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7" r:id="rId2"/>
    <p:sldId id="266" r:id="rId3"/>
    <p:sldId id="285" r:id="rId4"/>
    <p:sldId id="277" r:id="rId5"/>
    <p:sldId id="258" r:id="rId6"/>
    <p:sldId id="286" r:id="rId7"/>
    <p:sldId id="287" r:id="rId8"/>
    <p:sldId id="268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181"/>
    <a:srgbClr val="FF5050"/>
    <a:srgbClr val="FFCCFF"/>
    <a:srgbClr val="8CF7FC"/>
    <a:srgbClr val="EAF4E4"/>
    <a:srgbClr val="ECF5E7"/>
    <a:srgbClr val="8AFEE2"/>
    <a:srgbClr val="FFCCCC"/>
    <a:srgbClr val="FF9999"/>
    <a:srgbClr val="FF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8391" autoAdjust="0"/>
  </p:normalViewPr>
  <p:slideViewPr>
    <p:cSldViewPr snapToGrid="0">
      <p:cViewPr varScale="1">
        <p:scale>
          <a:sx n="112" d="100"/>
          <a:sy n="112" d="100"/>
        </p:scale>
        <p:origin x="52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192.168.0.204\docs\17.%20&#1054;&#1058;&#1044;&#1045;&#1051;%20&#1056;&#1045;&#1049;&#1058;&#1048;&#1053;&#1043;&#1054;&#1042;&#1067;&#1061;%20&#1048;&#1057;&#1057;&#1051;&#1045;&#1044;&#1054;&#1042;&#1040;&#1053;&#1048;&#1049;\1.%20&#1056;&#1077;&#1081;&#1090;&#1080;&#1085;&#1075;%202018\&#1056;&#1077;&#1081;&#1090;&#1080;&#1085;&#1075;%202017%20&#1082;&#1086;&#1087;&#1080;&#1103;\&#1050;&#1086;&#1087;&#1080;&#1103;%20&#1050;&#1085;&#1080;&#1075;&#1072;2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326853720345036"/>
          <c:y val="2.9731275014293894E-2"/>
          <c:w val="0.66976459025365953"/>
          <c:h val="0.91754910567568415"/>
        </c:manualLayout>
      </c:layout>
      <c:barChart>
        <c:barDir val="bar"/>
        <c:grouping val="clustered"/>
        <c:varyColors val="0"/>
        <c:ser>
          <c:idx val="1"/>
          <c:order val="0"/>
          <c:tx>
            <c:strRef>
              <c:f>Лист11!$F$3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Лист11!$B$4:$B$25</c:f>
              <c:strCache>
                <c:ptCount val="22"/>
                <c:pt idx="0">
                  <c:v>Радужный</c:v>
                </c:pt>
                <c:pt idx="1">
                  <c:v>Нефтеюганск</c:v>
                </c:pt>
                <c:pt idx="2">
                  <c:v>Покачи</c:v>
                </c:pt>
                <c:pt idx="3">
                  <c:v>Мегион</c:v>
                </c:pt>
                <c:pt idx="4">
                  <c:v>Когалым</c:v>
                </c:pt>
                <c:pt idx="5">
                  <c:v>Пыть-Ях</c:v>
                </c:pt>
                <c:pt idx="6">
                  <c:v>Югорск</c:v>
                </c:pt>
                <c:pt idx="7">
                  <c:v>Кондинский район</c:v>
                </c:pt>
                <c:pt idx="8">
                  <c:v>Урай</c:v>
                </c:pt>
                <c:pt idx="9">
                  <c:v>Советский район</c:v>
                </c:pt>
                <c:pt idx="10">
                  <c:v>Нягань</c:v>
                </c:pt>
                <c:pt idx="11">
                  <c:v>Нижневартовский район</c:v>
                </c:pt>
                <c:pt idx="12">
                  <c:v>Березовский район</c:v>
                </c:pt>
                <c:pt idx="13">
                  <c:v>Октябрьский район</c:v>
                </c:pt>
                <c:pt idx="14">
                  <c:v>Ханты-Мансийский район</c:v>
                </c:pt>
                <c:pt idx="15">
                  <c:v>Нижневартовск</c:v>
                </c:pt>
                <c:pt idx="16">
                  <c:v>Лангепас</c:v>
                </c:pt>
                <c:pt idx="17">
                  <c:v>Белоярский район</c:v>
                </c:pt>
                <c:pt idx="18">
                  <c:v>Нефтеюганский район</c:v>
                </c:pt>
                <c:pt idx="19">
                  <c:v>Сургут</c:v>
                </c:pt>
                <c:pt idx="20">
                  <c:v>Ханты-Мансийск</c:v>
                </c:pt>
                <c:pt idx="21">
                  <c:v>Сургутский район</c:v>
                </c:pt>
              </c:strCache>
            </c:strRef>
          </c:cat>
          <c:val>
            <c:numRef>
              <c:f>Лист11!$F$4:$F$25</c:f>
              <c:numCache>
                <c:formatCode>General</c:formatCode>
                <c:ptCount val="22"/>
                <c:pt idx="0">
                  <c:v>54</c:v>
                </c:pt>
                <c:pt idx="1">
                  <c:v>43</c:v>
                </c:pt>
                <c:pt idx="2">
                  <c:v>50</c:v>
                </c:pt>
                <c:pt idx="3">
                  <c:v>47</c:v>
                </c:pt>
                <c:pt idx="4">
                  <c:v>48</c:v>
                </c:pt>
                <c:pt idx="5">
                  <c:v>38</c:v>
                </c:pt>
                <c:pt idx="6">
                  <c:v>52</c:v>
                </c:pt>
                <c:pt idx="7">
                  <c:v>53</c:v>
                </c:pt>
                <c:pt idx="8">
                  <c:v>58</c:v>
                </c:pt>
                <c:pt idx="9">
                  <c:v>46</c:v>
                </c:pt>
                <c:pt idx="10">
                  <c:v>59</c:v>
                </c:pt>
                <c:pt idx="11">
                  <c:v>61</c:v>
                </c:pt>
                <c:pt idx="12">
                  <c:v>52</c:v>
                </c:pt>
                <c:pt idx="13">
                  <c:v>48</c:v>
                </c:pt>
                <c:pt idx="14">
                  <c:v>51</c:v>
                </c:pt>
                <c:pt idx="15">
                  <c:v>48</c:v>
                </c:pt>
                <c:pt idx="16">
                  <c:v>52</c:v>
                </c:pt>
                <c:pt idx="17">
                  <c:v>66</c:v>
                </c:pt>
                <c:pt idx="18">
                  <c:v>64</c:v>
                </c:pt>
                <c:pt idx="19">
                  <c:v>52</c:v>
                </c:pt>
                <c:pt idx="20">
                  <c:v>56</c:v>
                </c:pt>
                <c:pt idx="21">
                  <c:v>50</c:v>
                </c:pt>
              </c:numCache>
            </c:numRef>
          </c:val>
        </c:ser>
        <c:ser>
          <c:idx val="0"/>
          <c:order val="1"/>
          <c:tx>
            <c:strRef>
              <c:f>Лист11!$E$3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Лист11!$B$4:$B$25</c:f>
              <c:strCache>
                <c:ptCount val="22"/>
                <c:pt idx="0">
                  <c:v>Радужный</c:v>
                </c:pt>
                <c:pt idx="1">
                  <c:v>Нефтеюганск</c:v>
                </c:pt>
                <c:pt idx="2">
                  <c:v>Покачи</c:v>
                </c:pt>
                <c:pt idx="3">
                  <c:v>Мегион</c:v>
                </c:pt>
                <c:pt idx="4">
                  <c:v>Когалым</c:v>
                </c:pt>
                <c:pt idx="5">
                  <c:v>Пыть-Ях</c:v>
                </c:pt>
                <c:pt idx="6">
                  <c:v>Югорск</c:v>
                </c:pt>
                <c:pt idx="7">
                  <c:v>Кондинский район</c:v>
                </c:pt>
                <c:pt idx="8">
                  <c:v>Урай</c:v>
                </c:pt>
                <c:pt idx="9">
                  <c:v>Советский район</c:v>
                </c:pt>
                <c:pt idx="10">
                  <c:v>Нягань</c:v>
                </c:pt>
                <c:pt idx="11">
                  <c:v>Нижневартовский район</c:v>
                </c:pt>
                <c:pt idx="12">
                  <c:v>Березовский район</c:v>
                </c:pt>
                <c:pt idx="13">
                  <c:v>Октябрьский район</c:v>
                </c:pt>
                <c:pt idx="14">
                  <c:v>Ханты-Мансийский район</c:v>
                </c:pt>
                <c:pt idx="15">
                  <c:v>Нижневартовск</c:v>
                </c:pt>
                <c:pt idx="16">
                  <c:v>Лангепас</c:v>
                </c:pt>
                <c:pt idx="17">
                  <c:v>Белоярский район</c:v>
                </c:pt>
                <c:pt idx="18">
                  <c:v>Нефтеюганский район</c:v>
                </c:pt>
                <c:pt idx="19">
                  <c:v>Сургут</c:v>
                </c:pt>
                <c:pt idx="20">
                  <c:v>Ханты-Мансийск</c:v>
                </c:pt>
                <c:pt idx="21">
                  <c:v>Сургутский район</c:v>
                </c:pt>
              </c:strCache>
            </c:strRef>
          </c:cat>
          <c:val>
            <c:numRef>
              <c:f>Лист11!$E$4:$E$25</c:f>
              <c:numCache>
                <c:formatCode>General</c:formatCode>
                <c:ptCount val="22"/>
                <c:pt idx="0">
                  <c:v>54.7</c:v>
                </c:pt>
                <c:pt idx="1">
                  <c:v>53.1</c:v>
                </c:pt>
                <c:pt idx="2">
                  <c:v>49.4</c:v>
                </c:pt>
                <c:pt idx="3">
                  <c:v>43.6</c:v>
                </c:pt>
                <c:pt idx="4">
                  <c:v>53.4</c:v>
                </c:pt>
                <c:pt idx="5">
                  <c:v>58.2</c:v>
                </c:pt>
                <c:pt idx="6">
                  <c:v>54.2</c:v>
                </c:pt>
                <c:pt idx="7">
                  <c:v>58.6</c:v>
                </c:pt>
                <c:pt idx="8">
                  <c:v>56.2</c:v>
                </c:pt>
                <c:pt idx="9">
                  <c:v>52.9</c:v>
                </c:pt>
                <c:pt idx="10">
                  <c:v>61.4</c:v>
                </c:pt>
                <c:pt idx="11">
                  <c:v>57.5</c:v>
                </c:pt>
                <c:pt idx="12">
                  <c:v>54</c:v>
                </c:pt>
                <c:pt idx="13">
                  <c:v>46.3</c:v>
                </c:pt>
                <c:pt idx="14">
                  <c:v>67.599999999999994</c:v>
                </c:pt>
                <c:pt idx="15">
                  <c:v>66.400000000000006</c:v>
                </c:pt>
                <c:pt idx="16">
                  <c:v>64.599999999999994</c:v>
                </c:pt>
                <c:pt idx="17">
                  <c:v>59.4</c:v>
                </c:pt>
                <c:pt idx="18">
                  <c:v>63.9</c:v>
                </c:pt>
                <c:pt idx="19">
                  <c:v>42.4</c:v>
                </c:pt>
                <c:pt idx="20">
                  <c:v>66.900000000000006</c:v>
                </c:pt>
                <c:pt idx="21">
                  <c:v>71.5</c:v>
                </c:pt>
              </c:numCache>
            </c:numRef>
          </c:val>
        </c:ser>
        <c:ser>
          <c:idx val="2"/>
          <c:order val="2"/>
          <c:tx>
            <c:strRef>
              <c:f>Лист11!$D$3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Лист11!$B$4:$B$25</c:f>
              <c:strCache>
                <c:ptCount val="22"/>
                <c:pt idx="0">
                  <c:v>Радужный</c:v>
                </c:pt>
                <c:pt idx="1">
                  <c:v>Нефтеюганск</c:v>
                </c:pt>
                <c:pt idx="2">
                  <c:v>Покачи</c:v>
                </c:pt>
                <c:pt idx="3">
                  <c:v>Мегион</c:v>
                </c:pt>
                <c:pt idx="4">
                  <c:v>Когалым</c:v>
                </c:pt>
                <c:pt idx="5">
                  <c:v>Пыть-Ях</c:v>
                </c:pt>
                <c:pt idx="6">
                  <c:v>Югорск</c:v>
                </c:pt>
                <c:pt idx="7">
                  <c:v>Кондинский район</c:v>
                </c:pt>
                <c:pt idx="8">
                  <c:v>Урай</c:v>
                </c:pt>
                <c:pt idx="9">
                  <c:v>Советский район</c:v>
                </c:pt>
                <c:pt idx="10">
                  <c:v>Нягань</c:v>
                </c:pt>
                <c:pt idx="11">
                  <c:v>Нижневартовский район</c:v>
                </c:pt>
                <c:pt idx="12">
                  <c:v>Березовский район</c:v>
                </c:pt>
                <c:pt idx="13">
                  <c:v>Октябрьский район</c:v>
                </c:pt>
                <c:pt idx="14">
                  <c:v>Ханты-Мансийский район</c:v>
                </c:pt>
                <c:pt idx="15">
                  <c:v>Нижневартовск</c:v>
                </c:pt>
                <c:pt idx="16">
                  <c:v>Лангепас</c:v>
                </c:pt>
                <c:pt idx="17">
                  <c:v>Белоярский район</c:v>
                </c:pt>
                <c:pt idx="18">
                  <c:v>Нефтеюганский район</c:v>
                </c:pt>
                <c:pt idx="19">
                  <c:v>Сургут</c:v>
                </c:pt>
                <c:pt idx="20">
                  <c:v>Ханты-Мансийск</c:v>
                </c:pt>
                <c:pt idx="21">
                  <c:v>Сургутский район</c:v>
                </c:pt>
              </c:strCache>
            </c:strRef>
          </c:cat>
          <c:val>
            <c:numRef>
              <c:f>Лист11!$D$4:$D$25</c:f>
              <c:numCache>
                <c:formatCode>0.00</c:formatCode>
                <c:ptCount val="22"/>
                <c:pt idx="0" formatCode="0.0">
                  <c:v>76.530314285714283</c:v>
                </c:pt>
                <c:pt idx="1">
                  <c:v>81.985033333333305</c:v>
                </c:pt>
                <c:pt idx="2" formatCode="0.0">
                  <c:v>72.133333333333326</c:v>
                </c:pt>
                <c:pt idx="3" formatCode="0.0">
                  <c:v>73.201443569553803</c:v>
                </c:pt>
                <c:pt idx="4" formatCode="0.0">
                  <c:v>93.345945454545458</c:v>
                </c:pt>
                <c:pt idx="5" formatCode="0.0">
                  <c:v>79.67</c:v>
                </c:pt>
                <c:pt idx="6" formatCode="0.0">
                  <c:v>92.20586315789474</c:v>
                </c:pt>
                <c:pt idx="7" formatCode="0.0">
                  <c:v>96.999821739130425</c:v>
                </c:pt>
                <c:pt idx="8">
                  <c:v>81.958503448275863</c:v>
                </c:pt>
                <c:pt idx="9" formatCode="0.0">
                  <c:v>88.014285714285705</c:v>
                </c:pt>
                <c:pt idx="10" formatCode="0.0">
                  <c:v>89.512629629629629</c:v>
                </c:pt>
                <c:pt idx="11" formatCode="0.0">
                  <c:v>102.4046358490566</c:v>
                </c:pt>
                <c:pt idx="12" formatCode="0.0">
                  <c:v>78.528999999999996</c:v>
                </c:pt>
                <c:pt idx="13" formatCode="0.0">
                  <c:v>81.264866666666663</c:v>
                </c:pt>
                <c:pt idx="14" formatCode="0.0">
                  <c:v>80.369711111111116</c:v>
                </c:pt>
                <c:pt idx="15" formatCode="0.0">
                  <c:v>79.255758608058599</c:v>
                </c:pt>
                <c:pt idx="16" formatCode="0.0">
                  <c:v>91.627229629629625</c:v>
                </c:pt>
                <c:pt idx="17" formatCode="0.0">
                  <c:v>100.05</c:v>
                </c:pt>
                <c:pt idx="18" formatCode="0.0">
                  <c:v>96.640100000000004</c:v>
                </c:pt>
                <c:pt idx="19" formatCode="0.0">
                  <c:v>90.808368965517246</c:v>
                </c:pt>
                <c:pt idx="20" formatCode="0.0">
                  <c:v>94.16959677419355</c:v>
                </c:pt>
                <c:pt idx="21" formatCode="0.0">
                  <c:v>104.36282366412215</c:v>
                </c:pt>
              </c:numCache>
            </c:numRef>
          </c:val>
        </c:ser>
        <c:ser>
          <c:idx val="3"/>
          <c:order val="3"/>
          <c:tx>
            <c:strRef>
              <c:f>Лист11!$C$3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2768672350647595E-3"/>
                  <c:y val="-4.574042309891366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1.1384336175323797E-3"/>
                  <c:y val="-6.86106346483713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0"/>
                  <c:y val="-9.14808461978273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0"/>
                  <c:y val="-6.861063464837133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0"/>
                  <c:y val="-9.148084619782732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2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3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4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5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6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7"/>
              <c:layout>
                <c:manualLayout>
                  <c:x val="0"/>
                  <c:y val="-9.14808461978275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8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9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1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Century Gothic" panose="020B0502020202020204" pitchFamily="34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val>
            <c:numRef>
              <c:f>Лист11!$C$4:$C$25</c:f>
              <c:numCache>
                <c:formatCode>0.0</c:formatCode>
                <c:ptCount val="22"/>
                <c:pt idx="0">
                  <c:v>74.430909090909097</c:v>
                </c:pt>
                <c:pt idx="1">
                  <c:v>76.024918032786886</c:v>
                </c:pt>
                <c:pt idx="2">
                  <c:v>77.599999999999994</c:v>
                </c:pt>
                <c:pt idx="3">
                  <c:v>84.296296296296291</c:v>
                </c:pt>
                <c:pt idx="4">
                  <c:v>84.484893617021271</c:v>
                </c:pt>
                <c:pt idx="5">
                  <c:v>86.085714285714289</c:v>
                </c:pt>
                <c:pt idx="6">
                  <c:v>86.323684210526324</c:v>
                </c:pt>
                <c:pt idx="7">
                  <c:v>89.37</c:v>
                </c:pt>
                <c:pt idx="8">
                  <c:v>90.357142857142861</c:v>
                </c:pt>
                <c:pt idx="9">
                  <c:v>90.515000000000001</c:v>
                </c:pt>
                <c:pt idx="10">
                  <c:v>90.87</c:v>
                </c:pt>
                <c:pt idx="11">
                  <c:v>90.921739130434787</c:v>
                </c:pt>
                <c:pt idx="12">
                  <c:v>91.041739130434792</c:v>
                </c:pt>
                <c:pt idx="13">
                  <c:v>91.551176470588231</c:v>
                </c:pt>
                <c:pt idx="14">
                  <c:v>94.908333333333331</c:v>
                </c:pt>
                <c:pt idx="15">
                  <c:v>95.149999999999991</c:v>
                </c:pt>
                <c:pt idx="16">
                  <c:v>96.95</c:v>
                </c:pt>
                <c:pt idx="17">
                  <c:v>97.289999999999992</c:v>
                </c:pt>
                <c:pt idx="18">
                  <c:v>101.03181818181818</c:v>
                </c:pt>
                <c:pt idx="19">
                  <c:v>101.12827586206896</c:v>
                </c:pt>
                <c:pt idx="20">
                  <c:v>101.83774193548388</c:v>
                </c:pt>
                <c:pt idx="21">
                  <c:v>106.95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9228624"/>
        <c:axId val="409229184"/>
      </c:barChart>
      <c:catAx>
        <c:axId val="409228624"/>
        <c:scaling>
          <c:orientation val="minMax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>
                <a:latin typeface="Century Gothic" panose="020B0502020202020204" pitchFamily="34" charset="0"/>
              </a:defRPr>
            </a:pPr>
            <a:endParaRPr lang="ru-RU"/>
          </a:p>
        </c:txPr>
        <c:crossAx val="409229184"/>
        <c:crosses val="autoZero"/>
        <c:auto val="1"/>
        <c:lblAlgn val="ctr"/>
        <c:lblOffset val="100"/>
        <c:noMultiLvlLbl val="0"/>
      </c:catAx>
      <c:valAx>
        <c:axId val="409229184"/>
        <c:scaling>
          <c:orientation val="minMax"/>
        </c:scaling>
        <c:delete val="0"/>
        <c:axPos val="b"/>
        <c:majorGridlines/>
        <c:numFmt formatCode="General" sourceLinked="1"/>
        <c:majorTickMark val="out"/>
        <c:minorTickMark val="none"/>
        <c:tickLblPos val="nextTo"/>
        <c:crossAx val="409228624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anose="02020603050405020304" pitchFamily="18" charset="0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424042026543696"/>
          <c:y val="0.15937732891173659"/>
          <c:w val="0.64932793807684974"/>
          <c:h val="0.77055758848862754"/>
        </c:manualLayout>
      </c:layout>
      <c:radarChart>
        <c:radarStyle val="marker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ln w="25400" cap="rnd" cmpd="sng" algn="ctr">
              <a:solidFill>
                <a:schemeClr val="accent1"/>
              </a:solidFill>
              <a:prstDash val="sysDot"/>
              <a:round/>
            </a:ln>
            <a:effectLst/>
          </c:spPr>
          <c:marker>
            <c:symbol val="circle"/>
            <c:size val="6"/>
            <c:spPr>
              <a:solidFill>
                <a:schemeClr val="accent1"/>
              </a:solidFill>
              <a:ln>
                <a:noFill/>
              </a:ln>
              <a:effectLst/>
            </c:spPr>
          </c:marker>
          <c:cat>
            <c:numRef>
              <c:f>Лист1!$A$2:$A$30</c:f>
              <c:numCache>
                <c:formatCode>0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</c:numCache>
            </c:numRef>
          </c:cat>
          <c:val>
            <c:numRef>
              <c:f>Лист1!$B$2:$B$30</c:f>
              <c:numCache>
                <c:formatCode>0.0</c:formatCode>
                <c:ptCount val="29"/>
                <c:pt idx="0">
                  <c:v>3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3.5</c:v>
                </c:pt>
                <c:pt idx="5">
                  <c:v>4.5999999999999996</c:v>
                </c:pt>
                <c:pt idx="6">
                  <c:v>2</c:v>
                </c:pt>
                <c:pt idx="7">
                  <c:v>2</c:v>
                </c:pt>
                <c:pt idx="8">
                  <c:v>4.9000000000000004</c:v>
                </c:pt>
                <c:pt idx="9">
                  <c:v>0</c:v>
                </c:pt>
                <c:pt idx="10">
                  <c:v>5</c:v>
                </c:pt>
                <c:pt idx="11">
                  <c:v>3</c:v>
                </c:pt>
                <c:pt idx="12">
                  <c:v>0</c:v>
                </c:pt>
                <c:pt idx="13">
                  <c:v>4.8</c:v>
                </c:pt>
                <c:pt idx="14">
                  <c:v>2</c:v>
                </c:pt>
                <c:pt idx="15">
                  <c:v>4</c:v>
                </c:pt>
                <c:pt idx="16">
                  <c:v>5</c:v>
                </c:pt>
                <c:pt idx="17">
                  <c:v>2.83</c:v>
                </c:pt>
                <c:pt idx="18">
                  <c:v>4</c:v>
                </c:pt>
                <c:pt idx="19">
                  <c:v>4</c:v>
                </c:pt>
                <c:pt idx="20">
                  <c:v>5</c:v>
                </c:pt>
                <c:pt idx="21">
                  <c:v>3</c:v>
                </c:pt>
                <c:pt idx="22">
                  <c:v>5</c:v>
                </c:pt>
                <c:pt idx="23">
                  <c:v>3</c:v>
                </c:pt>
                <c:pt idx="24">
                  <c:v>5</c:v>
                </c:pt>
                <c:pt idx="25">
                  <c:v>1</c:v>
                </c:pt>
                <c:pt idx="26">
                  <c:v>4</c:v>
                </c:pt>
                <c:pt idx="27">
                  <c:v>3</c:v>
                </c:pt>
                <c:pt idx="28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spPr>
            <a:ln w="25400" cap="rnd" cmpd="sng" algn="ctr">
              <a:solidFill>
                <a:schemeClr val="accent2"/>
              </a:solidFill>
              <a:prstDash val="sysDot"/>
              <a:round/>
            </a:ln>
            <a:effectLst/>
          </c:spPr>
          <c:marker>
            <c:symbol val="circle"/>
            <c:size val="6"/>
            <c:spPr>
              <a:solidFill>
                <a:schemeClr val="accent2"/>
              </a:solidFill>
              <a:ln>
                <a:noFill/>
              </a:ln>
              <a:effectLst/>
            </c:spPr>
          </c:marker>
          <c:cat>
            <c:numRef>
              <c:f>Лист1!$A$2:$A$30</c:f>
              <c:numCache>
                <c:formatCode>0</c:formatCode>
                <c:ptCount val="29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</c:numCache>
            </c:numRef>
          </c:cat>
          <c:val>
            <c:numRef>
              <c:f>Лист1!$C$2:$C$30</c:f>
              <c:numCache>
                <c:formatCode>General</c:formatCode>
                <c:ptCount val="29"/>
                <c:pt idx="0">
                  <c:v>5</c:v>
                </c:pt>
                <c:pt idx="1">
                  <c:v>5</c:v>
                </c:pt>
                <c:pt idx="2">
                  <c:v>5</c:v>
                </c:pt>
                <c:pt idx="3">
                  <c:v>5</c:v>
                </c:pt>
                <c:pt idx="4">
                  <c:v>5</c:v>
                </c:pt>
                <c:pt idx="5">
                  <c:v>5</c:v>
                </c:pt>
                <c:pt idx="6">
                  <c:v>5</c:v>
                </c:pt>
                <c:pt idx="7">
                  <c:v>5</c:v>
                </c:pt>
                <c:pt idx="8">
                  <c:v>5</c:v>
                </c:pt>
                <c:pt idx="9">
                  <c:v>5</c:v>
                </c:pt>
                <c:pt idx="10">
                  <c:v>5</c:v>
                </c:pt>
                <c:pt idx="11">
                  <c:v>5</c:v>
                </c:pt>
                <c:pt idx="12">
                  <c:v>5</c:v>
                </c:pt>
                <c:pt idx="13">
                  <c:v>5</c:v>
                </c:pt>
                <c:pt idx="14">
                  <c:v>5</c:v>
                </c:pt>
                <c:pt idx="15">
                  <c:v>5</c:v>
                </c:pt>
                <c:pt idx="16">
                  <c:v>5</c:v>
                </c:pt>
                <c:pt idx="17">
                  <c:v>5</c:v>
                </c:pt>
                <c:pt idx="18">
                  <c:v>5</c:v>
                </c:pt>
                <c:pt idx="19">
                  <c:v>5</c:v>
                </c:pt>
                <c:pt idx="20">
                  <c:v>5</c:v>
                </c:pt>
                <c:pt idx="21">
                  <c:v>5</c:v>
                </c:pt>
                <c:pt idx="22">
                  <c:v>5</c:v>
                </c:pt>
                <c:pt idx="23">
                  <c:v>5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5</c:v>
                </c:pt>
                <c:pt idx="28">
                  <c:v>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09230864"/>
        <c:axId val="409231424"/>
        <c:extLst>
          <c:ext xmlns:c15="http://schemas.microsoft.com/office/drawing/2012/chart" uri="{02D57815-91ED-43cb-92C2-25804820EDAC}">
            <c15:filteredRadarSeries>
              <c15:ser>
                <c:idx val="2"/>
                <c:order val="2"/>
                <c:tx>
                  <c:strRef>
                    <c:extLst>
                      <c:ext uri="{02D57815-91ED-43cb-92C2-25804820EDAC}">
                        <c15:formulaRef>
                          <c15:sqref>Лист1!$D$1</c15:sqref>
                        </c15:formulaRef>
                      </c:ext>
                    </c:extLst>
                    <c:strCache>
                      <c:ptCount val="1"/>
                      <c:pt idx="0">
                        <c:v>Столбец3</c:v>
                      </c:pt>
                    </c:strCache>
                  </c:strRef>
                </c:tx>
                <c:spPr>
                  <a:ln w="25400" cap="rnd" cmpd="sng" algn="ctr">
                    <a:solidFill>
                      <a:schemeClr val="accent3"/>
                    </a:solidFill>
                    <a:prstDash val="sysDot"/>
                    <a:round/>
                  </a:ln>
                  <a:effectLst/>
                </c:spPr>
                <c:marker>
                  <c:symbol val="circle"/>
                  <c:size val="6"/>
                  <c:spPr>
                    <a:solidFill>
                      <a:schemeClr val="accent3"/>
                    </a:solidFill>
                    <a:ln>
                      <a:noFill/>
                    </a:ln>
                    <a:effectLst/>
                  </c:spPr>
                </c:marker>
                <c:cat>
                  <c:numRef>
                    <c:extLst>
                      <c:ext uri="{02D57815-91ED-43cb-92C2-25804820EDAC}">
                        <c15:formulaRef>
                          <c15:sqref>Лист1!$A$2:$A$30</c15:sqref>
                        </c15:formulaRef>
                      </c:ext>
                    </c:extLst>
                    <c:numCache>
                      <c:formatCode>0</c:formatCode>
                      <c:ptCount val="29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Лист1!$D$3:$D$35</c15:sqref>
                        </c15:formulaRef>
                      </c:ext>
                    </c:extLst>
                    <c:numCache>
                      <c:formatCode>General</c:formatCode>
                      <c:ptCount val="33"/>
                    </c:numCache>
                  </c:numRef>
                </c:val>
              </c15:ser>
            </c15:filteredRadarSeries>
            <c15:filteredRadarSeries>
              <c15:ser>
                <c:idx val="3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Лист1!$E$1</c15:sqref>
                        </c15:formulaRef>
                      </c:ext>
                    </c:extLst>
                    <c:strCache>
                      <c:ptCount val="1"/>
                      <c:pt idx="0">
                        <c:v>Столбец4</c:v>
                      </c:pt>
                    </c:strCache>
                  </c:strRef>
                </c:tx>
                <c:spPr>
                  <a:ln w="25400" cap="rnd" cmpd="sng" algn="ctr">
                    <a:solidFill>
                      <a:schemeClr val="accent4"/>
                    </a:solidFill>
                    <a:prstDash val="sysDot"/>
                    <a:round/>
                  </a:ln>
                  <a:effectLst/>
                </c:spPr>
                <c:marker>
                  <c:symbol val="circle"/>
                  <c:size val="6"/>
                  <c:spPr>
                    <a:solidFill>
                      <a:schemeClr val="accent4"/>
                    </a:solidFill>
                    <a:ln>
                      <a:noFill/>
                    </a:ln>
                    <a:effectLst/>
                  </c:spPr>
                </c:marker>
                <c:dPt>
                  <c:idx val="21"/>
                  <c:marker>
                    <c:symbol val="circle"/>
                    <c:size val="6"/>
                    <c:spPr>
                      <a:solidFill>
                        <a:schemeClr val="accent4"/>
                      </a:solidFill>
                      <a:ln>
                        <a:noFill/>
                      </a:ln>
                      <a:effectLst/>
                    </c:spPr>
                  </c:marker>
                  <c:bubble3D val="0"/>
                </c:dPt>
                <c:cat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Лист1!$A$2:$A$30</c15:sqref>
                        </c15:formulaRef>
                      </c:ext>
                    </c:extLst>
                    <c:numCache>
                      <c:formatCode>0</c:formatCode>
                      <c:ptCount val="29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</c:numCache>
                  </c:num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Лист1!$E$3:$E$35</c15:sqref>
                        </c15:formulaRef>
                      </c:ext>
                    </c:extLst>
                    <c:numCache>
                      <c:formatCode>General</c:formatCode>
                      <c:ptCount val="33"/>
                    </c:numCache>
                  </c:numRef>
                </c:val>
              </c15:ser>
            </c15:filteredRadarSeries>
          </c:ext>
        </c:extLst>
      </c:radarChart>
      <c:catAx>
        <c:axId val="409230864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9231424"/>
        <c:crosses val="autoZero"/>
        <c:auto val="1"/>
        <c:lblAlgn val="ctr"/>
        <c:lblOffset val="100"/>
        <c:noMultiLvlLbl val="0"/>
      </c:catAx>
      <c:valAx>
        <c:axId val="409231424"/>
        <c:scaling>
          <c:orientation val="minMax"/>
          <c:max val="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" sourceLinked="1"/>
        <c:majorTickMark val="none"/>
        <c:minorTickMark val="none"/>
        <c:tickLblPos val="none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9230864"/>
        <c:crosses val="autoZero"/>
        <c:crossBetween val="between"/>
        <c:majorUnit val="0.5"/>
        <c:minorUnit val="0.1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1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>
  <cs:dataPoint3D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>
          <a:alpha val="50196"/>
        </a:schemeClr>
      </a:solidFill>
      <a:ln w="25400">
        <a:solidFill>
          <a:schemeClr val="phClr"/>
        </a:solidFill>
        <a:prstDash val="sysDot"/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5400" cap="rnd" cmpd="sng" algn="ctr">
        <a:solidFill>
          <a:schemeClr val="phClr"/>
        </a:solidFill>
        <a:prstDash val="sysDot"/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Marker>
  <cs:dataPointMarkerLayout symbol="circle" size="6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2200" b="1" kern="1200" cap="all" spc="15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B9718-8EBE-4D6D-8AA6-782DF32EF0DB}" type="datetimeFigureOut">
              <a:rPr lang="ru-RU" smtClean="0"/>
              <a:pPr/>
              <a:t>12.08.2019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BF201-00C5-4CD6-8DCB-90070649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4955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E16BC-468B-4B5C-A126-F4410F1172EF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1093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A13A5D-F4A8-492E-A448-1771175498AE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823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7AB67-69B1-4011-8E9D-3F4B4827F7C7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98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1BAAF-A502-48C4-83D0-F9FE3CEB81FB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8358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C49C0-60F0-4EDD-A9FE-258CBFF56959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701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5E94A2-0BF6-435D-AC6B-1354DC6C57D1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20491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20560-269D-4E57-B414-DF70DB1C7242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606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C59756-D5C1-47AB-9C9B-0FC529EA0E39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7771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06046F-CD00-4E20-BBF8-C34867186965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874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E673F-8CF9-4423-B623-8690556ED8C0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9991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3A3E4-2E44-462C-9D43-5B98F2399B02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57197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F4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79E0A6-5281-4A75-8133-5C0A51526593}" type="datetime1">
              <a:rPr lang="ru-RU" smtClean="0"/>
              <a:pPr/>
              <a:t>12.08.2019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CAA9B-BE2F-4D4F-8A32-11A524DC5B7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7937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Прямоугольник 1"/>
          <p:cNvSpPr/>
          <p:nvPr/>
        </p:nvSpPr>
        <p:spPr>
          <a:xfrm>
            <a:off x="811015" y="1032224"/>
            <a:ext cx="10375612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результатах рейтинга муниципального образования городской округ город </a:t>
            </a:r>
            <a:r>
              <a:rPr lang="ru-RU" sz="3200" dirty="0" err="1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Пыть-Ях</a:t>
            </a:r>
            <a:r>
              <a:rPr lang="ru-RU" sz="3200" dirty="0" smtClean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 обеспечению условий благоприятного инвестиционного климата и содействию развитию конкуренции за 2018 год </a:t>
            </a:r>
            <a:endParaRPr lang="ru-RU" sz="3200" dirty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8944815" y="6227649"/>
            <a:ext cx="288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bg1"/>
                </a:solidFill>
              </a:rPr>
              <a:t>Ханты-Мансийск, </a:t>
            </a:r>
            <a:r>
              <a:rPr lang="ru-RU" b="1" dirty="0" smtClean="0">
                <a:solidFill>
                  <a:schemeClr val="bg1"/>
                </a:solidFill>
              </a:rPr>
              <a:t>201</a:t>
            </a:r>
            <a:r>
              <a:rPr lang="en-US" b="1" smtClean="0">
                <a:solidFill>
                  <a:schemeClr val="bg1"/>
                </a:solidFill>
              </a:rPr>
              <a:t>8</a:t>
            </a:r>
            <a:endParaRPr lang="ru-RU" b="1" dirty="0">
              <a:solidFill>
                <a:schemeClr val="bg1"/>
              </a:solidFill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307" y="4016301"/>
            <a:ext cx="3832823" cy="2135065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1507" y="3810680"/>
            <a:ext cx="3606207" cy="2704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082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Прямоугольник 53"/>
          <p:cNvSpPr/>
          <p:nvPr/>
        </p:nvSpPr>
        <p:spPr>
          <a:xfrm>
            <a:off x="2085812" y="5444649"/>
            <a:ext cx="9540000" cy="324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Улучшение предпринимательского климата в сфере строительства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0" name="Овал 69"/>
          <p:cNvSpPr/>
          <p:nvPr/>
        </p:nvSpPr>
        <p:spPr>
          <a:xfrm>
            <a:off x="1871528" y="5431207"/>
            <a:ext cx="360000" cy="360000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Прямоугольник 70"/>
          <p:cNvSpPr/>
          <p:nvPr/>
        </p:nvSpPr>
        <p:spPr>
          <a:xfrm>
            <a:off x="2085812" y="6248316"/>
            <a:ext cx="9540000" cy="3240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конкуренции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2" name="Прямоугольник 71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74" name="Прямоугольник 73"/>
          <p:cNvSpPr/>
          <p:nvPr/>
        </p:nvSpPr>
        <p:spPr>
          <a:xfrm>
            <a:off x="2085812" y="4239712"/>
            <a:ext cx="9540000" cy="324000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Инвестиционная деятельность, привлечение инвестиций</a:t>
            </a:r>
          </a:p>
        </p:txBody>
      </p:sp>
      <p:sp>
        <p:nvSpPr>
          <p:cNvPr id="75" name="Овал 74"/>
          <p:cNvSpPr/>
          <p:nvPr/>
        </p:nvSpPr>
        <p:spPr>
          <a:xfrm>
            <a:off x="1871528" y="4221712"/>
            <a:ext cx="360000" cy="360000"/>
          </a:xfrm>
          <a:prstGeom prst="ellipse">
            <a:avLst/>
          </a:prstGeom>
          <a:solidFill>
            <a:srgbClr val="8AFEE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2085812" y="4640983"/>
            <a:ext cx="9540000" cy="324000"/>
          </a:xfrm>
          <a:prstGeom prst="rect">
            <a:avLst/>
          </a:pr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Эффективность организационных механизмов, качество информационной поддержки инвесторов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7" name="Прямоугольник 76"/>
          <p:cNvSpPr/>
          <p:nvPr/>
        </p:nvSpPr>
        <p:spPr>
          <a:xfrm>
            <a:off x="2085812" y="5042816"/>
            <a:ext cx="9540000" cy="32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Развитие малого и среднего предпринимательства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78" name="Выгнутая влево стрелка 77"/>
          <p:cNvSpPr/>
          <p:nvPr/>
        </p:nvSpPr>
        <p:spPr>
          <a:xfrm>
            <a:off x="454902" y="852006"/>
            <a:ext cx="1373898" cy="3817530"/>
          </a:xfrm>
          <a:prstGeom prst="curvedRightArrow">
            <a:avLst>
              <a:gd name="adj1" fmla="val 18087"/>
              <a:gd name="adj2" fmla="val 32644"/>
              <a:gd name="adj3" fmla="val 341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9" name="Овал 78"/>
          <p:cNvSpPr/>
          <p:nvPr/>
        </p:nvSpPr>
        <p:spPr>
          <a:xfrm rot="18575892">
            <a:off x="2422272" y="2210812"/>
            <a:ext cx="870312" cy="814558"/>
          </a:xfrm>
          <a:prstGeom prst="ellipse">
            <a:avLst/>
          </a:prstGeom>
          <a:noFill/>
          <a:ln w="101600" cap="rnd">
            <a:gradFill flip="none" rotWithShape="1">
              <a:gsLst>
                <a:gs pos="0">
                  <a:schemeClr val="accent1">
                    <a:lumMod val="0"/>
                    <a:lumOff val="100000"/>
                  </a:schemeClr>
                </a:gs>
                <a:gs pos="42000">
                  <a:schemeClr val="accent1">
                    <a:lumMod val="0"/>
                    <a:lumOff val="100000"/>
                  </a:schemeClr>
                </a:gs>
                <a:gs pos="100000">
                  <a:schemeClr val="accent1">
                    <a:lumMod val="100000"/>
                  </a:schemeClr>
                </a:gs>
              </a:gsLst>
              <a:path path="rect">
                <a:fillToRect l="100000" t="100000"/>
              </a:path>
              <a:tileRect r="-100000" b="-100000"/>
            </a:gra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TextBox 79"/>
          <p:cNvSpPr txBox="1"/>
          <p:nvPr/>
        </p:nvSpPr>
        <p:spPr>
          <a:xfrm>
            <a:off x="2442161" y="2158133"/>
            <a:ext cx="93261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000" b="1" dirty="0" smtClean="0">
                <a:solidFill>
                  <a:srgbClr val="FF0000"/>
                </a:solidFill>
                <a:latin typeface="Century Gothic" panose="020B0502020202020204" pitchFamily="34" charset="0"/>
              </a:rPr>
              <a:t>29</a:t>
            </a:r>
            <a:endParaRPr lang="ru-RU" sz="5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3407146" y="2289913"/>
            <a:ext cx="8218666" cy="410459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400" dirty="0">
              <a:latin typeface="Century Gothic" panose="020B0502020202020204" pitchFamily="34" charset="0"/>
            </a:endParaRPr>
          </a:p>
        </p:txBody>
      </p:sp>
      <p:sp>
        <p:nvSpPr>
          <p:cNvPr id="82" name="Выгнутая влево стрелка 81"/>
          <p:cNvSpPr/>
          <p:nvPr/>
        </p:nvSpPr>
        <p:spPr>
          <a:xfrm>
            <a:off x="1041400" y="834667"/>
            <a:ext cx="1324544" cy="1969493"/>
          </a:xfrm>
          <a:prstGeom prst="curvedRightArrow">
            <a:avLst>
              <a:gd name="adj1" fmla="val 22551"/>
              <a:gd name="adj2" fmla="val 32644"/>
              <a:gd name="adj3" fmla="val 34119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1727201" y="834668"/>
            <a:ext cx="9677399" cy="45270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Century Gothic" panose="020B0502020202020204" pitchFamily="34" charset="0"/>
              </a:rPr>
              <a:t>СИСТЕМА ПОКАЗАТЕЛЕЙ РЕЙТИНГА</a:t>
            </a:r>
            <a:endParaRPr lang="ru-RU" sz="2400" b="1" dirty="0">
              <a:latin typeface="Century Gothic" panose="020B0502020202020204" pitchFamily="34" charset="0"/>
            </a:endParaRPr>
          </a:p>
        </p:txBody>
      </p:sp>
      <p:sp>
        <p:nvSpPr>
          <p:cNvPr id="84" name="Пятиугольник 83"/>
          <p:cNvSpPr/>
          <p:nvPr/>
        </p:nvSpPr>
        <p:spPr>
          <a:xfrm rot="5400000">
            <a:off x="4952201" y="2170793"/>
            <a:ext cx="174935" cy="1268712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Прямоугольник 84"/>
          <p:cNvSpPr/>
          <p:nvPr/>
        </p:nvSpPr>
        <p:spPr>
          <a:xfrm>
            <a:off x="3418310" y="2909045"/>
            <a:ext cx="3250714" cy="4548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Century Gothic" panose="020B0502020202020204" pitchFamily="34" charset="0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8119846" y="2921237"/>
            <a:ext cx="3505965" cy="454822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3600" b="1" dirty="0">
              <a:latin typeface="Century Gothic" panose="020B0502020202020204" pitchFamily="34" charset="0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3418310" y="3354113"/>
            <a:ext cx="3250714" cy="45482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88" name="Прямоугольник 87"/>
          <p:cNvSpPr/>
          <p:nvPr/>
        </p:nvSpPr>
        <p:spPr>
          <a:xfrm>
            <a:off x="8119847" y="3427773"/>
            <a:ext cx="3505964" cy="454822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9" name="Овал 88"/>
          <p:cNvSpPr/>
          <p:nvPr/>
        </p:nvSpPr>
        <p:spPr>
          <a:xfrm>
            <a:off x="2824618" y="3556136"/>
            <a:ext cx="1256247" cy="561355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0" name="Овал 89"/>
          <p:cNvSpPr/>
          <p:nvPr/>
        </p:nvSpPr>
        <p:spPr>
          <a:xfrm>
            <a:off x="7496407" y="3561020"/>
            <a:ext cx="1216893" cy="561355"/>
          </a:xfrm>
          <a:prstGeom prst="ellipse">
            <a:avLst/>
          </a:prstGeom>
          <a:solidFill>
            <a:srgbClr val="0070C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 dirty="0"/>
          </a:p>
        </p:txBody>
      </p:sp>
      <p:sp>
        <p:nvSpPr>
          <p:cNvPr id="93" name="Прямоугольник 92"/>
          <p:cNvSpPr/>
          <p:nvPr/>
        </p:nvSpPr>
        <p:spPr>
          <a:xfrm>
            <a:off x="9162831" y="3421173"/>
            <a:ext cx="224176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Фактические данные</a:t>
            </a:r>
          </a:p>
          <a:p>
            <a:r>
              <a:rPr lang="ru-RU" sz="12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    (Росстат, ИОГВ)</a:t>
            </a:r>
            <a:endParaRPr lang="ru-RU" sz="1200" dirty="0">
              <a:latin typeface="Century Gothic" panose="020B0502020202020204" pitchFamily="34" charset="0"/>
            </a:endParaRPr>
          </a:p>
        </p:txBody>
      </p:sp>
      <p:sp>
        <p:nvSpPr>
          <p:cNvPr id="94" name="Прямоугольник 93"/>
          <p:cNvSpPr/>
          <p:nvPr/>
        </p:nvSpPr>
        <p:spPr>
          <a:xfrm>
            <a:off x="4698978" y="3407547"/>
            <a:ext cx="910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Опрос</a:t>
            </a:r>
            <a:endParaRPr lang="ru-RU" sz="1400" dirty="0">
              <a:latin typeface="Century Gothic" panose="020B0502020202020204" pitchFamily="34" charset="0"/>
            </a:endParaRPr>
          </a:p>
        </p:txBody>
      </p:sp>
      <p:pic>
        <p:nvPicPr>
          <p:cNvPr id="95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7" name="Пятиугольник 96"/>
          <p:cNvSpPr/>
          <p:nvPr/>
        </p:nvSpPr>
        <p:spPr>
          <a:xfrm rot="5400000">
            <a:off x="9667965" y="2183495"/>
            <a:ext cx="174935" cy="1268712"/>
          </a:xfrm>
          <a:prstGeom prst="homePlat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8" name="Прямоугольник 97"/>
          <p:cNvSpPr/>
          <p:nvPr/>
        </p:nvSpPr>
        <p:spPr>
          <a:xfrm>
            <a:off x="1727201" y="1365019"/>
            <a:ext cx="9898611" cy="75711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200" dirty="0" smtClean="0">
                <a:latin typeface="Century Gothic" panose="020B0502020202020204" pitchFamily="34" charset="0"/>
              </a:rPr>
              <a:t>Оценка деятельности органов местного самоуправления муниципальных образований автономного округа по обеспечению благоприятного инвестиционного климата и содействию развитию конкуренции проведена в соответствии с методологией, утвержденной на заседании Рейтингового комитета 15 марта 2017 г. Протоколом №2 (с изменениями от 8 февраля 2019 года Протокол №7)</a:t>
            </a:r>
            <a:r>
              <a:rPr lang="ru-RU" sz="1400" dirty="0" smtClean="0">
                <a:latin typeface="Century Gothic" panose="020B0502020202020204" pitchFamily="34" charset="0"/>
              </a:rPr>
              <a:t>.</a:t>
            </a:r>
            <a:endParaRPr lang="ru-RU" sz="1400" dirty="0">
              <a:latin typeface="Century Gothic" panose="020B0502020202020204" pitchFamily="34" charset="0"/>
            </a:endParaRPr>
          </a:p>
        </p:txBody>
      </p:sp>
      <p:sp>
        <p:nvSpPr>
          <p:cNvPr id="99" name="Прямоугольник 98"/>
          <p:cNvSpPr/>
          <p:nvPr/>
        </p:nvSpPr>
        <p:spPr>
          <a:xfrm>
            <a:off x="2085812" y="5846482"/>
            <a:ext cx="9540000" cy="324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Улучшение предпринимательского климата в сфере энергетики</a:t>
            </a:r>
            <a:endParaRPr lang="ru-RU" sz="1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00" name="Овал 99"/>
          <p:cNvSpPr/>
          <p:nvPr/>
        </p:nvSpPr>
        <p:spPr>
          <a:xfrm>
            <a:off x="1871528" y="4624877"/>
            <a:ext cx="360000" cy="360000"/>
          </a:xfrm>
          <a:prstGeom prst="ellipse">
            <a:avLst/>
          </a:prstGeom>
          <a:solidFill>
            <a:srgbClr val="FF818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1" name="Овал 100"/>
          <p:cNvSpPr/>
          <p:nvPr/>
        </p:nvSpPr>
        <p:spPr>
          <a:xfrm>
            <a:off x="1871528" y="5028042"/>
            <a:ext cx="360000" cy="360000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Овал 101"/>
          <p:cNvSpPr/>
          <p:nvPr/>
        </p:nvSpPr>
        <p:spPr>
          <a:xfrm>
            <a:off x="1871528" y="5834372"/>
            <a:ext cx="360000" cy="360000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3" name="Овал 102"/>
          <p:cNvSpPr/>
          <p:nvPr/>
        </p:nvSpPr>
        <p:spPr>
          <a:xfrm>
            <a:off x="1871528" y="6237536"/>
            <a:ext cx="360000" cy="360000"/>
          </a:xfrm>
          <a:prstGeom prst="ellipse">
            <a:avLst/>
          </a:prstGeom>
          <a:solidFill>
            <a:srgbClr val="FFCCFF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1823246" y="4989510"/>
            <a:ext cx="46839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III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5" name="TextBox 104"/>
          <p:cNvSpPr txBox="1"/>
          <p:nvPr/>
        </p:nvSpPr>
        <p:spPr>
          <a:xfrm>
            <a:off x="1858173" y="4568825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II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6" name="TextBox 105"/>
          <p:cNvSpPr txBox="1"/>
          <p:nvPr/>
        </p:nvSpPr>
        <p:spPr>
          <a:xfrm>
            <a:off x="1910563" y="4178300"/>
            <a:ext cx="27924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7" name="TextBox 106"/>
          <p:cNvSpPr txBox="1"/>
          <p:nvPr/>
        </p:nvSpPr>
        <p:spPr>
          <a:xfrm>
            <a:off x="1819275" y="5387975"/>
            <a:ext cx="4828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IV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8" name="TextBox 107"/>
          <p:cNvSpPr txBox="1"/>
          <p:nvPr/>
        </p:nvSpPr>
        <p:spPr>
          <a:xfrm>
            <a:off x="1857594" y="5795452"/>
            <a:ext cx="388248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1850624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4</a:t>
            </a:r>
          </a:p>
        </p:txBody>
      </p:sp>
      <p:pic>
        <p:nvPicPr>
          <p:cNvPr id="11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620529" y="796392"/>
            <a:ext cx="2506133" cy="56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1" name="TextBox 110"/>
          <p:cNvSpPr txBox="1"/>
          <p:nvPr/>
        </p:nvSpPr>
        <p:spPr>
          <a:xfrm>
            <a:off x="1814730" y="6202645"/>
            <a:ext cx="482824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VI</a:t>
            </a:r>
            <a:endParaRPr lang="ru-RU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9720600" y="2818610"/>
            <a:ext cx="849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Century Gothic" panose="020B0502020202020204" pitchFamily="34" charset="0"/>
                <a:cs typeface="Arial" panose="020B0604020202020204" pitchFamily="34" charset="0"/>
              </a:rPr>
              <a:t>23</a:t>
            </a:r>
            <a:endParaRPr lang="ru-RU" sz="3600" dirty="0">
              <a:latin typeface="Century Gothic" panose="020B0502020202020204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882082" y="2812169"/>
            <a:ext cx="8498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6</a:t>
            </a:r>
            <a:endParaRPr lang="ru-RU" sz="360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905993" y="3531615"/>
            <a:ext cx="1222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2</a:t>
            </a:r>
            <a:r>
              <a:rPr lang="ru-RU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1 </a:t>
            </a:r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%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7584549" y="3543764"/>
            <a:ext cx="12222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7</a:t>
            </a:r>
            <a:r>
              <a:rPr lang="ru-RU" sz="3200" b="1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9 </a:t>
            </a:r>
            <a:r>
              <a:rPr lang="ru-RU" sz="3200" b="1" dirty="0">
                <a:solidFill>
                  <a:schemeClr val="bg1"/>
                </a:solidFill>
                <a:latin typeface="Century Gothic" panose="020B0502020202020204" pitchFamily="34" charset="0"/>
              </a:rPr>
              <a:t>%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3533274" y="2293243"/>
            <a:ext cx="25731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chemeClr val="bg1"/>
                </a:solidFill>
                <a:latin typeface="Century Gothic" panose="020B0502020202020204" pitchFamily="34" charset="0"/>
              </a:rPr>
              <a:t>показателей оценки</a:t>
            </a:r>
          </a:p>
        </p:txBody>
      </p:sp>
      <p:sp>
        <p:nvSpPr>
          <p:cNvPr id="52" name="Прямоугольник 51"/>
          <p:cNvSpPr/>
          <p:nvPr/>
        </p:nvSpPr>
        <p:spPr>
          <a:xfrm>
            <a:off x="824742" y="116279"/>
            <a:ext cx="112363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Рейтинга 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города </a:t>
            </a:r>
            <a:r>
              <a:rPr lang="ru-RU" sz="1500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Пыть-Яха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обеспечению условий благоприятного инвестиционного климата и содействию развитию конкуренции  </a:t>
            </a:r>
          </a:p>
        </p:txBody>
      </p:sp>
    </p:spTree>
    <p:extLst>
      <p:ext uri="{BB962C8B-B14F-4D97-AF65-F5344CB8AC3E}">
        <p14:creationId xmlns:p14="http://schemas.microsoft.com/office/powerpoint/2010/main" val="29746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Прямоугольник 55"/>
          <p:cNvSpPr/>
          <p:nvPr/>
        </p:nvSpPr>
        <p:spPr>
          <a:xfrm>
            <a:off x="0" y="86796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7" name="Рисунок 5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pic>
        <p:nvPicPr>
          <p:cNvPr id="10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Прямоугольник 29"/>
          <p:cNvSpPr/>
          <p:nvPr/>
        </p:nvSpPr>
        <p:spPr>
          <a:xfrm>
            <a:off x="203198" y="850042"/>
            <a:ext cx="11845927" cy="246221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Динамика показателя комплексной оценки эффективности муниципальных образований</a:t>
            </a:r>
            <a:endParaRPr lang="ru-RU" sz="1050" dirty="0">
              <a:solidFill>
                <a:schemeClr val="bg1"/>
              </a:solidFill>
              <a:latin typeface="Century Gothic" panose="020B050202020202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850624" y="6486144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/>
              <a:t>3</a:t>
            </a: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-194553" y="1150246"/>
            <a:ext cx="2214423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94553" y="7217671"/>
            <a:ext cx="22144232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aphicFrame>
        <p:nvGraphicFramePr>
          <p:cNvPr id="12" name="Диаграмма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00194734"/>
              </p:ext>
            </p:extLst>
          </p:nvPr>
        </p:nvGraphicFramePr>
        <p:xfrm>
          <a:off x="424199" y="1235036"/>
          <a:ext cx="5862053" cy="5286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7449295"/>
              </p:ext>
            </p:extLst>
          </p:nvPr>
        </p:nvGraphicFramePr>
        <p:xfrm>
          <a:off x="6905003" y="1253793"/>
          <a:ext cx="4945621" cy="52323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2528"/>
                <a:gridCol w="1024021"/>
                <a:gridCol w="882416"/>
                <a:gridCol w="361426"/>
                <a:gridCol w="293907"/>
                <a:gridCol w="873779"/>
                <a:gridCol w="393200"/>
                <a:gridCol w="246247"/>
                <a:gridCol w="548097"/>
              </a:tblGrid>
              <a:tr h="12658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 smtClean="0">
                          <a:effectLst/>
                          <a:latin typeface="Century Gothic" panose="020B0502020202020204" pitchFamily="34" charset="0"/>
                        </a:rPr>
                        <a:t>№ п/п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Наименование муниципального образования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2017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2018 год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Изменение места в рейтинге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436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Значение показателя комплексной оценки эффективности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Место в рейтинге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Группа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Значение показателя комплексной оценки эффективности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Место в рейтинге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Группа 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Сургутский</a:t>
                      </a:r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104,4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107,0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Ханты-Мансийск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94,2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101,8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Сургут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90,8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101,1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6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Нефтеюганский</a:t>
                      </a:r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96,6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101,0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Белоярский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97,3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5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Лангепас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91,6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97,0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800" b="1" i="0" u="none" strike="noStrike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3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Нижневартовск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79,3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95,2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6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Ханты-Мансийский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80,4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94,9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Октябрьский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81,3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91,6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6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Березовский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78,5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91,0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569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Нижневартовский</a:t>
                      </a:r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102,4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90,9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-9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Нягань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89,5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11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90,9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Советский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90,5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Урай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81,96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90,4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614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Кондинский</a:t>
                      </a:r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район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4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A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89,4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15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-11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Югорск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92,2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86,3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16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Пыть-Ях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79,7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86,1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17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0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Когалым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93,3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B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84,5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18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-11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Мегион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73,2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84,3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19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ru-RU" sz="800" u="none" strike="noStrike" dirty="0" err="1">
                          <a:effectLst/>
                          <a:latin typeface="Century Gothic" panose="020B0502020202020204" pitchFamily="34" charset="0"/>
                        </a:rPr>
                        <a:t>Покачи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72,1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77,6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i="0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Нефтеюганск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81,99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>
                          <a:effectLst/>
                          <a:latin typeface="Century Gothic" panose="020B0502020202020204" pitchFamily="34" charset="0"/>
                        </a:rPr>
                        <a:t>13</a:t>
                      </a:r>
                      <a:endParaRPr lang="ru-RU" sz="800" b="0" i="0" u="none" strike="noStrike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76,0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21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-8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6586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 Радужный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76,5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20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u="none" strike="noStrike" dirty="0">
                          <a:effectLst/>
                          <a:latin typeface="Century Gothic" panose="020B0502020202020204" pitchFamily="34" charset="0"/>
                        </a:rPr>
                        <a:t>C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74,4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800" b="1" u="none" strike="noStrike" dirty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22</a:t>
                      </a:r>
                      <a:endParaRPr lang="ru-RU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800" b="1" u="none" strike="noStrike" dirty="0" smtClean="0">
                          <a:solidFill>
                            <a:srgbClr val="C00000"/>
                          </a:solidFill>
                          <a:effectLst/>
                          <a:latin typeface="Century Gothic" panose="020B0502020202020204" pitchFamily="34" charset="0"/>
                        </a:rPr>
                        <a:t>D</a:t>
                      </a:r>
                      <a:endParaRPr lang="en-US" sz="800" b="1" i="0" u="none" strike="noStrike" dirty="0">
                        <a:solidFill>
                          <a:srgbClr val="C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R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800" u="none" strike="noStrike" dirty="0">
                          <a:effectLst/>
                          <a:latin typeface="Century Gothic" panose="020B0502020202020204" pitchFamily="34" charset="0"/>
                        </a:rPr>
                        <a:t>-2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7169" marR="7169" marT="7169" marB="0" anchor="ctr">
                    <a:lnL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B0F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4" name="Прямоугольник 13"/>
          <p:cNvSpPr/>
          <p:nvPr/>
        </p:nvSpPr>
        <p:spPr>
          <a:xfrm>
            <a:off x="890336" y="159243"/>
            <a:ext cx="112363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Рейтинга 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города </a:t>
            </a:r>
            <a:r>
              <a:rPr lang="ru-RU" sz="1500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Пыть-Яха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обеспечению условий благоприятного инвестиционного климата и содействию развитию конкуренции  </a:t>
            </a:r>
          </a:p>
        </p:txBody>
      </p:sp>
    </p:spTree>
    <p:extLst>
      <p:ext uri="{BB962C8B-B14F-4D97-AF65-F5344CB8AC3E}">
        <p14:creationId xmlns:p14="http://schemas.microsoft.com/office/powerpoint/2010/main" val="4112531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Прямоугольник 68"/>
          <p:cNvSpPr/>
          <p:nvPr/>
        </p:nvSpPr>
        <p:spPr>
          <a:xfrm>
            <a:off x="209294" y="2917736"/>
            <a:ext cx="5553331" cy="3350856"/>
          </a:xfrm>
          <a:custGeom>
            <a:avLst/>
            <a:gdLst>
              <a:gd name="connsiteX0" fmla="*/ 0 w 5553331"/>
              <a:gd name="connsiteY0" fmla="*/ 0 h 2769742"/>
              <a:gd name="connsiteX1" fmla="*/ 5553331 w 5553331"/>
              <a:gd name="connsiteY1" fmla="*/ 0 h 2769742"/>
              <a:gd name="connsiteX2" fmla="*/ 5553331 w 5553331"/>
              <a:gd name="connsiteY2" fmla="*/ 2769742 h 2769742"/>
              <a:gd name="connsiteX3" fmla="*/ 0 w 5553331"/>
              <a:gd name="connsiteY3" fmla="*/ 2769742 h 2769742"/>
              <a:gd name="connsiteX4" fmla="*/ 0 w 5553331"/>
              <a:gd name="connsiteY4" fmla="*/ 0 h 2769742"/>
              <a:gd name="connsiteX0" fmla="*/ 0 w 5553331"/>
              <a:gd name="connsiteY0" fmla="*/ 581114 h 3350856"/>
              <a:gd name="connsiteX1" fmla="*/ 5553331 w 5553331"/>
              <a:gd name="connsiteY1" fmla="*/ 0 h 3350856"/>
              <a:gd name="connsiteX2" fmla="*/ 5553331 w 5553331"/>
              <a:gd name="connsiteY2" fmla="*/ 3350856 h 3350856"/>
              <a:gd name="connsiteX3" fmla="*/ 0 w 5553331"/>
              <a:gd name="connsiteY3" fmla="*/ 3350856 h 3350856"/>
              <a:gd name="connsiteX4" fmla="*/ 0 w 5553331"/>
              <a:gd name="connsiteY4" fmla="*/ 581114 h 33508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553331" h="3350856">
                <a:moveTo>
                  <a:pt x="0" y="581114"/>
                </a:moveTo>
                <a:lnTo>
                  <a:pt x="5553331" y="0"/>
                </a:lnTo>
                <a:lnTo>
                  <a:pt x="5553331" y="3350856"/>
                </a:lnTo>
                <a:lnTo>
                  <a:pt x="0" y="3350856"/>
                </a:lnTo>
                <a:lnTo>
                  <a:pt x="0" y="581114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Прямоугольник 5"/>
          <p:cNvSpPr/>
          <p:nvPr/>
        </p:nvSpPr>
        <p:spPr>
          <a:xfrm>
            <a:off x="202474" y="1154000"/>
            <a:ext cx="5909891" cy="2898771"/>
          </a:xfrm>
          <a:custGeom>
            <a:avLst/>
            <a:gdLst>
              <a:gd name="connsiteX0" fmla="*/ 0 w 5987296"/>
              <a:gd name="connsiteY0" fmla="*/ 0 h 1581149"/>
              <a:gd name="connsiteX1" fmla="*/ 5987296 w 5987296"/>
              <a:gd name="connsiteY1" fmla="*/ 0 h 1581149"/>
              <a:gd name="connsiteX2" fmla="*/ 5987296 w 5987296"/>
              <a:gd name="connsiteY2" fmla="*/ 1581149 h 1581149"/>
              <a:gd name="connsiteX3" fmla="*/ 0 w 5987296"/>
              <a:gd name="connsiteY3" fmla="*/ 1581149 h 1581149"/>
              <a:gd name="connsiteX4" fmla="*/ 0 w 5987296"/>
              <a:gd name="connsiteY4" fmla="*/ 0 h 1581149"/>
              <a:gd name="connsiteX0" fmla="*/ 0 w 5987296"/>
              <a:gd name="connsiteY0" fmla="*/ 0 h 2619374"/>
              <a:gd name="connsiteX1" fmla="*/ 5987296 w 5987296"/>
              <a:gd name="connsiteY1" fmla="*/ 0 h 2619374"/>
              <a:gd name="connsiteX2" fmla="*/ 5977771 w 5987296"/>
              <a:gd name="connsiteY2" fmla="*/ 2619374 h 2619374"/>
              <a:gd name="connsiteX3" fmla="*/ 0 w 5987296"/>
              <a:gd name="connsiteY3" fmla="*/ 1581149 h 2619374"/>
              <a:gd name="connsiteX4" fmla="*/ 0 w 5987296"/>
              <a:gd name="connsiteY4" fmla="*/ 0 h 2619374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0 w 5987296"/>
              <a:gd name="connsiteY3" fmla="*/ 1581149 h 3409949"/>
              <a:gd name="connsiteX4" fmla="*/ 0 w 5987296"/>
              <a:gd name="connsiteY4" fmla="*/ 0 h 3409949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9525 w 5987296"/>
              <a:gd name="connsiteY3" fmla="*/ 1266824 h 3409949"/>
              <a:gd name="connsiteX4" fmla="*/ 0 w 5987296"/>
              <a:gd name="connsiteY4" fmla="*/ 0 h 3409949"/>
              <a:gd name="connsiteX0" fmla="*/ 95250 w 6082546"/>
              <a:gd name="connsiteY0" fmla="*/ 0 h 3409949"/>
              <a:gd name="connsiteX1" fmla="*/ 6082546 w 6082546"/>
              <a:gd name="connsiteY1" fmla="*/ 0 h 3409949"/>
              <a:gd name="connsiteX2" fmla="*/ 6073021 w 6082546"/>
              <a:gd name="connsiteY2" fmla="*/ 3409949 h 3409949"/>
              <a:gd name="connsiteX3" fmla="*/ 0 w 6082546"/>
              <a:gd name="connsiteY3" fmla="*/ 1581149 h 3409949"/>
              <a:gd name="connsiteX4" fmla="*/ 95250 w 6082546"/>
              <a:gd name="connsiteY4" fmla="*/ 0 h 3409949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152400 w 5987296"/>
              <a:gd name="connsiteY3" fmla="*/ 3345491 h 3409949"/>
              <a:gd name="connsiteX4" fmla="*/ 0 w 5987296"/>
              <a:gd name="connsiteY4" fmla="*/ 0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161925 w 5996821"/>
              <a:gd name="connsiteY3" fmla="*/ 3345491 h 3409949"/>
              <a:gd name="connsiteX4" fmla="*/ 0 w 5996821"/>
              <a:gd name="connsiteY4" fmla="*/ 37943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66675 w 5996821"/>
              <a:gd name="connsiteY3" fmla="*/ 3383434 h 3409949"/>
              <a:gd name="connsiteX4" fmla="*/ 0 w 5996821"/>
              <a:gd name="connsiteY4" fmla="*/ 37943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76200 w 5996821"/>
              <a:gd name="connsiteY3" fmla="*/ 3402405 h 3409949"/>
              <a:gd name="connsiteX4" fmla="*/ 0 w 5996821"/>
              <a:gd name="connsiteY4" fmla="*/ 37943 h 3409949"/>
              <a:gd name="connsiteX0" fmla="*/ 0 w 5977771"/>
              <a:gd name="connsiteY0" fmla="*/ 0 h 3419435"/>
              <a:gd name="connsiteX1" fmla="*/ 5977771 w 5977771"/>
              <a:gd name="connsiteY1" fmla="*/ 9486 h 3419435"/>
              <a:gd name="connsiteX2" fmla="*/ 5968246 w 5977771"/>
              <a:gd name="connsiteY2" fmla="*/ 3419435 h 3419435"/>
              <a:gd name="connsiteX3" fmla="*/ 57150 w 5977771"/>
              <a:gd name="connsiteY3" fmla="*/ 3411891 h 3419435"/>
              <a:gd name="connsiteX4" fmla="*/ 0 w 5977771"/>
              <a:gd name="connsiteY4" fmla="*/ 0 h 3419435"/>
              <a:gd name="connsiteX0" fmla="*/ 0 w 5968246"/>
              <a:gd name="connsiteY0" fmla="*/ 0 h 3428921"/>
              <a:gd name="connsiteX1" fmla="*/ 5968246 w 5968246"/>
              <a:gd name="connsiteY1" fmla="*/ 18972 h 3428921"/>
              <a:gd name="connsiteX2" fmla="*/ 5958721 w 5968246"/>
              <a:gd name="connsiteY2" fmla="*/ 3428921 h 3428921"/>
              <a:gd name="connsiteX3" fmla="*/ 47625 w 5968246"/>
              <a:gd name="connsiteY3" fmla="*/ 3421377 h 3428921"/>
              <a:gd name="connsiteX4" fmla="*/ 0 w 5968246"/>
              <a:gd name="connsiteY4" fmla="*/ 0 h 3428921"/>
              <a:gd name="connsiteX0" fmla="*/ 0 w 5968246"/>
              <a:gd name="connsiteY0" fmla="*/ 0 h 3430863"/>
              <a:gd name="connsiteX1" fmla="*/ 5968246 w 5968246"/>
              <a:gd name="connsiteY1" fmla="*/ 18972 h 3430863"/>
              <a:gd name="connsiteX2" fmla="*/ 5958721 w 5968246"/>
              <a:gd name="connsiteY2" fmla="*/ 3428921 h 3430863"/>
              <a:gd name="connsiteX3" fmla="*/ 9525 w 5968246"/>
              <a:gd name="connsiteY3" fmla="*/ 3430863 h 3430863"/>
              <a:gd name="connsiteX4" fmla="*/ 0 w 5968246"/>
              <a:gd name="connsiteY4" fmla="*/ 0 h 3430863"/>
              <a:gd name="connsiteX0" fmla="*/ 2416683 w 8384929"/>
              <a:gd name="connsiteY0" fmla="*/ 0 h 3432730"/>
              <a:gd name="connsiteX1" fmla="*/ 8384929 w 8384929"/>
              <a:gd name="connsiteY1" fmla="*/ 18972 h 3432730"/>
              <a:gd name="connsiteX2" fmla="*/ 8375404 w 8384929"/>
              <a:gd name="connsiteY2" fmla="*/ 3428921 h 3432730"/>
              <a:gd name="connsiteX3" fmla="*/ 0 w 8384929"/>
              <a:gd name="connsiteY3" fmla="*/ 3432730 h 3432730"/>
              <a:gd name="connsiteX4" fmla="*/ 2416683 w 8384929"/>
              <a:gd name="connsiteY4" fmla="*/ 0 h 3432730"/>
              <a:gd name="connsiteX0" fmla="*/ 41897 w 6010143"/>
              <a:gd name="connsiteY0" fmla="*/ 0 h 3428921"/>
              <a:gd name="connsiteX1" fmla="*/ 6010143 w 6010143"/>
              <a:gd name="connsiteY1" fmla="*/ 18972 h 3428921"/>
              <a:gd name="connsiteX2" fmla="*/ 6000618 w 6010143"/>
              <a:gd name="connsiteY2" fmla="*/ 3428921 h 3428921"/>
              <a:gd name="connsiteX3" fmla="*/ 0 w 6010143"/>
              <a:gd name="connsiteY3" fmla="*/ 915178 h 3428921"/>
              <a:gd name="connsiteX4" fmla="*/ 41897 w 6010143"/>
              <a:gd name="connsiteY4" fmla="*/ 0 h 3428921"/>
              <a:gd name="connsiteX0" fmla="*/ 41897 w 6022709"/>
              <a:gd name="connsiteY0" fmla="*/ 0 h 1579291"/>
              <a:gd name="connsiteX1" fmla="*/ 6010143 w 6022709"/>
              <a:gd name="connsiteY1" fmla="*/ 18972 h 1579291"/>
              <a:gd name="connsiteX2" fmla="*/ 6022709 w 6022709"/>
              <a:gd name="connsiteY2" fmla="*/ 1579291 h 1579291"/>
              <a:gd name="connsiteX3" fmla="*/ 0 w 6022709"/>
              <a:gd name="connsiteY3" fmla="*/ 915178 h 1579291"/>
              <a:gd name="connsiteX4" fmla="*/ 41897 w 6022709"/>
              <a:gd name="connsiteY4" fmla="*/ 0 h 1579291"/>
              <a:gd name="connsiteX0" fmla="*/ 196535 w 6177347"/>
              <a:gd name="connsiteY0" fmla="*/ 0 h 1579291"/>
              <a:gd name="connsiteX1" fmla="*/ 6164781 w 6177347"/>
              <a:gd name="connsiteY1" fmla="*/ 18972 h 1579291"/>
              <a:gd name="connsiteX2" fmla="*/ 6177347 w 6177347"/>
              <a:gd name="connsiteY2" fmla="*/ 1579291 h 1579291"/>
              <a:gd name="connsiteX3" fmla="*/ 0 w 6177347"/>
              <a:gd name="connsiteY3" fmla="*/ 1197760 h 1579291"/>
              <a:gd name="connsiteX4" fmla="*/ 196535 w 6177347"/>
              <a:gd name="connsiteY4" fmla="*/ 0 h 1579291"/>
              <a:gd name="connsiteX0" fmla="*/ 262808 w 6243620"/>
              <a:gd name="connsiteY0" fmla="*/ 0 h 1579291"/>
              <a:gd name="connsiteX1" fmla="*/ 6231054 w 6243620"/>
              <a:gd name="connsiteY1" fmla="*/ 18972 h 1579291"/>
              <a:gd name="connsiteX2" fmla="*/ 6243620 w 6243620"/>
              <a:gd name="connsiteY2" fmla="*/ 1579291 h 1579291"/>
              <a:gd name="connsiteX3" fmla="*/ 0 w 6243620"/>
              <a:gd name="connsiteY3" fmla="*/ 1411837 h 1579291"/>
              <a:gd name="connsiteX4" fmla="*/ 262808 w 6243620"/>
              <a:gd name="connsiteY4" fmla="*/ 0 h 1579291"/>
              <a:gd name="connsiteX0" fmla="*/ 63989 w 6044801"/>
              <a:gd name="connsiteY0" fmla="*/ 0 h 1579291"/>
              <a:gd name="connsiteX1" fmla="*/ 6032235 w 6044801"/>
              <a:gd name="connsiteY1" fmla="*/ 18972 h 1579291"/>
              <a:gd name="connsiteX2" fmla="*/ 6044801 w 6044801"/>
              <a:gd name="connsiteY2" fmla="*/ 1579291 h 1579291"/>
              <a:gd name="connsiteX3" fmla="*/ 0 w 6044801"/>
              <a:gd name="connsiteY3" fmla="*/ 709663 h 1579291"/>
              <a:gd name="connsiteX4" fmla="*/ 63989 w 6044801"/>
              <a:gd name="connsiteY4" fmla="*/ 0 h 1579291"/>
              <a:gd name="connsiteX0" fmla="*/ 63989 w 6044801"/>
              <a:gd name="connsiteY0" fmla="*/ 9929 h 1589220"/>
              <a:gd name="connsiteX1" fmla="*/ 6019831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63989 w 6044801"/>
              <a:gd name="connsiteY4" fmla="*/ 9929 h 1589220"/>
              <a:gd name="connsiteX0" fmla="*/ 63989 w 6044801"/>
              <a:gd name="connsiteY0" fmla="*/ 9929 h 1589220"/>
              <a:gd name="connsiteX1" fmla="*/ 6028100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63989 w 6044801"/>
              <a:gd name="connsiteY4" fmla="*/ 9929 h 1589220"/>
              <a:gd name="connsiteX0" fmla="*/ 5365 w 6044801"/>
              <a:gd name="connsiteY0" fmla="*/ 16351 h 1589220"/>
              <a:gd name="connsiteX1" fmla="*/ 6028100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5365 w 6044801"/>
              <a:gd name="connsiteY4" fmla="*/ 16351 h 1589220"/>
              <a:gd name="connsiteX0" fmla="*/ 11879 w 6044801"/>
              <a:gd name="connsiteY0" fmla="*/ 0 h 1592136"/>
              <a:gd name="connsiteX1" fmla="*/ 6028100 w 6044801"/>
              <a:gd name="connsiteY1" fmla="*/ 2916 h 1592136"/>
              <a:gd name="connsiteX2" fmla="*/ 6044801 w 6044801"/>
              <a:gd name="connsiteY2" fmla="*/ 1592136 h 1592136"/>
              <a:gd name="connsiteX3" fmla="*/ 0 w 6044801"/>
              <a:gd name="connsiteY3" fmla="*/ 722508 h 1592136"/>
              <a:gd name="connsiteX4" fmla="*/ 11879 w 6044801"/>
              <a:gd name="connsiteY4" fmla="*/ 0 h 1592136"/>
              <a:gd name="connsiteX0" fmla="*/ 5365 w 6038287"/>
              <a:gd name="connsiteY0" fmla="*/ 0 h 2931789"/>
              <a:gd name="connsiteX1" fmla="*/ 6021586 w 6038287"/>
              <a:gd name="connsiteY1" fmla="*/ 2916 h 2931789"/>
              <a:gd name="connsiteX2" fmla="*/ 6038287 w 6038287"/>
              <a:gd name="connsiteY2" fmla="*/ 1592136 h 2931789"/>
              <a:gd name="connsiteX3" fmla="*/ 0 w 6038287"/>
              <a:gd name="connsiteY3" fmla="*/ 2931789 h 2931789"/>
              <a:gd name="connsiteX4" fmla="*/ 5365 w 6038287"/>
              <a:gd name="connsiteY4" fmla="*/ 0 h 2931789"/>
              <a:gd name="connsiteX0" fmla="*/ 5365 w 6021586"/>
              <a:gd name="connsiteY0" fmla="*/ 0 h 2931789"/>
              <a:gd name="connsiteX1" fmla="*/ 6021586 w 6021586"/>
              <a:gd name="connsiteY1" fmla="*/ 2916 h 2931789"/>
              <a:gd name="connsiteX2" fmla="*/ 5341311 w 6021586"/>
              <a:gd name="connsiteY2" fmla="*/ 2138034 h 2931789"/>
              <a:gd name="connsiteX3" fmla="*/ 0 w 6021586"/>
              <a:gd name="connsiteY3" fmla="*/ 2931789 h 2931789"/>
              <a:gd name="connsiteX4" fmla="*/ 5365 w 6021586"/>
              <a:gd name="connsiteY4" fmla="*/ 0 h 2931789"/>
              <a:gd name="connsiteX0" fmla="*/ 5365 w 6044801"/>
              <a:gd name="connsiteY0" fmla="*/ 0 h 2931789"/>
              <a:gd name="connsiteX1" fmla="*/ 6021586 w 6044801"/>
              <a:gd name="connsiteY1" fmla="*/ 2916 h 2931789"/>
              <a:gd name="connsiteX2" fmla="*/ 6044801 w 6044801"/>
              <a:gd name="connsiteY2" fmla="*/ 2035276 h 2931789"/>
              <a:gd name="connsiteX3" fmla="*/ 0 w 6044801"/>
              <a:gd name="connsiteY3" fmla="*/ 2931789 h 2931789"/>
              <a:gd name="connsiteX4" fmla="*/ 5365 w 6044801"/>
              <a:gd name="connsiteY4" fmla="*/ 0 h 2931789"/>
              <a:gd name="connsiteX0" fmla="*/ 5365 w 6062333"/>
              <a:gd name="connsiteY0" fmla="*/ 0 h 2931789"/>
              <a:gd name="connsiteX1" fmla="*/ 6021586 w 6062333"/>
              <a:gd name="connsiteY1" fmla="*/ 2916 h 2931789"/>
              <a:gd name="connsiteX2" fmla="*/ 6062333 w 6062333"/>
              <a:gd name="connsiteY2" fmla="*/ 1542618 h 2931789"/>
              <a:gd name="connsiteX3" fmla="*/ 0 w 6062333"/>
              <a:gd name="connsiteY3" fmla="*/ 2931789 h 2931789"/>
              <a:gd name="connsiteX4" fmla="*/ 5365 w 6062333"/>
              <a:gd name="connsiteY4" fmla="*/ 0 h 2931789"/>
              <a:gd name="connsiteX0" fmla="*/ 5365 w 6062333"/>
              <a:gd name="connsiteY0" fmla="*/ 0 h 2931789"/>
              <a:gd name="connsiteX1" fmla="*/ 6021586 w 6062333"/>
              <a:gd name="connsiteY1" fmla="*/ 2916 h 2931789"/>
              <a:gd name="connsiteX2" fmla="*/ 6062333 w 6062333"/>
              <a:gd name="connsiteY2" fmla="*/ 1542618 h 2931789"/>
              <a:gd name="connsiteX3" fmla="*/ 0 w 6062333"/>
              <a:gd name="connsiteY3" fmla="*/ 2931789 h 2931789"/>
              <a:gd name="connsiteX4" fmla="*/ 5365 w 6062333"/>
              <a:gd name="connsiteY4" fmla="*/ 0 h 2931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2333" h="2931789">
                <a:moveTo>
                  <a:pt x="5365" y="0"/>
                </a:moveTo>
                <a:lnTo>
                  <a:pt x="6021586" y="2916"/>
                </a:lnTo>
                <a:lnTo>
                  <a:pt x="6062333" y="1542618"/>
                </a:lnTo>
                <a:cubicBezTo>
                  <a:pt x="4047399" y="1919244"/>
                  <a:pt x="2014934" y="2632951"/>
                  <a:pt x="0" y="2931789"/>
                </a:cubicBezTo>
                <a:cubicBezTo>
                  <a:pt x="1788" y="2697375"/>
                  <a:pt x="3577" y="234414"/>
                  <a:pt x="5365" y="0"/>
                </a:cubicBezTo>
                <a:close/>
              </a:path>
            </a:pathLst>
          </a:cu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8181"/>
              </a:solidFill>
            </a:endParaRPr>
          </a:p>
        </p:txBody>
      </p:sp>
      <p:sp>
        <p:nvSpPr>
          <p:cNvPr id="72" name="Прямоугольник 12"/>
          <p:cNvSpPr/>
          <p:nvPr/>
        </p:nvSpPr>
        <p:spPr>
          <a:xfrm>
            <a:off x="176227" y="4005711"/>
            <a:ext cx="6275342" cy="2585840"/>
          </a:xfrm>
          <a:custGeom>
            <a:avLst/>
            <a:gdLst>
              <a:gd name="connsiteX0" fmla="*/ 0 w 5302252"/>
              <a:gd name="connsiteY0" fmla="*/ 0 h 2197548"/>
              <a:gd name="connsiteX1" fmla="*/ 5302252 w 5302252"/>
              <a:gd name="connsiteY1" fmla="*/ 0 h 2197548"/>
              <a:gd name="connsiteX2" fmla="*/ 5302252 w 5302252"/>
              <a:gd name="connsiteY2" fmla="*/ 2197548 h 2197548"/>
              <a:gd name="connsiteX3" fmla="*/ 0 w 5302252"/>
              <a:gd name="connsiteY3" fmla="*/ 2197548 h 2197548"/>
              <a:gd name="connsiteX4" fmla="*/ 0 w 5302252"/>
              <a:gd name="connsiteY4" fmla="*/ 0 h 2197548"/>
              <a:gd name="connsiteX0" fmla="*/ 0 w 5302252"/>
              <a:gd name="connsiteY0" fmla="*/ 24276 h 2197548"/>
              <a:gd name="connsiteX1" fmla="*/ 5302252 w 5302252"/>
              <a:gd name="connsiteY1" fmla="*/ 0 h 2197548"/>
              <a:gd name="connsiteX2" fmla="*/ 5302252 w 5302252"/>
              <a:gd name="connsiteY2" fmla="*/ 2197548 h 2197548"/>
              <a:gd name="connsiteX3" fmla="*/ 0 w 5302252"/>
              <a:gd name="connsiteY3" fmla="*/ 2197548 h 2197548"/>
              <a:gd name="connsiteX4" fmla="*/ 0 w 5302252"/>
              <a:gd name="connsiteY4" fmla="*/ 24276 h 2197548"/>
              <a:gd name="connsiteX0" fmla="*/ 0 w 5318436"/>
              <a:gd name="connsiteY0" fmla="*/ 129472 h 2302744"/>
              <a:gd name="connsiteX1" fmla="*/ 5318436 w 5318436"/>
              <a:gd name="connsiteY1" fmla="*/ 0 h 2302744"/>
              <a:gd name="connsiteX2" fmla="*/ 5302252 w 5318436"/>
              <a:gd name="connsiteY2" fmla="*/ 2302744 h 2302744"/>
              <a:gd name="connsiteX3" fmla="*/ 0 w 5318436"/>
              <a:gd name="connsiteY3" fmla="*/ 2302744 h 2302744"/>
              <a:gd name="connsiteX4" fmla="*/ 0 w 5318436"/>
              <a:gd name="connsiteY4" fmla="*/ 129472 h 2302744"/>
              <a:gd name="connsiteX0" fmla="*/ 0 w 5319145"/>
              <a:gd name="connsiteY0" fmla="*/ 129472 h 2302744"/>
              <a:gd name="connsiteX1" fmla="*/ 5318436 w 5319145"/>
              <a:gd name="connsiteY1" fmla="*/ 0 h 2302744"/>
              <a:gd name="connsiteX2" fmla="*/ 5319145 w 5319145"/>
              <a:gd name="connsiteY2" fmla="*/ 2302744 h 2302744"/>
              <a:gd name="connsiteX3" fmla="*/ 0 w 5319145"/>
              <a:gd name="connsiteY3" fmla="*/ 2302744 h 2302744"/>
              <a:gd name="connsiteX4" fmla="*/ 0 w 5319145"/>
              <a:gd name="connsiteY4" fmla="*/ 129472 h 2302744"/>
              <a:gd name="connsiteX0" fmla="*/ 0 w 5319145"/>
              <a:gd name="connsiteY0" fmla="*/ 1413358 h 3586630"/>
              <a:gd name="connsiteX1" fmla="*/ 4118368 w 5319145"/>
              <a:gd name="connsiteY1" fmla="*/ 0 h 3586630"/>
              <a:gd name="connsiteX2" fmla="*/ 5319145 w 5319145"/>
              <a:gd name="connsiteY2" fmla="*/ 3586630 h 3586630"/>
              <a:gd name="connsiteX3" fmla="*/ 0 w 5319145"/>
              <a:gd name="connsiteY3" fmla="*/ 3586630 h 3586630"/>
              <a:gd name="connsiteX4" fmla="*/ 0 w 5319145"/>
              <a:gd name="connsiteY4" fmla="*/ 1413358 h 3586630"/>
              <a:gd name="connsiteX0" fmla="*/ 0 w 4118604"/>
              <a:gd name="connsiteY0" fmla="*/ 1413358 h 3586630"/>
              <a:gd name="connsiteX1" fmla="*/ 4118368 w 4118604"/>
              <a:gd name="connsiteY1" fmla="*/ 0 h 3586630"/>
              <a:gd name="connsiteX2" fmla="*/ 3394711 w 4118604"/>
              <a:gd name="connsiteY2" fmla="*/ 3568547 h 3586630"/>
              <a:gd name="connsiteX3" fmla="*/ 0 w 4118604"/>
              <a:gd name="connsiteY3" fmla="*/ 3586630 h 3586630"/>
              <a:gd name="connsiteX4" fmla="*/ 0 w 4118604"/>
              <a:gd name="connsiteY4" fmla="*/ 1413358 h 3586630"/>
              <a:gd name="connsiteX0" fmla="*/ 0 w 4118604"/>
              <a:gd name="connsiteY0" fmla="*/ 1413358 h 3604713"/>
              <a:gd name="connsiteX1" fmla="*/ 4118368 w 4118604"/>
              <a:gd name="connsiteY1" fmla="*/ 0 h 3604713"/>
              <a:gd name="connsiteX2" fmla="*/ 3416334 w 4118604"/>
              <a:gd name="connsiteY2" fmla="*/ 3604713 h 3604713"/>
              <a:gd name="connsiteX3" fmla="*/ 0 w 4118604"/>
              <a:gd name="connsiteY3" fmla="*/ 3586630 h 3604713"/>
              <a:gd name="connsiteX4" fmla="*/ 0 w 4118604"/>
              <a:gd name="connsiteY4" fmla="*/ 1413358 h 3604713"/>
              <a:gd name="connsiteX0" fmla="*/ 0 w 4800089"/>
              <a:gd name="connsiteY0" fmla="*/ 1567356 h 3758711"/>
              <a:gd name="connsiteX1" fmla="*/ 4118368 w 4800089"/>
              <a:gd name="connsiteY1" fmla="*/ 153998 h 3758711"/>
              <a:gd name="connsiteX2" fmla="*/ 4176817 w 4800089"/>
              <a:gd name="connsiteY2" fmla="*/ 950776 h 3758711"/>
              <a:gd name="connsiteX3" fmla="*/ 3416334 w 4800089"/>
              <a:gd name="connsiteY3" fmla="*/ 3758711 h 3758711"/>
              <a:gd name="connsiteX4" fmla="*/ 0 w 4800089"/>
              <a:gd name="connsiteY4" fmla="*/ 3740628 h 3758711"/>
              <a:gd name="connsiteX5" fmla="*/ 0 w 4800089"/>
              <a:gd name="connsiteY5" fmla="*/ 1567356 h 3758711"/>
              <a:gd name="connsiteX0" fmla="*/ 0 w 4821712"/>
              <a:gd name="connsiteY0" fmla="*/ 1006787 h 3758711"/>
              <a:gd name="connsiteX1" fmla="*/ 4139991 w 4821712"/>
              <a:gd name="connsiteY1" fmla="*/ 153998 h 3758711"/>
              <a:gd name="connsiteX2" fmla="*/ 4198440 w 4821712"/>
              <a:gd name="connsiteY2" fmla="*/ 950776 h 3758711"/>
              <a:gd name="connsiteX3" fmla="*/ 3437957 w 4821712"/>
              <a:gd name="connsiteY3" fmla="*/ 3758711 h 3758711"/>
              <a:gd name="connsiteX4" fmla="*/ 21623 w 4821712"/>
              <a:gd name="connsiteY4" fmla="*/ 3740628 h 3758711"/>
              <a:gd name="connsiteX5" fmla="*/ 0 w 4821712"/>
              <a:gd name="connsiteY5" fmla="*/ 1006787 h 3758711"/>
              <a:gd name="connsiteX0" fmla="*/ 10811 w 4800089"/>
              <a:gd name="connsiteY0" fmla="*/ 174973 h 3758711"/>
              <a:gd name="connsiteX1" fmla="*/ 4118368 w 4800089"/>
              <a:gd name="connsiteY1" fmla="*/ 153998 h 3758711"/>
              <a:gd name="connsiteX2" fmla="*/ 4176817 w 4800089"/>
              <a:gd name="connsiteY2" fmla="*/ 950776 h 3758711"/>
              <a:gd name="connsiteX3" fmla="*/ 3416334 w 4800089"/>
              <a:gd name="connsiteY3" fmla="*/ 3758711 h 3758711"/>
              <a:gd name="connsiteX4" fmla="*/ 0 w 4800089"/>
              <a:gd name="connsiteY4" fmla="*/ 3740628 h 3758711"/>
              <a:gd name="connsiteX5" fmla="*/ 10811 w 4800089"/>
              <a:gd name="connsiteY5" fmla="*/ 174973 h 3758711"/>
              <a:gd name="connsiteX0" fmla="*/ 10811 w 4670353"/>
              <a:gd name="connsiteY0" fmla="*/ 355802 h 3939540"/>
              <a:gd name="connsiteX1" fmla="*/ 3988632 w 4670353"/>
              <a:gd name="connsiteY1" fmla="*/ 153998 h 3939540"/>
              <a:gd name="connsiteX2" fmla="*/ 4176817 w 4670353"/>
              <a:gd name="connsiteY2" fmla="*/ 1131605 h 3939540"/>
              <a:gd name="connsiteX3" fmla="*/ 3416334 w 4670353"/>
              <a:gd name="connsiteY3" fmla="*/ 3939540 h 3939540"/>
              <a:gd name="connsiteX4" fmla="*/ 0 w 4670353"/>
              <a:gd name="connsiteY4" fmla="*/ 3921457 h 3939540"/>
              <a:gd name="connsiteX5" fmla="*/ 10811 w 4670353"/>
              <a:gd name="connsiteY5" fmla="*/ 355802 h 3939540"/>
              <a:gd name="connsiteX0" fmla="*/ 10811 w 4659118"/>
              <a:gd name="connsiteY0" fmla="*/ 543397 h 4127135"/>
              <a:gd name="connsiteX1" fmla="*/ 3977397 w 4659118"/>
              <a:gd name="connsiteY1" fmla="*/ 153997 h 4127135"/>
              <a:gd name="connsiteX2" fmla="*/ 4176817 w 4659118"/>
              <a:gd name="connsiteY2" fmla="*/ 1319200 h 4127135"/>
              <a:gd name="connsiteX3" fmla="*/ 3416334 w 4659118"/>
              <a:gd name="connsiteY3" fmla="*/ 4127135 h 4127135"/>
              <a:gd name="connsiteX4" fmla="*/ 0 w 4659118"/>
              <a:gd name="connsiteY4" fmla="*/ 4109052 h 4127135"/>
              <a:gd name="connsiteX5" fmla="*/ 10811 w 4659118"/>
              <a:gd name="connsiteY5" fmla="*/ 543397 h 4127135"/>
              <a:gd name="connsiteX0" fmla="*/ 4070 w 4659118"/>
              <a:gd name="connsiteY0" fmla="*/ 1006139 h 4127137"/>
              <a:gd name="connsiteX1" fmla="*/ 3977397 w 4659118"/>
              <a:gd name="connsiteY1" fmla="*/ 153999 h 4127137"/>
              <a:gd name="connsiteX2" fmla="*/ 4176817 w 4659118"/>
              <a:gd name="connsiteY2" fmla="*/ 1319202 h 4127137"/>
              <a:gd name="connsiteX3" fmla="*/ 3416334 w 4659118"/>
              <a:gd name="connsiteY3" fmla="*/ 4127137 h 4127137"/>
              <a:gd name="connsiteX4" fmla="*/ 0 w 4659118"/>
              <a:gd name="connsiteY4" fmla="*/ 4109054 h 4127137"/>
              <a:gd name="connsiteX5" fmla="*/ 4070 w 4659118"/>
              <a:gd name="connsiteY5" fmla="*/ 1006139 h 4127137"/>
              <a:gd name="connsiteX0" fmla="*/ 4070 w 5992245"/>
              <a:gd name="connsiteY0" fmla="*/ 1006137 h 4139642"/>
              <a:gd name="connsiteX1" fmla="*/ 3977397 w 5992245"/>
              <a:gd name="connsiteY1" fmla="*/ 153997 h 4139642"/>
              <a:gd name="connsiteX2" fmla="*/ 4176817 w 5992245"/>
              <a:gd name="connsiteY2" fmla="*/ 1319200 h 4139642"/>
              <a:gd name="connsiteX3" fmla="*/ 5310524 w 5992245"/>
              <a:gd name="connsiteY3" fmla="*/ 4139641 h 4139642"/>
              <a:gd name="connsiteX4" fmla="*/ 0 w 5992245"/>
              <a:gd name="connsiteY4" fmla="*/ 4109052 h 4139642"/>
              <a:gd name="connsiteX5" fmla="*/ 4070 w 5992245"/>
              <a:gd name="connsiteY5" fmla="*/ 1006137 h 4139642"/>
              <a:gd name="connsiteX0" fmla="*/ 4070 w 5992245"/>
              <a:gd name="connsiteY0" fmla="*/ 1576846 h 4710349"/>
              <a:gd name="connsiteX1" fmla="*/ 3977397 w 5992245"/>
              <a:gd name="connsiteY1" fmla="*/ 724706 h 4710349"/>
              <a:gd name="connsiteX2" fmla="*/ 5100320 w 5992245"/>
              <a:gd name="connsiteY2" fmla="*/ 664274 h 4710349"/>
              <a:gd name="connsiteX3" fmla="*/ 5310524 w 5992245"/>
              <a:gd name="connsiteY3" fmla="*/ 4710350 h 4710349"/>
              <a:gd name="connsiteX4" fmla="*/ 0 w 5992245"/>
              <a:gd name="connsiteY4" fmla="*/ 4679761 h 4710349"/>
              <a:gd name="connsiteX5" fmla="*/ 4070 w 5992245"/>
              <a:gd name="connsiteY5" fmla="*/ 1576846 h 4710349"/>
              <a:gd name="connsiteX0" fmla="*/ 4070 w 5992245"/>
              <a:gd name="connsiteY0" fmla="*/ 1493470 h 4626974"/>
              <a:gd name="connsiteX1" fmla="*/ 4233551 w 5992245"/>
              <a:gd name="connsiteY1" fmla="*/ 1141589 h 4626974"/>
              <a:gd name="connsiteX2" fmla="*/ 5100320 w 5992245"/>
              <a:gd name="connsiteY2" fmla="*/ 580898 h 4626974"/>
              <a:gd name="connsiteX3" fmla="*/ 5310524 w 5992245"/>
              <a:gd name="connsiteY3" fmla="*/ 4626974 h 4626974"/>
              <a:gd name="connsiteX4" fmla="*/ 0 w 5992245"/>
              <a:gd name="connsiteY4" fmla="*/ 4596385 h 4626974"/>
              <a:gd name="connsiteX5" fmla="*/ 4070 w 5992245"/>
              <a:gd name="connsiteY5" fmla="*/ 1493470 h 4626974"/>
              <a:gd name="connsiteX0" fmla="*/ 57997 w 5992245"/>
              <a:gd name="connsiteY0" fmla="*/ 3419464 h 4626972"/>
              <a:gd name="connsiteX1" fmla="*/ 4233551 w 5992245"/>
              <a:gd name="connsiteY1" fmla="*/ 1141587 h 4626972"/>
              <a:gd name="connsiteX2" fmla="*/ 5100320 w 5992245"/>
              <a:gd name="connsiteY2" fmla="*/ 580896 h 4626972"/>
              <a:gd name="connsiteX3" fmla="*/ 5310524 w 5992245"/>
              <a:gd name="connsiteY3" fmla="*/ 4626972 h 4626972"/>
              <a:gd name="connsiteX4" fmla="*/ 0 w 5992245"/>
              <a:gd name="connsiteY4" fmla="*/ 4596383 h 4626972"/>
              <a:gd name="connsiteX5" fmla="*/ 57997 w 5992245"/>
              <a:gd name="connsiteY5" fmla="*/ 3419464 h 4626972"/>
              <a:gd name="connsiteX0" fmla="*/ 57997 w 5992245"/>
              <a:gd name="connsiteY0" fmla="*/ 3442394 h 4649902"/>
              <a:gd name="connsiteX1" fmla="*/ 4091993 w 5992245"/>
              <a:gd name="connsiteY1" fmla="*/ 1026947 h 4649902"/>
              <a:gd name="connsiteX2" fmla="*/ 5100320 w 5992245"/>
              <a:gd name="connsiteY2" fmla="*/ 603826 h 4649902"/>
              <a:gd name="connsiteX3" fmla="*/ 5310524 w 5992245"/>
              <a:gd name="connsiteY3" fmla="*/ 4649902 h 4649902"/>
              <a:gd name="connsiteX4" fmla="*/ 0 w 5992245"/>
              <a:gd name="connsiteY4" fmla="*/ 4619313 h 4649902"/>
              <a:gd name="connsiteX5" fmla="*/ 57997 w 5992245"/>
              <a:gd name="connsiteY5" fmla="*/ 3442394 h 4649902"/>
              <a:gd name="connsiteX0" fmla="*/ 3604 w 6005261"/>
              <a:gd name="connsiteY0" fmla="*/ 2804564 h 4649902"/>
              <a:gd name="connsiteX1" fmla="*/ 4105009 w 6005261"/>
              <a:gd name="connsiteY1" fmla="*/ 1026947 h 4649902"/>
              <a:gd name="connsiteX2" fmla="*/ 5113336 w 6005261"/>
              <a:gd name="connsiteY2" fmla="*/ 603826 h 4649902"/>
              <a:gd name="connsiteX3" fmla="*/ 5323540 w 6005261"/>
              <a:gd name="connsiteY3" fmla="*/ 4649902 h 4649902"/>
              <a:gd name="connsiteX4" fmla="*/ 13016 w 6005261"/>
              <a:gd name="connsiteY4" fmla="*/ 4619313 h 4649902"/>
              <a:gd name="connsiteX5" fmla="*/ 3604 w 6005261"/>
              <a:gd name="connsiteY5" fmla="*/ 2804564 h 4649902"/>
              <a:gd name="connsiteX0" fmla="*/ 3604 w 6005261"/>
              <a:gd name="connsiteY0" fmla="*/ 2554435 h 4649902"/>
              <a:gd name="connsiteX1" fmla="*/ 4105009 w 6005261"/>
              <a:gd name="connsiteY1" fmla="*/ 1026947 h 4649902"/>
              <a:gd name="connsiteX2" fmla="*/ 5113336 w 6005261"/>
              <a:gd name="connsiteY2" fmla="*/ 603826 h 4649902"/>
              <a:gd name="connsiteX3" fmla="*/ 5323540 w 6005261"/>
              <a:gd name="connsiteY3" fmla="*/ 4649902 h 4649902"/>
              <a:gd name="connsiteX4" fmla="*/ 13016 w 6005261"/>
              <a:gd name="connsiteY4" fmla="*/ 4619313 h 4649902"/>
              <a:gd name="connsiteX5" fmla="*/ 3604 w 6005261"/>
              <a:gd name="connsiteY5" fmla="*/ 2554435 h 4649902"/>
              <a:gd name="connsiteX0" fmla="*/ 3604 w 5998520"/>
              <a:gd name="connsiteY0" fmla="*/ 2529422 h 4649902"/>
              <a:gd name="connsiteX1" fmla="*/ 4098268 w 5998520"/>
              <a:gd name="connsiteY1" fmla="*/ 1026947 h 4649902"/>
              <a:gd name="connsiteX2" fmla="*/ 5106595 w 5998520"/>
              <a:gd name="connsiteY2" fmla="*/ 603826 h 4649902"/>
              <a:gd name="connsiteX3" fmla="*/ 5316799 w 5998520"/>
              <a:gd name="connsiteY3" fmla="*/ 4649902 h 4649902"/>
              <a:gd name="connsiteX4" fmla="*/ 6275 w 5998520"/>
              <a:gd name="connsiteY4" fmla="*/ 4619313 h 4649902"/>
              <a:gd name="connsiteX5" fmla="*/ 3604 w 5998520"/>
              <a:gd name="connsiteY5" fmla="*/ 2529422 h 4649902"/>
              <a:gd name="connsiteX0" fmla="*/ 3604 w 5998520"/>
              <a:gd name="connsiteY0" fmla="*/ 2500240 h 4620720"/>
              <a:gd name="connsiteX1" fmla="*/ 4212863 w 5998520"/>
              <a:gd name="connsiteY1" fmla="*/ 1172855 h 4620720"/>
              <a:gd name="connsiteX2" fmla="*/ 5106595 w 5998520"/>
              <a:gd name="connsiteY2" fmla="*/ 574644 h 4620720"/>
              <a:gd name="connsiteX3" fmla="*/ 5316799 w 5998520"/>
              <a:gd name="connsiteY3" fmla="*/ 4620720 h 4620720"/>
              <a:gd name="connsiteX4" fmla="*/ 6275 w 5998520"/>
              <a:gd name="connsiteY4" fmla="*/ 4590131 h 4620720"/>
              <a:gd name="connsiteX5" fmla="*/ 3604 w 5998520"/>
              <a:gd name="connsiteY5" fmla="*/ 2500240 h 4620720"/>
              <a:gd name="connsiteX0" fmla="*/ 3604 w 5998520"/>
              <a:gd name="connsiteY0" fmla="*/ 1481383 h 3601863"/>
              <a:gd name="connsiteX1" fmla="*/ 4212863 w 5998520"/>
              <a:gd name="connsiteY1" fmla="*/ 153998 h 3601863"/>
              <a:gd name="connsiteX2" fmla="*/ 4857182 w 5998520"/>
              <a:gd name="connsiteY2" fmla="*/ 656357 h 3601863"/>
              <a:gd name="connsiteX3" fmla="*/ 5316799 w 5998520"/>
              <a:gd name="connsiteY3" fmla="*/ 3601863 h 3601863"/>
              <a:gd name="connsiteX4" fmla="*/ 6275 w 5998520"/>
              <a:gd name="connsiteY4" fmla="*/ 3571274 h 3601863"/>
              <a:gd name="connsiteX5" fmla="*/ 3604 w 5998520"/>
              <a:gd name="connsiteY5" fmla="*/ 1481383 h 3601863"/>
              <a:gd name="connsiteX0" fmla="*/ 4070 w 5992245"/>
              <a:gd name="connsiteY0" fmla="*/ 2381849 h 3601863"/>
              <a:gd name="connsiteX1" fmla="*/ 4206588 w 5992245"/>
              <a:gd name="connsiteY1" fmla="*/ 153998 h 3601863"/>
              <a:gd name="connsiteX2" fmla="*/ 4850907 w 5992245"/>
              <a:gd name="connsiteY2" fmla="*/ 656357 h 3601863"/>
              <a:gd name="connsiteX3" fmla="*/ 5310524 w 5992245"/>
              <a:gd name="connsiteY3" fmla="*/ 3601863 h 3601863"/>
              <a:gd name="connsiteX4" fmla="*/ 0 w 5992245"/>
              <a:gd name="connsiteY4" fmla="*/ 3571274 h 3601863"/>
              <a:gd name="connsiteX5" fmla="*/ 4070 w 5992245"/>
              <a:gd name="connsiteY5" fmla="*/ 2381849 h 3601863"/>
              <a:gd name="connsiteX0" fmla="*/ 4070 w 5992245"/>
              <a:gd name="connsiteY0" fmla="*/ 2381847 h 3601861"/>
              <a:gd name="connsiteX1" fmla="*/ 4199847 w 5992245"/>
              <a:gd name="connsiteY1" fmla="*/ 153997 h 3601861"/>
              <a:gd name="connsiteX2" fmla="*/ 4850907 w 5992245"/>
              <a:gd name="connsiteY2" fmla="*/ 656355 h 3601861"/>
              <a:gd name="connsiteX3" fmla="*/ 5310524 w 5992245"/>
              <a:gd name="connsiteY3" fmla="*/ 3601861 h 3601861"/>
              <a:gd name="connsiteX4" fmla="*/ 0 w 5992245"/>
              <a:gd name="connsiteY4" fmla="*/ 3571272 h 3601861"/>
              <a:gd name="connsiteX5" fmla="*/ 4070 w 5992245"/>
              <a:gd name="connsiteY5" fmla="*/ 2381847 h 3601861"/>
              <a:gd name="connsiteX0" fmla="*/ 4070 w 5992245"/>
              <a:gd name="connsiteY0" fmla="*/ 2381849 h 3601863"/>
              <a:gd name="connsiteX1" fmla="*/ 4199847 w 5992245"/>
              <a:gd name="connsiteY1" fmla="*/ 153999 h 3601863"/>
              <a:gd name="connsiteX2" fmla="*/ 4850907 w 5992245"/>
              <a:gd name="connsiteY2" fmla="*/ 656357 h 3601863"/>
              <a:gd name="connsiteX3" fmla="*/ 5310524 w 5992245"/>
              <a:gd name="connsiteY3" fmla="*/ 3601863 h 3601863"/>
              <a:gd name="connsiteX4" fmla="*/ 0 w 5992245"/>
              <a:gd name="connsiteY4" fmla="*/ 3571274 h 3601863"/>
              <a:gd name="connsiteX5" fmla="*/ 4070 w 5992245"/>
              <a:gd name="connsiteY5" fmla="*/ 2381849 h 3601863"/>
              <a:gd name="connsiteX0" fmla="*/ 4070 w 5992245"/>
              <a:gd name="connsiteY0" fmla="*/ 2381847 h 3601861"/>
              <a:gd name="connsiteX1" fmla="*/ 4199847 w 5992245"/>
              <a:gd name="connsiteY1" fmla="*/ 153997 h 3601861"/>
              <a:gd name="connsiteX2" fmla="*/ 4850907 w 5992245"/>
              <a:gd name="connsiteY2" fmla="*/ 656355 h 3601861"/>
              <a:gd name="connsiteX3" fmla="*/ 5310524 w 5992245"/>
              <a:gd name="connsiteY3" fmla="*/ 3601861 h 3601861"/>
              <a:gd name="connsiteX4" fmla="*/ 0 w 5992245"/>
              <a:gd name="connsiteY4" fmla="*/ 3571272 h 3601861"/>
              <a:gd name="connsiteX5" fmla="*/ 4070 w 5992245"/>
              <a:gd name="connsiteY5" fmla="*/ 2381847 h 3601861"/>
              <a:gd name="connsiteX0" fmla="*/ 4070 w 5992245"/>
              <a:gd name="connsiteY0" fmla="*/ 2381849 h 3601863"/>
              <a:gd name="connsiteX1" fmla="*/ 4199847 w 5992245"/>
              <a:gd name="connsiteY1" fmla="*/ 153999 h 3601863"/>
              <a:gd name="connsiteX2" fmla="*/ 4850907 w 5992245"/>
              <a:gd name="connsiteY2" fmla="*/ 656357 h 3601863"/>
              <a:gd name="connsiteX3" fmla="*/ 5310524 w 5992245"/>
              <a:gd name="connsiteY3" fmla="*/ 3601863 h 3601863"/>
              <a:gd name="connsiteX4" fmla="*/ 0 w 5992245"/>
              <a:gd name="connsiteY4" fmla="*/ 3571274 h 3601863"/>
              <a:gd name="connsiteX5" fmla="*/ 4070 w 5992245"/>
              <a:gd name="connsiteY5" fmla="*/ 2381849 h 3601863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2883135 h 4103149"/>
              <a:gd name="connsiteX1" fmla="*/ 4199847 w 5552470"/>
              <a:gd name="connsiteY1" fmla="*/ 24117 h 4103149"/>
              <a:gd name="connsiteX2" fmla="*/ 4850907 w 5552470"/>
              <a:gd name="connsiteY2" fmla="*/ 1157643 h 4103149"/>
              <a:gd name="connsiteX3" fmla="*/ 5310524 w 5552470"/>
              <a:gd name="connsiteY3" fmla="*/ 4103149 h 4103149"/>
              <a:gd name="connsiteX4" fmla="*/ 0 w 5552470"/>
              <a:gd name="connsiteY4" fmla="*/ 4072560 h 4103149"/>
              <a:gd name="connsiteX5" fmla="*/ 4070 w 5552470"/>
              <a:gd name="connsiteY5" fmla="*/ 2883135 h 4103149"/>
              <a:gd name="connsiteX0" fmla="*/ 4070 w 5552470"/>
              <a:gd name="connsiteY0" fmla="*/ 3185928 h 4405942"/>
              <a:gd name="connsiteX1" fmla="*/ 4199847 w 5552470"/>
              <a:gd name="connsiteY1" fmla="*/ 326910 h 4405942"/>
              <a:gd name="connsiteX2" fmla="*/ 4850907 w 5552470"/>
              <a:gd name="connsiteY2" fmla="*/ 1460436 h 4405942"/>
              <a:gd name="connsiteX3" fmla="*/ 5310524 w 5552470"/>
              <a:gd name="connsiteY3" fmla="*/ 4405942 h 4405942"/>
              <a:gd name="connsiteX4" fmla="*/ 0 w 5552470"/>
              <a:gd name="connsiteY4" fmla="*/ 4375353 h 4405942"/>
              <a:gd name="connsiteX5" fmla="*/ 4070 w 5552470"/>
              <a:gd name="connsiteY5" fmla="*/ 3185928 h 4405942"/>
              <a:gd name="connsiteX0" fmla="*/ 11629 w 5552470"/>
              <a:gd name="connsiteY0" fmla="*/ 2907880 h 4141921"/>
              <a:gd name="connsiteX1" fmla="*/ 4199847 w 5552470"/>
              <a:gd name="connsiteY1" fmla="*/ 62889 h 4141921"/>
              <a:gd name="connsiteX2" fmla="*/ 4850907 w 5552470"/>
              <a:gd name="connsiteY2" fmla="*/ 1196415 h 4141921"/>
              <a:gd name="connsiteX3" fmla="*/ 5310524 w 5552470"/>
              <a:gd name="connsiteY3" fmla="*/ 4141921 h 4141921"/>
              <a:gd name="connsiteX4" fmla="*/ 0 w 5552470"/>
              <a:gd name="connsiteY4" fmla="*/ 4111332 h 4141921"/>
              <a:gd name="connsiteX5" fmla="*/ 11629 w 5552470"/>
              <a:gd name="connsiteY5" fmla="*/ 2907880 h 4141921"/>
              <a:gd name="connsiteX0" fmla="*/ 11629 w 5552470"/>
              <a:gd name="connsiteY0" fmla="*/ 2907880 h 4141921"/>
              <a:gd name="connsiteX1" fmla="*/ 4199847 w 5552470"/>
              <a:gd name="connsiteY1" fmla="*/ 62889 h 4141921"/>
              <a:gd name="connsiteX2" fmla="*/ 4850907 w 5552470"/>
              <a:gd name="connsiteY2" fmla="*/ 1196415 h 4141921"/>
              <a:gd name="connsiteX3" fmla="*/ 5310524 w 5552470"/>
              <a:gd name="connsiteY3" fmla="*/ 4141921 h 4141921"/>
              <a:gd name="connsiteX4" fmla="*/ 0 w 5552470"/>
              <a:gd name="connsiteY4" fmla="*/ 4111332 h 4141921"/>
              <a:gd name="connsiteX5" fmla="*/ 11629 w 5552470"/>
              <a:gd name="connsiteY5" fmla="*/ 2907880 h 4141921"/>
              <a:gd name="connsiteX0" fmla="*/ 11629 w 5551548"/>
              <a:gd name="connsiteY0" fmla="*/ 3271459 h 4505500"/>
              <a:gd name="connsiteX1" fmla="*/ 4237647 w 5551548"/>
              <a:gd name="connsiteY1" fmla="*/ 47766 h 4505500"/>
              <a:gd name="connsiteX2" fmla="*/ 4850907 w 5551548"/>
              <a:gd name="connsiteY2" fmla="*/ 1559994 h 4505500"/>
              <a:gd name="connsiteX3" fmla="*/ 5310524 w 5551548"/>
              <a:gd name="connsiteY3" fmla="*/ 4505500 h 4505500"/>
              <a:gd name="connsiteX4" fmla="*/ 0 w 5551548"/>
              <a:gd name="connsiteY4" fmla="*/ 4474911 h 4505500"/>
              <a:gd name="connsiteX5" fmla="*/ 11629 w 5551548"/>
              <a:gd name="connsiteY5" fmla="*/ 3271459 h 4505500"/>
              <a:gd name="connsiteX0" fmla="*/ 11629 w 5551365"/>
              <a:gd name="connsiteY0" fmla="*/ 3271459 h 4505500"/>
              <a:gd name="connsiteX1" fmla="*/ 4245207 w 5551365"/>
              <a:gd name="connsiteY1" fmla="*/ 47766 h 4505500"/>
              <a:gd name="connsiteX2" fmla="*/ 4850907 w 5551365"/>
              <a:gd name="connsiteY2" fmla="*/ 1559994 h 4505500"/>
              <a:gd name="connsiteX3" fmla="*/ 5310524 w 5551365"/>
              <a:gd name="connsiteY3" fmla="*/ 4505500 h 4505500"/>
              <a:gd name="connsiteX4" fmla="*/ 0 w 5551365"/>
              <a:gd name="connsiteY4" fmla="*/ 4474911 h 4505500"/>
              <a:gd name="connsiteX5" fmla="*/ 11629 w 5551365"/>
              <a:gd name="connsiteY5" fmla="*/ 3271459 h 4505500"/>
              <a:gd name="connsiteX0" fmla="*/ 11629 w 5551365"/>
              <a:gd name="connsiteY0" fmla="*/ 3291345 h 4525386"/>
              <a:gd name="connsiteX1" fmla="*/ 4245207 w 5551365"/>
              <a:gd name="connsiteY1" fmla="*/ 67652 h 4525386"/>
              <a:gd name="connsiteX2" fmla="*/ 4850907 w 5551365"/>
              <a:gd name="connsiteY2" fmla="*/ 1579880 h 4525386"/>
              <a:gd name="connsiteX3" fmla="*/ 5310524 w 5551365"/>
              <a:gd name="connsiteY3" fmla="*/ 4525386 h 4525386"/>
              <a:gd name="connsiteX4" fmla="*/ 0 w 5551365"/>
              <a:gd name="connsiteY4" fmla="*/ 4494797 h 4525386"/>
              <a:gd name="connsiteX5" fmla="*/ 11629 w 5551365"/>
              <a:gd name="connsiteY5" fmla="*/ 3291345 h 4525386"/>
              <a:gd name="connsiteX0" fmla="*/ 11629 w 5551365"/>
              <a:gd name="connsiteY0" fmla="*/ 3291345 h 4525386"/>
              <a:gd name="connsiteX1" fmla="*/ 4245207 w 5551365"/>
              <a:gd name="connsiteY1" fmla="*/ 67652 h 4525386"/>
              <a:gd name="connsiteX2" fmla="*/ 4850907 w 5551365"/>
              <a:gd name="connsiteY2" fmla="*/ 1579880 h 4525386"/>
              <a:gd name="connsiteX3" fmla="*/ 5310524 w 5551365"/>
              <a:gd name="connsiteY3" fmla="*/ 4525386 h 4525386"/>
              <a:gd name="connsiteX4" fmla="*/ 0 w 5551365"/>
              <a:gd name="connsiteY4" fmla="*/ 4494797 h 4525386"/>
              <a:gd name="connsiteX5" fmla="*/ 11629 w 5551365"/>
              <a:gd name="connsiteY5" fmla="*/ 3291345 h 45253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551365" h="4525386">
                <a:moveTo>
                  <a:pt x="11629" y="3291345"/>
                </a:moveTo>
                <a:cubicBezTo>
                  <a:pt x="1395102" y="2296260"/>
                  <a:pt x="3446221" y="423026"/>
                  <a:pt x="4245207" y="67652"/>
                </a:cubicBezTo>
                <a:cubicBezTo>
                  <a:pt x="5044193" y="-287722"/>
                  <a:pt x="4673354" y="836924"/>
                  <a:pt x="4850907" y="1579880"/>
                </a:cubicBezTo>
                <a:cubicBezTo>
                  <a:pt x="5028460" y="2322836"/>
                  <a:pt x="5992245" y="4009176"/>
                  <a:pt x="5310524" y="4525386"/>
                </a:cubicBezTo>
                <a:lnTo>
                  <a:pt x="0" y="4494797"/>
                </a:lnTo>
                <a:cubicBezTo>
                  <a:pt x="3604" y="3306245"/>
                  <a:pt x="8025" y="4479897"/>
                  <a:pt x="11629" y="3291345"/>
                </a:cubicBez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Прямоугольник 72"/>
          <p:cNvSpPr/>
          <p:nvPr/>
        </p:nvSpPr>
        <p:spPr>
          <a:xfrm>
            <a:off x="4908847" y="3920709"/>
            <a:ext cx="7149802" cy="2671888"/>
          </a:xfrm>
          <a:custGeom>
            <a:avLst/>
            <a:gdLst>
              <a:gd name="connsiteX0" fmla="*/ 0 w 6038850"/>
              <a:gd name="connsiteY0" fmla="*/ 0 h 2688979"/>
              <a:gd name="connsiteX1" fmla="*/ 6038850 w 6038850"/>
              <a:gd name="connsiteY1" fmla="*/ 0 h 2688979"/>
              <a:gd name="connsiteX2" fmla="*/ 6038850 w 6038850"/>
              <a:gd name="connsiteY2" fmla="*/ 2688979 h 2688979"/>
              <a:gd name="connsiteX3" fmla="*/ 0 w 6038850"/>
              <a:gd name="connsiteY3" fmla="*/ 2688979 h 2688979"/>
              <a:gd name="connsiteX4" fmla="*/ 0 w 6038850"/>
              <a:gd name="connsiteY4" fmla="*/ 0 h 2688979"/>
              <a:gd name="connsiteX0" fmla="*/ 0 w 6688330"/>
              <a:gd name="connsiteY0" fmla="*/ 34183 h 2688979"/>
              <a:gd name="connsiteX1" fmla="*/ 6688330 w 6688330"/>
              <a:gd name="connsiteY1" fmla="*/ 0 h 2688979"/>
              <a:gd name="connsiteX2" fmla="*/ 6688330 w 6688330"/>
              <a:gd name="connsiteY2" fmla="*/ 2688979 h 2688979"/>
              <a:gd name="connsiteX3" fmla="*/ 649480 w 6688330"/>
              <a:gd name="connsiteY3" fmla="*/ 2688979 h 2688979"/>
              <a:gd name="connsiteX4" fmla="*/ 0 w 6688330"/>
              <a:gd name="connsiteY4" fmla="*/ 34183 h 2688979"/>
              <a:gd name="connsiteX0" fmla="*/ 444381 w 7132711"/>
              <a:gd name="connsiteY0" fmla="*/ 34183 h 2688979"/>
              <a:gd name="connsiteX1" fmla="*/ 7132711 w 7132711"/>
              <a:gd name="connsiteY1" fmla="*/ 0 h 2688979"/>
              <a:gd name="connsiteX2" fmla="*/ 7132711 w 7132711"/>
              <a:gd name="connsiteY2" fmla="*/ 2688979 h 2688979"/>
              <a:gd name="connsiteX3" fmla="*/ 0 w 7132711"/>
              <a:gd name="connsiteY3" fmla="*/ 2637704 h 2688979"/>
              <a:gd name="connsiteX4" fmla="*/ 444381 w 7132711"/>
              <a:gd name="connsiteY4" fmla="*/ 34183 h 2688979"/>
              <a:gd name="connsiteX0" fmla="*/ 444381 w 7132711"/>
              <a:gd name="connsiteY0" fmla="*/ 34183 h 2688979"/>
              <a:gd name="connsiteX1" fmla="*/ 7132711 w 7132711"/>
              <a:gd name="connsiteY1" fmla="*/ 0 h 2688979"/>
              <a:gd name="connsiteX2" fmla="*/ 7132711 w 7132711"/>
              <a:gd name="connsiteY2" fmla="*/ 2688979 h 2688979"/>
              <a:gd name="connsiteX3" fmla="*/ 0 w 7132711"/>
              <a:gd name="connsiteY3" fmla="*/ 2637704 h 2688979"/>
              <a:gd name="connsiteX4" fmla="*/ 444381 w 7132711"/>
              <a:gd name="connsiteY4" fmla="*/ 34183 h 2688979"/>
              <a:gd name="connsiteX0" fmla="*/ 452927 w 7141257"/>
              <a:gd name="connsiteY0" fmla="*/ 34183 h 2688979"/>
              <a:gd name="connsiteX1" fmla="*/ 7141257 w 7141257"/>
              <a:gd name="connsiteY1" fmla="*/ 0 h 2688979"/>
              <a:gd name="connsiteX2" fmla="*/ 7141257 w 7141257"/>
              <a:gd name="connsiteY2" fmla="*/ 2688979 h 2688979"/>
              <a:gd name="connsiteX3" fmla="*/ 0 w 7141257"/>
              <a:gd name="connsiteY3" fmla="*/ 2646249 h 2688979"/>
              <a:gd name="connsiteX4" fmla="*/ 452927 w 7141257"/>
              <a:gd name="connsiteY4" fmla="*/ 34183 h 2688979"/>
              <a:gd name="connsiteX0" fmla="*/ 461472 w 7149802"/>
              <a:gd name="connsiteY0" fmla="*/ 34183 h 2688979"/>
              <a:gd name="connsiteX1" fmla="*/ 7149802 w 7149802"/>
              <a:gd name="connsiteY1" fmla="*/ 0 h 2688979"/>
              <a:gd name="connsiteX2" fmla="*/ 7149802 w 7149802"/>
              <a:gd name="connsiteY2" fmla="*/ 2688979 h 2688979"/>
              <a:gd name="connsiteX3" fmla="*/ 0 w 7149802"/>
              <a:gd name="connsiteY3" fmla="*/ 2663341 h 2688979"/>
              <a:gd name="connsiteX4" fmla="*/ 461472 w 7149802"/>
              <a:gd name="connsiteY4" fmla="*/ 34183 h 2688979"/>
              <a:gd name="connsiteX0" fmla="*/ 470018 w 7158348"/>
              <a:gd name="connsiteY0" fmla="*/ 34183 h 2688979"/>
              <a:gd name="connsiteX1" fmla="*/ 7158348 w 7158348"/>
              <a:gd name="connsiteY1" fmla="*/ 0 h 2688979"/>
              <a:gd name="connsiteX2" fmla="*/ 7158348 w 7158348"/>
              <a:gd name="connsiteY2" fmla="*/ 2688979 h 2688979"/>
              <a:gd name="connsiteX3" fmla="*/ 0 w 7158348"/>
              <a:gd name="connsiteY3" fmla="*/ 2671887 h 2688979"/>
              <a:gd name="connsiteX4" fmla="*/ 470018 w 7158348"/>
              <a:gd name="connsiteY4" fmla="*/ 34183 h 2688979"/>
              <a:gd name="connsiteX0" fmla="*/ 470018 w 7158348"/>
              <a:gd name="connsiteY0" fmla="*/ 34183 h 2688979"/>
              <a:gd name="connsiteX1" fmla="*/ 7158348 w 7158348"/>
              <a:gd name="connsiteY1" fmla="*/ 0 h 2688979"/>
              <a:gd name="connsiteX2" fmla="*/ 7158348 w 7158348"/>
              <a:gd name="connsiteY2" fmla="*/ 2688979 h 2688979"/>
              <a:gd name="connsiteX3" fmla="*/ 0 w 7158348"/>
              <a:gd name="connsiteY3" fmla="*/ 2680432 h 2688979"/>
              <a:gd name="connsiteX4" fmla="*/ 470018 w 7158348"/>
              <a:gd name="connsiteY4" fmla="*/ 34183 h 2688979"/>
              <a:gd name="connsiteX0" fmla="*/ 470018 w 7158348"/>
              <a:gd name="connsiteY0" fmla="*/ 34183 h 2697524"/>
              <a:gd name="connsiteX1" fmla="*/ 7158348 w 7158348"/>
              <a:gd name="connsiteY1" fmla="*/ 0 h 2697524"/>
              <a:gd name="connsiteX2" fmla="*/ 7158348 w 7158348"/>
              <a:gd name="connsiteY2" fmla="*/ 2688979 h 2697524"/>
              <a:gd name="connsiteX3" fmla="*/ 0 w 7158348"/>
              <a:gd name="connsiteY3" fmla="*/ 2697524 h 2697524"/>
              <a:gd name="connsiteX4" fmla="*/ 470018 w 7158348"/>
              <a:gd name="connsiteY4" fmla="*/ 34183 h 2697524"/>
              <a:gd name="connsiteX0" fmla="*/ 461472 w 7149802"/>
              <a:gd name="connsiteY0" fmla="*/ 34183 h 2688979"/>
              <a:gd name="connsiteX1" fmla="*/ 7149802 w 7149802"/>
              <a:gd name="connsiteY1" fmla="*/ 0 h 2688979"/>
              <a:gd name="connsiteX2" fmla="*/ 7149802 w 7149802"/>
              <a:gd name="connsiteY2" fmla="*/ 2688979 h 2688979"/>
              <a:gd name="connsiteX3" fmla="*/ 0 w 7149802"/>
              <a:gd name="connsiteY3" fmla="*/ 2671886 h 2688979"/>
              <a:gd name="connsiteX4" fmla="*/ 461472 w 7149802"/>
              <a:gd name="connsiteY4" fmla="*/ 34183 h 2688979"/>
              <a:gd name="connsiteX0" fmla="*/ 461472 w 7149802"/>
              <a:gd name="connsiteY0" fmla="*/ 34183 h 2671886"/>
              <a:gd name="connsiteX1" fmla="*/ 7149802 w 7149802"/>
              <a:gd name="connsiteY1" fmla="*/ 0 h 2671886"/>
              <a:gd name="connsiteX2" fmla="*/ 7141256 w 7149802"/>
              <a:gd name="connsiteY2" fmla="*/ 2663342 h 2671886"/>
              <a:gd name="connsiteX3" fmla="*/ 0 w 7149802"/>
              <a:gd name="connsiteY3" fmla="*/ 2671886 h 2671886"/>
              <a:gd name="connsiteX4" fmla="*/ 461472 w 7149802"/>
              <a:gd name="connsiteY4" fmla="*/ 34183 h 2671886"/>
              <a:gd name="connsiteX0" fmla="*/ 461472 w 7149802"/>
              <a:gd name="connsiteY0" fmla="*/ 34183 h 2671888"/>
              <a:gd name="connsiteX1" fmla="*/ 7149802 w 7149802"/>
              <a:gd name="connsiteY1" fmla="*/ 0 h 2671888"/>
              <a:gd name="connsiteX2" fmla="*/ 7132710 w 7149802"/>
              <a:gd name="connsiteY2" fmla="*/ 2671888 h 2671888"/>
              <a:gd name="connsiteX3" fmla="*/ 0 w 7149802"/>
              <a:gd name="connsiteY3" fmla="*/ 2671886 h 2671888"/>
              <a:gd name="connsiteX4" fmla="*/ 461472 w 7149802"/>
              <a:gd name="connsiteY4" fmla="*/ 34183 h 26718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149802" h="2671888">
                <a:moveTo>
                  <a:pt x="461472" y="34183"/>
                </a:moveTo>
                <a:lnTo>
                  <a:pt x="7149802" y="0"/>
                </a:lnTo>
                <a:cubicBezTo>
                  <a:pt x="7146953" y="887781"/>
                  <a:pt x="7135559" y="1784107"/>
                  <a:pt x="7132710" y="2671888"/>
                </a:cubicBezTo>
                <a:lnTo>
                  <a:pt x="0" y="2671886"/>
                </a:lnTo>
                <a:lnTo>
                  <a:pt x="461472" y="34183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Прямоугольник 76"/>
          <p:cNvSpPr/>
          <p:nvPr/>
        </p:nvSpPr>
        <p:spPr>
          <a:xfrm>
            <a:off x="0" y="0"/>
            <a:ext cx="12192000" cy="765741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78" name="Рисунок 7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79" name="Прямоугольник 5"/>
          <p:cNvSpPr/>
          <p:nvPr/>
        </p:nvSpPr>
        <p:spPr>
          <a:xfrm>
            <a:off x="7286172" y="3416161"/>
            <a:ext cx="4772478" cy="1639027"/>
          </a:xfrm>
          <a:custGeom>
            <a:avLst/>
            <a:gdLst>
              <a:gd name="connsiteX0" fmla="*/ 0 w 5987296"/>
              <a:gd name="connsiteY0" fmla="*/ 0 h 1581149"/>
              <a:gd name="connsiteX1" fmla="*/ 5987296 w 5987296"/>
              <a:gd name="connsiteY1" fmla="*/ 0 h 1581149"/>
              <a:gd name="connsiteX2" fmla="*/ 5987296 w 5987296"/>
              <a:gd name="connsiteY2" fmla="*/ 1581149 h 1581149"/>
              <a:gd name="connsiteX3" fmla="*/ 0 w 5987296"/>
              <a:gd name="connsiteY3" fmla="*/ 1581149 h 1581149"/>
              <a:gd name="connsiteX4" fmla="*/ 0 w 5987296"/>
              <a:gd name="connsiteY4" fmla="*/ 0 h 1581149"/>
              <a:gd name="connsiteX0" fmla="*/ 0 w 5987296"/>
              <a:gd name="connsiteY0" fmla="*/ 0 h 2619374"/>
              <a:gd name="connsiteX1" fmla="*/ 5987296 w 5987296"/>
              <a:gd name="connsiteY1" fmla="*/ 0 h 2619374"/>
              <a:gd name="connsiteX2" fmla="*/ 5977771 w 5987296"/>
              <a:gd name="connsiteY2" fmla="*/ 2619374 h 2619374"/>
              <a:gd name="connsiteX3" fmla="*/ 0 w 5987296"/>
              <a:gd name="connsiteY3" fmla="*/ 1581149 h 2619374"/>
              <a:gd name="connsiteX4" fmla="*/ 0 w 5987296"/>
              <a:gd name="connsiteY4" fmla="*/ 0 h 2619374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0 w 5987296"/>
              <a:gd name="connsiteY3" fmla="*/ 1581149 h 3409949"/>
              <a:gd name="connsiteX4" fmla="*/ 0 w 5987296"/>
              <a:gd name="connsiteY4" fmla="*/ 0 h 3409949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9525 w 5987296"/>
              <a:gd name="connsiteY3" fmla="*/ 1266824 h 3409949"/>
              <a:gd name="connsiteX4" fmla="*/ 0 w 5987296"/>
              <a:gd name="connsiteY4" fmla="*/ 0 h 3409949"/>
              <a:gd name="connsiteX0" fmla="*/ 95250 w 6082546"/>
              <a:gd name="connsiteY0" fmla="*/ 0 h 3409949"/>
              <a:gd name="connsiteX1" fmla="*/ 6082546 w 6082546"/>
              <a:gd name="connsiteY1" fmla="*/ 0 h 3409949"/>
              <a:gd name="connsiteX2" fmla="*/ 6073021 w 6082546"/>
              <a:gd name="connsiteY2" fmla="*/ 3409949 h 3409949"/>
              <a:gd name="connsiteX3" fmla="*/ 0 w 6082546"/>
              <a:gd name="connsiteY3" fmla="*/ 1581149 h 3409949"/>
              <a:gd name="connsiteX4" fmla="*/ 95250 w 6082546"/>
              <a:gd name="connsiteY4" fmla="*/ 0 h 3409949"/>
              <a:gd name="connsiteX0" fmla="*/ 0 w 5987296"/>
              <a:gd name="connsiteY0" fmla="*/ 0 h 3409949"/>
              <a:gd name="connsiteX1" fmla="*/ 5987296 w 5987296"/>
              <a:gd name="connsiteY1" fmla="*/ 0 h 3409949"/>
              <a:gd name="connsiteX2" fmla="*/ 5977771 w 5987296"/>
              <a:gd name="connsiteY2" fmla="*/ 3409949 h 3409949"/>
              <a:gd name="connsiteX3" fmla="*/ 152400 w 5987296"/>
              <a:gd name="connsiteY3" fmla="*/ 3345491 h 3409949"/>
              <a:gd name="connsiteX4" fmla="*/ 0 w 5987296"/>
              <a:gd name="connsiteY4" fmla="*/ 0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161925 w 5996821"/>
              <a:gd name="connsiteY3" fmla="*/ 3345491 h 3409949"/>
              <a:gd name="connsiteX4" fmla="*/ 0 w 5996821"/>
              <a:gd name="connsiteY4" fmla="*/ 37943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66675 w 5996821"/>
              <a:gd name="connsiteY3" fmla="*/ 3383434 h 3409949"/>
              <a:gd name="connsiteX4" fmla="*/ 0 w 5996821"/>
              <a:gd name="connsiteY4" fmla="*/ 37943 h 3409949"/>
              <a:gd name="connsiteX0" fmla="*/ 0 w 5996821"/>
              <a:gd name="connsiteY0" fmla="*/ 37943 h 3409949"/>
              <a:gd name="connsiteX1" fmla="*/ 5996821 w 5996821"/>
              <a:gd name="connsiteY1" fmla="*/ 0 h 3409949"/>
              <a:gd name="connsiteX2" fmla="*/ 5987296 w 5996821"/>
              <a:gd name="connsiteY2" fmla="*/ 3409949 h 3409949"/>
              <a:gd name="connsiteX3" fmla="*/ 76200 w 5996821"/>
              <a:gd name="connsiteY3" fmla="*/ 3402405 h 3409949"/>
              <a:gd name="connsiteX4" fmla="*/ 0 w 5996821"/>
              <a:gd name="connsiteY4" fmla="*/ 37943 h 3409949"/>
              <a:gd name="connsiteX0" fmla="*/ 0 w 5977771"/>
              <a:gd name="connsiteY0" fmla="*/ 0 h 3419435"/>
              <a:gd name="connsiteX1" fmla="*/ 5977771 w 5977771"/>
              <a:gd name="connsiteY1" fmla="*/ 9486 h 3419435"/>
              <a:gd name="connsiteX2" fmla="*/ 5968246 w 5977771"/>
              <a:gd name="connsiteY2" fmla="*/ 3419435 h 3419435"/>
              <a:gd name="connsiteX3" fmla="*/ 57150 w 5977771"/>
              <a:gd name="connsiteY3" fmla="*/ 3411891 h 3419435"/>
              <a:gd name="connsiteX4" fmla="*/ 0 w 5977771"/>
              <a:gd name="connsiteY4" fmla="*/ 0 h 3419435"/>
              <a:gd name="connsiteX0" fmla="*/ 0 w 5968246"/>
              <a:gd name="connsiteY0" fmla="*/ 0 h 3428921"/>
              <a:gd name="connsiteX1" fmla="*/ 5968246 w 5968246"/>
              <a:gd name="connsiteY1" fmla="*/ 18972 h 3428921"/>
              <a:gd name="connsiteX2" fmla="*/ 5958721 w 5968246"/>
              <a:gd name="connsiteY2" fmla="*/ 3428921 h 3428921"/>
              <a:gd name="connsiteX3" fmla="*/ 47625 w 5968246"/>
              <a:gd name="connsiteY3" fmla="*/ 3421377 h 3428921"/>
              <a:gd name="connsiteX4" fmla="*/ 0 w 5968246"/>
              <a:gd name="connsiteY4" fmla="*/ 0 h 3428921"/>
              <a:gd name="connsiteX0" fmla="*/ 0 w 5968246"/>
              <a:gd name="connsiteY0" fmla="*/ 0 h 3430863"/>
              <a:gd name="connsiteX1" fmla="*/ 5968246 w 5968246"/>
              <a:gd name="connsiteY1" fmla="*/ 18972 h 3430863"/>
              <a:gd name="connsiteX2" fmla="*/ 5958721 w 5968246"/>
              <a:gd name="connsiteY2" fmla="*/ 3428921 h 3430863"/>
              <a:gd name="connsiteX3" fmla="*/ 9525 w 5968246"/>
              <a:gd name="connsiteY3" fmla="*/ 3430863 h 3430863"/>
              <a:gd name="connsiteX4" fmla="*/ 0 w 5968246"/>
              <a:gd name="connsiteY4" fmla="*/ 0 h 3430863"/>
              <a:gd name="connsiteX0" fmla="*/ 2416683 w 8384929"/>
              <a:gd name="connsiteY0" fmla="*/ 0 h 3432730"/>
              <a:gd name="connsiteX1" fmla="*/ 8384929 w 8384929"/>
              <a:gd name="connsiteY1" fmla="*/ 18972 h 3432730"/>
              <a:gd name="connsiteX2" fmla="*/ 8375404 w 8384929"/>
              <a:gd name="connsiteY2" fmla="*/ 3428921 h 3432730"/>
              <a:gd name="connsiteX3" fmla="*/ 0 w 8384929"/>
              <a:gd name="connsiteY3" fmla="*/ 3432730 h 3432730"/>
              <a:gd name="connsiteX4" fmla="*/ 2416683 w 8384929"/>
              <a:gd name="connsiteY4" fmla="*/ 0 h 3432730"/>
              <a:gd name="connsiteX0" fmla="*/ 41897 w 6010143"/>
              <a:gd name="connsiteY0" fmla="*/ 0 h 3428921"/>
              <a:gd name="connsiteX1" fmla="*/ 6010143 w 6010143"/>
              <a:gd name="connsiteY1" fmla="*/ 18972 h 3428921"/>
              <a:gd name="connsiteX2" fmla="*/ 6000618 w 6010143"/>
              <a:gd name="connsiteY2" fmla="*/ 3428921 h 3428921"/>
              <a:gd name="connsiteX3" fmla="*/ 0 w 6010143"/>
              <a:gd name="connsiteY3" fmla="*/ 915178 h 3428921"/>
              <a:gd name="connsiteX4" fmla="*/ 41897 w 6010143"/>
              <a:gd name="connsiteY4" fmla="*/ 0 h 3428921"/>
              <a:gd name="connsiteX0" fmla="*/ 41897 w 6022709"/>
              <a:gd name="connsiteY0" fmla="*/ 0 h 1579291"/>
              <a:gd name="connsiteX1" fmla="*/ 6010143 w 6022709"/>
              <a:gd name="connsiteY1" fmla="*/ 18972 h 1579291"/>
              <a:gd name="connsiteX2" fmla="*/ 6022709 w 6022709"/>
              <a:gd name="connsiteY2" fmla="*/ 1579291 h 1579291"/>
              <a:gd name="connsiteX3" fmla="*/ 0 w 6022709"/>
              <a:gd name="connsiteY3" fmla="*/ 915178 h 1579291"/>
              <a:gd name="connsiteX4" fmla="*/ 41897 w 6022709"/>
              <a:gd name="connsiteY4" fmla="*/ 0 h 1579291"/>
              <a:gd name="connsiteX0" fmla="*/ 196535 w 6177347"/>
              <a:gd name="connsiteY0" fmla="*/ 0 h 1579291"/>
              <a:gd name="connsiteX1" fmla="*/ 6164781 w 6177347"/>
              <a:gd name="connsiteY1" fmla="*/ 18972 h 1579291"/>
              <a:gd name="connsiteX2" fmla="*/ 6177347 w 6177347"/>
              <a:gd name="connsiteY2" fmla="*/ 1579291 h 1579291"/>
              <a:gd name="connsiteX3" fmla="*/ 0 w 6177347"/>
              <a:gd name="connsiteY3" fmla="*/ 1197760 h 1579291"/>
              <a:gd name="connsiteX4" fmla="*/ 196535 w 6177347"/>
              <a:gd name="connsiteY4" fmla="*/ 0 h 1579291"/>
              <a:gd name="connsiteX0" fmla="*/ 262808 w 6243620"/>
              <a:gd name="connsiteY0" fmla="*/ 0 h 1579291"/>
              <a:gd name="connsiteX1" fmla="*/ 6231054 w 6243620"/>
              <a:gd name="connsiteY1" fmla="*/ 18972 h 1579291"/>
              <a:gd name="connsiteX2" fmla="*/ 6243620 w 6243620"/>
              <a:gd name="connsiteY2" fmla="*/ 1579291 h 1579291"/>
              <a:gd name="connsiteX3" fmla="*/ 0 w 6243620"/>
              <a:gd name="connsiteY3" fmla="*/ 1411837 h 1579291"/>
              <a:gd name="connsiteX4" fmla="*/ 262808 w 6243620"/>
              <a:gd name="connsiteY4" fmla="*/ 0 h 1579291"/>
              <a:gd name="connsiteX0" fmla="*/ 63989 w 6044801"/>
              <a:gd name="connsiteY0" fmla="*/ 0 h 1579291"/>
              <a:gd name="connsiteX1" fmla="*/ 6032235 w 6044801"/>
              <a:gd name="connsiteY1" fmla="*/ 18972 h 1579291"/>
              <a:gd name="connsiteX2" fmla="*/ 6044801 w 6044801"/>
              <a:gd name="connsiteY2" fmla="*/ 1579291 h 1579291"/>
              <a:gd name="connsiteX3" fmla="*/ 0 w 6044801"/>
              <a:gd name="connsiteY3" fmla="*/ 709663 h 1579291"/>
              <a:gd name="connsiteX4" fmla="*/ 63989 w 6044801"/>
              <a:gd name="connsiteY4" fmla="*/ 0 h 1579291"/>
              <a:gd name="connsiteX0" fmla="*/ 63989 w 6044801"/>
              <a:gd name="connsiteY0" fmla="*/ 9929 h 1589220"/>
              <a:gd name="connsiteX1" fmla="*/ 6019831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63989 w 6044801"/>
              <a:gd name="connsiteY4" fmla="*/ 9929 h 1589220"/>
              <a:gd name="connsiteX0" fmla="*/ 63989 w 6044801"/>
              <a:gd name="connsiteY0" fmla="*/ 9929 h 1589220"/>
              <a:gd name="connsiteX1" fmla="*/ 6028100 w 6044801"/>
              <a:gd name="connsiteY1" fmla="*/ 0 h 1589220"/>
              <a:gd name="connsiteX2" fmla="*/ 6044801 w 6044801"/>
              <a:gd name="connsiteY2" fmla="*/ 1589220 h 1589220"/>
              <a:gd name="connsiteX3" fmla="*/ 0 w 6044801"/>
              <a:gd name="connsiteY3" fmla="*/ 719592 h 1589220"/>
              <a:gd name="connsiteX4" fmla="*/ 63989 w 6044801"/>
              <a:gd name="connsiteY4" fmla="*/ 9929 h 1589220"/>
              <a:gd name="connsiteX0" fmla="*/ 234098 w 6214910"/>
              <a:gd name="connsiteY0" fmla="*/ 9929 h 1589220"/>
              <a:gd name="connsiteX1" fmla="*/ 6198209 w 6214910"/>
              <a:gd name="connsiteY1" fmla="*/ 0 h 1589220"/>
              <a:gd name="connsiteX2" fmla="*/ 6214910 w 6214910"/>
              <a:gd name="connsiteY2" fmla="*/ 1589220 h 1589220"/>
              <a:gd name="connsiteX3" fmla="*/ 0 w 6214910"/>
              <a:gd name="connsiteY3" fmla="*/ 1307285 h 1589220"/>
              <a:gd name="connsiteX4" fmla="*/ 234098 w 6214910"/>
              <a:gd name="connsiteY4" fmla="*/ 9929 h 1589220"/>
              <a:gd name="connsiteX0" fmla="*/ 234098 w 6214910"/>
              <a:gd name="connsiteY0" fmla="*/ 9929 h 1589220"/>
              <a:gd name="connsiteX1" fmla="*/ 6198209 w 6214910"/>
              <a:gd name="connsiteY1" fmla="*/ 0 h 1589220"/>
              <a:gd name="connsiteX2" fmla="*/ 6214910 w 6214910"/>
              <a:gd name="connsiteY2" fmla="*/ 1589220 h 1589220"/>
              <a:gd name="connsiteX3" fmla="*/ 0 w 6214910"/>
              <a:gd name="connsiteY3" fmla="*/ 1307285 h 1589220"/>
              <a:gd name="connsiteX4" fmla="*/ 234098 w 6214910"/>
              <a:gd name="connsiteY4" fmla="*/ 9929 h 1589220"/>
              <a:gd name="connsiteX0" fmla="*/ 234098 w 6214910"/>
              <a:gd name="connsiteY0" fmla="*/ 9929 h 2212173"/>
              <a:gd name="connsiteX1" fmla="*/ 6198209 w 6214910"/>
              <a:gd name="connsiteY1" fmla="*/ 0 h 2212173"/>
              <a:gd name="connsiteX2" fmla="*/ 6214910 w 6214910"/>
              <a:gd name="connsiteY2" fmla="*/ 2212173 h 2212173"/>
              <a:gd name="connsiteX3" fmla="*/ 0 w 6214910"/>
              <a:gd name="connsiteY3" fmla="*/ 1307285 h 2212173"/>
              <a:gd name="connsiteX4" fmla="*/ 234098 w 6214910"/>
              <a:gd name="connsiteY4" fmla="*/ 9929 h 22121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14910" h="2212173">
                <a:moveTo>
                  <a:pt x="234098" y="9929"/>
                </a:moveTo>
                <a:lnTo>
                  <a:pt x="6198209" y="0"/>
                </a:lnTo>
                <a:lnTo>
                  <a:pt x="6214910" y="2212173"/>
                </a:lnTo>
                <a:lnTo>
                  <a:pt x="0" y="1307285"/>
                </a:lnTo>
                <a:lnTo>
                  <a:pt x="234098" y="9929"/>
                </a:lnTo>
                <a:close/>
              </a:path>
            </a:pathLst>
          </a:custGeom>
          <a:solidFill>
            <a:srgbClr val="FF81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Прямоугольник 79"/>
          <p:cNvSpPr/>
          <p:nvPr/>
        </p:nvSpPr>
        <p:spPr>
          <a:xfrm>
            <a:off x="6089650" y="1152286"/>
            <a:ext cx="5959474" cy="2570163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4" name="Овал 93"/>
          <p:cNvSpPr/>
          <p:nvPr/>
        </p:nvSpPr>
        <p:spPr>
          <a:xfrm>
            <a:off x="4699634" y="2198920"/>
            <a:ext cx="2847739" cy="285445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5" name="Прямоугольник 94"/>
          <p:cNvSpPr/>
          <p:nvPr/>
        </p:nvSpPr>
        <p:spPr>
          <a:xfrm>
            <a:off x="6100763" y="1378668"/>
            <a:ext cx="587692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Century Gothic" panose="020B0502020202020204" pitchFamily="34" charset="0"/>
              </a:rPr>
              <a:t>1) </a:t>
            </a:r>
            <a:r>
              <a:rPr lang="ru-RU" sz="800" dirty="0" smtClean="0">
                <a:latin typeface="Century Gothic" panose="020B0502020202020204" pitchFamily="34" charset="0"/>
              </a:rPr>
              <a:t>Динамика инвестиций в основной капитал (за исключением бюджетных средств  и инвестиций по виду экономической деятельности "Добыча полезных ископаемых") 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2395174" y="4865390"/>
            <a:ext cx="28075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900" b="1" dirty="0" smtClean="0">
                <a:latin typeface="Century Gothic" panose="020B0502020202020204" pitchFamily="34" charset="0"/>
              </a:rPr>
              <a:t>IV   </a:t>
            </a:r>
            <a:r>
              <a:rPr lang="ru-RU" sz="900" b="1" dirty="0" smtClean="0">
                <a:latin typeface="Century Gothic" panose="020B0502020202020204" pitchFamily="34" charset="0"/>
              </a:rPr>
              <a:t>Улучшение предпринимательского </a:t>
            </a:r>
            <a:endParaRPr lang="en-US" sz="9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ru-RU" sz="900" b="1" dirty="0" smtClean="0">
                <a:latin typeface="Century Gothic" panose="020B0502020202020204" pitchFamily="34" charset="0"/>
              </a:rPr>
              <a:t>климата в сфере строительства</a:t>
            </a:r>
            <a:endParaRPr lang="ru-RU" sz="900" b="1" dirty="0">
              <a:latin typeface="Century Gothic" panose="020B0502020202020204" pitchFamily="34" charset="0"/>
            </a:endParaRPr>
          </a:p>
        </p:txBody>
      </p:sp>
      <p:sp>
        <p:nvSpPr>
          <p:cNvPr id="98" name="Прямоугольник 97"/>
          <p:cNvSpPr/>
          <p:nvPr/>
        </p:nvSpPr>
        <p:spPr>
          <a:xfrm>
            <a:off x="6096239" y="1643062"/>
            <a:ext cx="61437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Century Gothic" panose="020B0502020202020204" pitchFamily="34" charset="0"/>
              </a:rPr>
              <a:t>2) Привлечение инвестиций в соответствии с соглашениями </a:t>
            </a:r>
            <a:r>
              <a:rPr lang="ru-RU" sz="800" dirty="0" err="1">
                <a:latin typeface="Century Gothic" panose="020B0502020202020204" pitchFamily="34" charset="0"/>
              </a:rPr>
              <a:t>муниципально</a:t>
            </a:r>
            <a:r>
              <a:rPr lang="ru-RU" sz="800" dirty="0">
                <a:latin typeface="Century Gothic" panose="020B0502020202020204" pitchFamily="34" charset="0"/>
              </a:rPr>
              <a:t>-частного партнерства, концессионными соглашениями, </a:t>
            </a:r>
            <a:r>
              <a:rPr lang="ru-RU" sz="800" dirty="0" err="1">
                <a:latin typeface="Century Gothic" panose="020B0502020202020204" pitchFamily="34" charset="0"/>
              </a:rPr>
              <a:t>энергосервисными</a:t>
            </a:r>
            <a:r>
              <a:rPr lang="ru-RU" sz="800" dirty="0">
                <a:latin typeface="Century Gothic" panose="020B0502020202020204" pitchFamily="34" charset="0"/>
              </a:rPr>
              <a:t> контрактами, контрактами жизненного цикла, инвестиционными соглашениями, специальными инвестиционными контрактами и т.д.</a:t>
            </a:r>
          </a:p>
        </p:txBody>
      </p:sp>
      <p:sp>
        <p:nvSpPr>
          <p:cNvPr id="99" name="Прямоугольник 98"/>
          <p:cNvSpPr/>
          <p:nvPr/>
        </p:nvSpPr>
        <p:spPr>
          <a:xfrm>
            <a:off x="6922570" y="2033698"/>
            <a:ext cx="51957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3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Привлечение инвестиций в соответствии с  договорами аренды объектов капитального строительства муниципальной собственности (предусматривающими вложения частных инвестиций в арендованные объекты)</a:t>
            </a:r>
          </a:p>
        </p:txBody>
      </p:sp>
      <p:sp>
        <p:nvSpPr>
          <p:cNvPr id="100" name="Прямоугольник 99"/>
          <p:cNvSpPr/>
          <p:nvPr/>
        </p:nvSpPr>
        <p:spPr>
          <a:xfrm>
            <a:off x="212722" y="763300"/>
            <a:ext cx="11845927" cy="400110"/>
          </a:xfrm>
          <a:prstGeom prst="rect">
            <a:avLst/>
          </a:prstGeom>
          <a:solidFill>
            <a:schemeClr val="accent1"/>
          </a:solidFill>
        </p:spPr>
        <p:txBody>
          <a:bodyPr wrap="square">
            <a:spAutoFit/>
          </a:bodyPr>
          <a:lstStyle/>
          <a:p>
            <a:pPr algn="ctr"/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Показатели оценки деятельности органов местного самоуправления города </a:t>
            </a:r>
            <a:r>
              <a:rPr lang="ru-RU" sz="10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Пыть-Яха</a:t>
            </a:r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по </a:t>
            </a: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обеспечению условий </a:t>
            </a:r>
            <a:endParaRPr lang="ru-RU" sz="1000" dirty="0" smtClean="0">
              <a:solidFill>
                <a:schemeClr val="bg1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ru-RU" sz="10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благоприятного </a:t>
            </a:r>
            <a:r>
              <a:rPr lang="ru-RU" sz="1000" dirty="0">
                <a:solidFill>
                  <a:schemeClr val="bg1"/>
                </a:solidFill>
                <a:latin typeface="Century Gothic" panose="020B0502020202020204" pitchFamily="34" charset="0"/>
              </a:rPr>
              <a:t>инвестиционного климата и содействию развитию конкуренции </a:t>
            </a:r>
          </a:p>
        </p:txBody>
      </p:sp>
      <p:sp>
        <p:nvSpPr>
          <p:cNvPr id="103" name="Прямоугольник 102"/>
          <p:cNvSpPr/>
          <p:nvPr/>
        </p:nvSpPr>
        <p:spPr>
          <a:xfrm>
            <a:off x="9762952" y="4531498"/>
            <a:ext cx="2347519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10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Доля мер </a:t>
            </a:r>
            <a:r>
              <a:rPr lang="ru-RU" sz="800" dirty="0" smtClean="0">
                <a:latin typeface="Century Gothic" panose="020B0502020202020204" pitchFamily="34" charset="0"/>
              </a:rPr>
              <a:t>муниципальной</a:t>
            </a:r>
            <a:r>
              <a:rPr lang="en-US" sz="800" dirty="0" smtClean="0">
                <a:latin typeface="Century Gothic" panose="020B0502020202020204" pitchFamily="34" charset="0"/>
              </a:rPr>
              <a:t> </a:t>
            </a:r>
            <a:r>
              <a:rPr lang="ru-RU" sz="800" dirty="0" smtClean="0">
                <a:latin typeface="Century Gothic" panose="020B0502020202020204" pitchFamily="34" charset="0"/>
              </a:rPr>
              <a:t>поддержки,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104" name="Прямоугольник 103"/>
          <p:cNvSpPr/>
          <p:nvPr/>
        </p:nvSpPr>
        <p:spPr>
          <a:xfrm>
            <a:off x="7092951" y="4811958"/>
            <a:ext cx="4041591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1</a:t>
            </a:r>
            <a:r>
              <a:rPr lang="en-US" sz="800" dirty="0" smtClean="0">
                <a:latin typeface="Century Gothic" panose="020B0502020202020204" pitchFamily="34" charset="0"/>
              </a:rPr>
              <a:t>1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Динамика числа субъектов малого и среднего предпринимательства</a:t>
            </a:r>
          </a:p>
        </p:txBody>
      </p:sp>
      <p:sp>
        <p:nvSpPr>
          <p:cNvPr id="105" name="Прямоугольник 104"/>
          <p:cNvSpPr/>
          <p:nvPr/>
        </p:nvSpPr>
        <p:spPr>
          <a:xfrm>
            <a:off x="6919378" y="4934682"/>
            <a:ext cx="509764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1</a:t>
            </a:r>
            <a:r>
              <a:rPr lang="en-US" sz="800" dirty="0" smtClean="0">
                <a:latin typeface="Century Gothic" panose="020B0502020202020204" pitchFamily="34" charset="0"/>
              </a:rPr>
              <a:t>2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Динамика доли среднесписочной численности работников (без внешних совместителей) малых и средних предприятий в среднесписочной численности работников (без внешних совместителей) всех предприятий и организаций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908519" y="5543493"/>
            <a:ext cx="410336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21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Дополнительные процедуры, связанные с получением разрешений на строительство</a:t>
            </a:r>
          </a:p>
        </p:txBody>
      </p:sp>
      <p:sp>
        <p:nvSpPr>
          <p:cNvPr id="107" name="Прямоугольник 106"/>
          <p:cNvSpPr/>
          <p:nvPr/>
        </p:nvSpPr>
        <p:spPr>
          <a:xfrm>
            <a:off x="171059" y="4125954"/>
            <a:ext cx="27120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25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Удовлетворенность эффективностью процедур по подключению к электросетям</a:t>
            </a:r>
          </a:p>
        </p:txBody>
      </p:sp>
      <p:sp>
        <p:nvSpPr>
          <p:cNvPr id="108" name="Прямоугольник 107"/>
          <p:cNvSpPr/>
          <p:nvPr/>
        </p:nvSpPr>
        <p:spPr>
          <a:xfrm>
            <a:off x="168363" y="1380941"/>
            <a:ext cx="58884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</a:t>
            </a:r>
            <a:r>
              <a:rPr lang="ru-RU" sz="800" dirty="0">
                <a:latin typeface="Century Gothic" panose="020B0502020202020204" pitchFamily="34" charset="0"/>
              </a:rPr>
              <a:t>9) Подготовка предложений по реализации стандарта развития конкуренции на региональном и муниципальном уровнях, об улучшении эффективности и результативности деятельности органов исполнительной власти автономного округа, органов местного самоуправления и территориальных органов федеральных органов исполнительной власти в области содействия развитию конкуренции, а также об улучшении качества </a:t>
            </a:r>
            <a:r>
              <a:rPr lang="ru-RU" sz="800" dirty="0" smtClean="0">
                <a:latin typeface="Century Gothic" panose="020B0502020202020204" pitchFamily="34" charset="0"/>
              </a:rPr>
              <a:t>официальной </a:t>
            </a:r>
            <a:r>
              <a:rPr lang="ru-RU" sz="800" dirty="0">
                <a:latin typeface="Century Gothic" panose="020B0502020202020204" pitchFamily="34" charset="0"/>
              </a:rPr>
              <a:t>информации по результатам деятельности территориальных органов федеральных органов исполнительной власти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171059" y="4897711"/>
            <a:ext cx="189639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23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Среднее время подключения к электросетям</a:t>
            </a:r>
          </a:p>
        </p:txBody>
      </p:sp>
      <p:grpSp>
        <p:nvGrpSpPr>
          <p:cNvPr id="110" name="Группа 109"/>
          <p:cNvGrpSpPr/>
          <p:nvPr/>
        </p:nvGrpSpPr>
        <p:grpSpPr>
          <a:xfrm>
            <a:off x="1978494" y="1203697"/>
            <a:ext cx="1661032" cy="230832"/>
            <a:chOff x="1978494" y="1203697"/>
            <a:chExt cx="1661032" cy="230832"/>
          </a:xfrm>
        </p:grpSpPr>
        <p:sp>
          <p:nvSpPr>
            <p:cNvPr id="111" name="Прямоугольник 110"/>
            <p:cNvSpPr/>
            <p:nvPr/>
          </p:nvSpPr>
          <p:spPr>
            <a:xfrm>
              <a:off x="1978494" y="1203697"/>
              <a:ext cx="1661032" cy="2308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900" b="1" dirty="0" smtClean="0">
                  <a:latin typeface="Century Gothic" panose="020B0502020202020204" pitchFamily="34" charset="0"/>
                </a:rPr>
                <a:t>VI</a:t>
              </a:r>
              <a:r>
                <a:rPr lang="ru-RU" sz="900" b="1" dirty="0" smtClean="0">
                  <a:latin typeface="Century Gothic" panose="020B0502020202020204" pitchFamily="34" charset="0"/>
                </a:rPr>
                <a:t> Развитие конкуренции</a:t>
              </a:r>
              <a:endParaRPr lang="ru-RU" sz="9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12" name="Овал 111"/>
            <p:cNvSpPr/>
            <p:nvPr/>
          </p:nvSpPr>
          <p:spPr>
            <a:xfrm>
              <a:off x="2050440" y="1237712"/>
              <a:ext cx="159839" cy="15659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113" name="Прямоугольник 112"/>
          <p:cNvSpPr/>
          <p:nvPr/>
        </p:nvSpPr>
        <p:spPr>
          <a:xfrm>
            <a:off x="7125742" y="1218881"/>
            <a:ext cx="3724096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b="1" dirty="0">
                <a:latin typeface="Century Gothic" panose="020B0502020202020204" pitchFamily="34" charset="0"/>
              </a:rPr>
              <a:t>I</a:t>
            </a:r>
            <a:r>
              <a:rPr lang="ru-RU" sz="900" b="1" dirty="0">
                <a:latin typeface="Century Gothic" panose="020B0502020202020204" pitchFamily="34" charset="0"/>
              </a:rPr>
              <a:t>    Инвестиционная деятельность, привлечение инвестиций</a:t>
            </a:r>
          </a:p>
        </p:txBody>
      </p:sp>
      <p:sp>
        <p:nvSpPr>
          <p:cNvPr id="114" name="Овал 113"/>
          <p:cNvSpPr/>
          <p:nvPr/>
        </p:nvSpPr>
        <p:spPr>
          <a:xfrm>
            <a:off x="7166463" y="1262460"/>
            <a:ext cx="159839" cy="156590"/>
          </a:xfrm>
          <a:prstGeom prst="ellipse">
            <a:avLst/>
          </a:prstGeom>
          <a:solidFill>
            <a:schemeClr val="accent1">
              <a:lumMod val="40000"/>
              <a:lumOff val="60000"/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8856215" y="3708614"/>
            <a:ext cx="3270447" cy="369332"/>
            <a:chOff x="12372492" y="3352206"/>
            <a:chExt cx="3270447" cy="369332"/>
          </a:xfrm>
        </p:grpSpPr>
        <p:sp>
          <p:nvSpPr>
            <p:cNvPr id="96" name="Прямоугольник 95"/>
            <p:cNvSpPr/>
            <p:nvPr/>
          </p:nvSpPr>
          <p:spPr>
            <a:xfrm>
              <a:off x="12372492" y="3352206"/>
              <a:ext cx="3270447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900" b="1" dirty="0">
                  <a:latin typeface="Century Gothic" panose="020B0502020202020204" pitchFamily="34" charset="0"/>
                </a:rPr>
                <a:t>II</a:t>
              </a:r>
              <a:r>
                <a:rPr lang="ru-RU" sz="900" b="1" dirty="0">
                  <a:latin typeface="Century Gothic" panose="020B0502020202020204" pitchFamily="34" charset="0"/>
                </a:rPr>
                <a:t>   </a:t>
              </a:r>
              <a:r>
                <a:rPr lang="ru-RU" sz="900" b="1" dirty="0" smtClean="0">
                  <a:latin typeface="Century Gothic" panose="020B0502020202020204" pitchFamily="34" charset="0"/>
                </a:rPr>
                <a:t>Эффективность организационных механизмов, </a:t>
              </a:r>
              <a:endParaRPr lang="en-US" sz="900" b="1" dirty="0" smtClean="0">
                <a:latin typeface="Century Gothic" panose="020B0502020202020204" pitchFamily="34" charset="0"/>
              </a:endParaRPr>
            </a:p>
            <a:p>
              <a:pPr algn="ctr"/>
              <a:r>
                <a:rPr lang="ru-RU" sz="900" b="1" dirty="0" smtClean="0">
                  <a:latin typeface="Century Gothic" panose="020B0502020202020204" pitchFamily="34" charset="0"/>
                </a:rPr>
                <a:t>качество информационной поддержки инвесторов</a:t>
              </a:r>
              <a:endParaRPr lang="ru-RU" sz="900" b="1" dirty="0">
                <a:latin typeface="Century Gothic" panose="020B0502020202020204" pitchFamily="34" charset="0"/>
              </a:endParaRPr>
            </a:p>
          </p:txBody>
        </p:sp>
        <p:sp>
          <p:nvSpPr>
            <p:cNvPr id="115" name="Овал 114"/>
            <p:cNvSpPr/>
            <p:nvPr/>
          </p:nvSpPr>
          <p:spPr>
            <a:xfrm>
              <a:off x="12439749" y="3390456"/>
              <a:ext cx="159839" cy="156590"/>
            </a:xfrm>
            <a:prstGeom prst="ellipse">
              <a:avLst/>
            </a:prstGeom>
            <a:solidFill>
              <a:schemeClr val="accent1">
                <a:alpha val="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900">
                <a:latin typeface="Century Gothic" panose="020B0502020202020204" pitchFamily="34" charset="0"/>
              </a:endParaRPr>
            </a:p>
          </p:txBody>
        </p:sp>
      </p:grpSp>
      <p:sp>
        <p:nvSpPr>
          <p:cNvPr id="116" name="Овал 115"/>
          <p:cNvSpPr/>
          <p:nvPr/>
        </p:nvSpPr>
        <p:spPr>
          <a:xfrm>
            <a:off x="2626682" y="4899544"/>
            <a:ext cx="159839" cy="15659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18" name="Прямоугольник 117"/>
          <p:cNvSpPr/>
          <p:nvPr/>
        </p:nvSpPr>
        <p:spPr>
          <a:xfrm>
            <a:off x="5309980" y="5291025"/>
            <a:ext cx="6721154" cy="2606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1</a:t>
            </a:r>
            <a:r>
              <a:rPr lang="en-US" sz="800" dirty="0" smtClean="0">
                <a:latin typeface="Century Gothic" panose="020B0502020202020204" pitchFamily="34" charset="0"/>
              </a:rPr>
              <a:t>3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Динамика </a:t>
            </a:r>
            <a:r>
              <a:rPr lang="ru-RU" sz="800" dirty="0" err="1">
                <a:latin typeface="Century Gothic" panose="020B0502020202020204" pitchFamily="34" charset="0"/>
              </a:rPr>
              <a:t>самозанятых</a:t>
            </a:r>
            <a:r>
              <a:rPr lang="ru-RU" sz="800" dirty="0">
                <a:latin typeface="Century Gothic" panose="020B0502020202020204" pitchFamily="34" charset="0"/>
              </a:rPr>
              <a:t> граждан, зафиксировавших свой статус, с учетом введения налогового режима для </a:t>
            </a:r>
            <a:r>
              <a:rPr lang="ru-RU" sz="800" dirty="0" err="1">
                <a:latin typeface="Century Gothic" panose="020B0502020202020204" pitchFamily="34" charset="0"/>
              </a:rPr>
              <a:t>самозанятых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119" name="Прямоугольник 118"/>
          <p:cNvSpPr/>
          <p:nvPr/>
        </p:nvSpPr>
        <p:spPr>
          <a:xfrm>
            <a:off x="5309980" y="5436238"/>
            <a:ext cx="672970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1</a:t>
            </a:r>
            <a:r>
              <a:rPr lang="en-US" sz="800" dirty="0" smtClean="0">
                <a:latin typeface="Century Gothic" panose="020B0502020202020204" pitchFamily="34" charset="0"/>
              </a:rPr>
              <a:t>4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Уровень удовлетворенности предпринимательского сообщества качеством предоставления муниципальных услуг</a:t>
            </a:r>
          </a:p>
        </p:txBody>
      </p:sp>
      <p:graphicFrame>
        <p:nvGraphicFramePr>
          <p:cNvPr id="120" name="Диаграмма 119"/>
          <p:cNvGraphicFramePr/>
          <p:nvPr>
            <p:extLst>
              <p:ext uri="{D42A27DB-BD31-4B8C-83A1-F6EECF244321}">
                <p14:modId xmlns:p14="http://schemas.microsoft.com/office/powerpoint/2010/main" val="403945642"/>
              </p:ext>
            </p:extLst>
          </p:nvPr>
        </p:nvGraphicFramePr>
        <p:xfrm>
          <a:off x="3395391" y="1981879"/>
          <a:ext cx="4405907" cy="30542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21" name="Прямоугольник 120"/>
          <p:cNvSpPr/>
          <p:nvPr/>
        </p:nvSpPr>
        <p:spPr>
          <a:xfrm>
            <a:off x="7340528" y="2401392"/>
            <a:ext cx="47085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4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Уровень снижения бюджетной нагрузки в результате реализации проектов в соответствии с соглашениями </a:t>
            </a:r>
            <a:r>
              <a:rPr lang="ru-RU" sz="800" dirty="0" err="1">
                <a:latin typeface="Century Gothic" panose="020B0502020202020204" pitchFamily="34" charset="0"/>
              </a:rPr>
              <a:t>муниципально</a:t>
            </a:r>
            <a:r>
              <a:rPr lang="ru-RU" sz="800" dirty="0">
                <a:latin typeface="Century Gothic" panose="020B0502020202020204" pitchFamily="34" charset="0"/>
              </a:rPr>
              <a:t>-частного партнерства</a:t>
            </a:r>
          </a:p>
        </p:txBody>
      </p:sp>
      <p:sp>
        <p:nvSpPr>
          <p:cNvPr id="122" name="Прямоугольник 121"/>
          <p:cNvSpPr/>
          <p:nvPr/>
        </p:nvSpPr>
        <p:spPr>
          <a:xfrm>
            <a:off x="1512190" y="3858198"/>
            <a:ext cx="30492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b="1" dirty="0" smtClean="0">
                <a:latin typeface="Century Gothic" panose="020B0502020202020204" pitchFamily="34" charset="0"/>
              </a:rPr>
              <a:t>V</a:t>
            </a:r>
            <a:r>
              <a:rPr lang="ru-RU" sz="900" b="1" dirty="0" smtClean="0">
                <a:latin typeface="Century Gothic" panose="020B0502020202020204" pitchFamily="34" charset="0"/>
              </a:rPr>
              <a:t> </a:t>
            </a:r>
            <a:r>
              <a:rPr lang="en-US" sz="900" b="1" dirty="0" smtClean="0">
                <a:latin typeface="Century Gothic" panose="020B0502020202020204" pitchFamily="34" charset="0"/>
              </a:rPr>
              <a:t> </a:t>
            </a:r>
            <a:r>
              <a:rPr lang="ru-RU" sz="900" b="1" dirty="0" smtClean="0">
                <a:latin typeface="Century Gothic" panose="020B0502020202020204" pitchFamily="34" charset="0"/>
              </a:rPr>
              <a:t>Улучшение предпринимательского климата </a:t>
            </a:r>
            <a:endParaRPr lang="en-US" sz="9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ru-RU" sz="900" b="1" dirty="0" smtClean="0">
                <a:latin typeface="Century Gothic" panose="020B0502020202020204" pitchFamily="34" charset="0"/>
              </a:rPr>
              <a:t>в сфере энергетики</a:t>
            </a:r>
            <a:endParaRPr lang="ru-RU" sz="900" b="1" dirty="0">
              <a:latin typeface="Century Gothic" panose="020B0502020202020204" pitchFamily="34" charset="0"/>
            </a:endParaRPr>
          </a:p>
        </p:txBody>
      </p:sp>
      <p:sp>
        <p:nvSpPr>
          <p:cNvPr id="123" name="Овал 122"/>
          <p:cNvSpPr/>
          <p:nvPr/>
        </p:nvSpPr>
        <p:spPr>
          <a:xfrm>
            <a:off x="1597264" y="3892213"/>
            <a:ext cx="159839" cy="15659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9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127" name="Прямоугольник 126"/>
          <p:cNvSpPr/>
          <p:nvPr/>
        </p:nvSpPr>
        <p:spPr>
          <a:xfrm>
            <a:off x="7606068" y="2667376"/>
            <a:ext cx="449760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5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Уровень развития инвестиционной деятельности в </a:t>
            </a:r>
            <a:r>
              <a:rPr lang="ru-RU" sz="800" dirty="0" err="1">
                <a:latin typeface="Century Gothic" panose="020B0502020202020204" pitchFamily="34" charset="0"/>
              </a:rPr>
              <a:t>несырьевых</a:t>
            </a:r>
            <a:r>
              <a:rPr lang="ru-RU" sz="800" dirty="0">
                <a:latin typeface="Century Gothic" panose="020B0502020202020204" pitchFamily="34" charset="0"/>
              </a:rPr>
              <a:t> секторах экономики</a:t>
            </a:r>
          </a:p>
        </p:txBody>
      </p:sp>
      <p:sp>
        <p:nvSpPr>
          <p:cNvPr id="128" name="Прямоугольник 127"/>
          <p:cNvSpPr/>
          <p:nvPr/>
        </p:nvSpPr>
        <p:spPr>
          <a:xfrm>
            <a:off x="7620409" y="2930709"/>
            <a:ext cx="44160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6</a:t>
            </a:r>
            <a:r>
              <a:rPr lang="ru-RU" sz="800" dirty="0">
                <a:latin typeface="Century Gothic" panose="020B0502020202020204" pitchFamily="34" charset="0"/>
              </a:rPr>
              <a:t>) Оценка предпринимательским сообществом инвестиционного климата муниципального образования</a:t>
            </a:r>
          </a:p>
        </p:txBody>
      </p:sp>
      <p:sp>
        <p:nvSpPr>
          <p:cNvPr id="129" name="Прямоугольник 128"/>
          <p:cNvSpPr/>
          <p:nvPr/>
        </p:nvSpPr>
        <p:spPr>
          <a:xfrm>
            <a:off x="7627570" y="3223326"/>
            <a:ext cx="44038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>
                <a:latin typeface="Century Gothic" panose="020B0502020202020204" pitchFamily="34" charset="0"/>
              </a:rPr>
              <a:t>7) Эффективность мер муниципальной поддержки</a:t>
            </a:r>
          </a:p>
        </p:txBody>
      </p:sp>
      <p:sp>
        <p:nvSpPr>
          <p:cNvPr id="131" name="Прямоугольник 130"/>
          <p:cNvSpPr/>
          <p:nvPr/>
        </p:nvSpPr>
        <p:spPr>
          <a:xfrm>
            <a:off x="7231162" y="4532598"/>
            <a:ext cx="22284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900" b="1" dirty="0" smtClean="0">
                <a:latin typeface="Century Gothic" panose="020B0502020202020204" pitchFamily="34" charset="0"/>
              </a:rPr>
              <a:t>III</a:t>
            </a:r>
            <a:r>
              <a:rPr lang="ru-RU" sz="900" b="1" dirty="0" smtClean="0">
                <a:latin typeface="Century Gothic" panose="020B0502020202020204" pitchFamily="34" charset="0"/>
              </a:rPr>
              <a:t> </a:t>
            </a:r>
            <a:r>
              <a:rPr lang="en-US" sz="900" b="1" dirty="0" smtClean="0">
                <a:latin typeface="Century Gothic" panose="020B0502020202020204" pitchFamily="34" charset="0"/>
              </a:rPr>
              <a:t>  </a:t>
            </a:r>
            <a:r>
              <a:rPr lang="ru-RU" sz="900" b="1" dirty="0" smtClean="0">
                <a:latin typeface="Century Gothic" panose="020B0502020202020204" pitchFamily="34" charset="0"/>
              </a:rPr>
              <a:t>Развитие малого </a:t>
            </a:r>
            <a:endParaRPr lang="en-US" sz="900" b="1" dirty="0" smtClean="0">
              <a:latin typeface="Century Gothic" panose="020B0502020202020204" pitchFamily="34" charset="0"/>
            </a:endParaRPr>
          </a:p>
          <a:p>
            <a:pPr algn="ctr"/>
            <a:r>
              <a:rPr lang="ru-RU" sz="900" b="1" dirty="0" smtClean="0">
                <a:latin typeface="Century Gothic" panose="020B0502020202020204" pitchFamily="34" charset="0"/>
              </a:rPr>
              <a:t>и среднего предпринимательства</a:t>
            </a:r>
            <a:endParaRPr lang="ru-RU" sz="900" b="1" dirty="0">
              <a:latin typeface="Century Gothic" panose="020B0502020202020204" pitchFamily="34" charset="0"/>
            </a:endParaRPr>
          </a:p>
        </p:txBody>
      </p:sp>
      <p:sp>
        <p:nvSpPr>
          <p:cNvPr id="132" name="Овал 131"/>
          <p:cNvSpPr/>
          <p:nvPr/>
        </p:nvSpPr>
        <p:spPr>
          <a:xfrm>
            <a:off x="7707083" y="4568943"/>
            <a:ext cx="159839" cy="156590"/>
          </a:xfrm>
          <a:prstGeom prst="ellipse">
            <a:avLst/>
          </a:prstGeom>
          <a:solidFill>
            <a:schemeClr val="accent1">
              <a:alpha val="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3" name="Прямоугольник 132"/>
          <p:cNvSpPr/>
          <p:nvPr/>
        </p:nvSpPr>
        <p:spPr>
          <a:xfrm>
            <a:off x="4934309" y="6362785"/>
            <a:ext cx="6916314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18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Оценка субъектами предпринимательской деятельности наличия и уровня административных барьеров</a:t>
            </a:r>
          </a:p>
        </p:txBody>
      </p:sp>
      <p:sp>
        <p:nvSpPr>
          <p:cNvPr id="134" name="Прямоугольник 133"/>
          <p:cNvSpPr/>
          <p:nvPr/>
        </p:nvSpPr>
        <p:spPr>
          <a:xfrm>
            <a:off x="4934308" y="6101035"/>
            <a:ext cx="684981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17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Доля закупок, которые заказчик осуществил у СМП, СОНКО от совокупного годового объема закупок, рассчитанного за вычетом закупок, предусмотренных частью 1.1 статьи 30 Закона № 44-ФЗ</a:t>
            </a:r>
          </a:p>
        </p:txBody>
      </p:sp>
      <p:sp>
        <p:nvSpPr>
          <p:cNvPr id="135" name="Прямоугольник 134"/>
          <p:cNvSpPr/>
          <p:nvPr/>
        </p:nvSpPr>
        <p:spPr>
          <a:xfrm>
            <a:off x="4973052" y="5831305"/>
            <a:ext cx="700463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16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Организация и проведение семинаров об основах предпринимательской деятельности и обучающих семинаров, конкурсов для представителей малого и среднего бизнеса в расчете на 100 субъектов малого и среднего предпринимательства</a:t>
            </a:r>
          </a:p>
        </p:txBody>
      </p:sp>
      <p:sp>
        <p:nvSpPr>
          <p:cNvPr id="136" name="Прямоугольник 135"/>
          <p:cNvSpPr/>
          <p:nvPr/>
        </p:nvSpPr>
        <p:spPr>
          <a:xfrm>
            <a:off x="5110385" y="5581895"/>
            <a:ext cx="695681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15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Объем бюджетных средств (всех уровней), направленный на развитие и поддержку субъектов малого и среднего предпринимательства в расчете на 100 субъектов малого и среднего предпринимательства</a:t>
            </a:r>
          </a:p>
        </p:txBody>
      </p:sp>
      <p:sp>
        <p:nvSpPr>
          <p:cNvPr id="137" name="Прямоугольник 136"/>
          <p:cNvSpPr/>
          <p:nvPr/>
        </p:nvSpPr>
        <p:spPr>
          <a:xfrm>
            <a:off x="881400" y="6195024"/>
            <a:ext cx="2464703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19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Фактическое время получения ГПЗУ</a:t>
            </a:r>
          </a:p>
        </p:txBody>
      </p:sp>
      <p:sp>
        <p:nvSpPr>
          <p:cNvPr id="138" name="Прямоугольник 137"/>
          <p:cNvSpPr/>
          <p:nvPr/>
        </p:nvSpPr>
        <p:spPr>
          <a:xfrm>
            <a:off x="881400" y="5907553"/>
            <a:ext cx="357516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20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Фактическое время получения разрешений на строительство</a:t>
            </a:r>
          </a:p>
        </p:txBody>
      </p:sp>
      <p:sp>
        <p:nvSpPr>
          <p:cNvPr id="142" name="Прямоугольник 141"/>
          <p:cNvSpPr/>
          <p:nvPr/>
        </p:nvSpPr>
        <p:spPr>
          <a:xfrm>
            <a:off x="171059" y="4531512"/>
            <a:ext cx="225829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24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Среднее количество процедур при подключении к электросетям</a:t>
            </a:r>
          </a:p>
        </p:txBody>
      </p:sp>
      <p:sp>
        <p:nvSpPr>
          <p:cNvPr id="143" name="Прямоугольник 142"/>
          <p:cNvSpPr/>
          <p:nvPr/>
        </p:nvSpPr>
        <p:spPr>
          <a:xfrm>
            <a:off x="1743436" y="5183377"/>
            <a:ext cx="314879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22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Обеспечивающие факторы улучшения предпринимательского климата в сфере строительства</a:t>
            </a:r>
          </a:p>
        </p:txBody>
      </p:sp>
      <p:sp>
        <p:nvSpPr>
          <p:cNvPr id="61" name="Прямоугольник 60"/>
          <p:cNvSpPr/>
          <p:nvPr/>
        </p:nvSpPr>
        <p:spPr>
          <a:xfrm>
            <a:off x="1840165" y="66494"/>
            <a:ext cx="88239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 результатах Рейтинга </a:t>
            </a:r>
            <a:r>
              <a:rPr lang="ru-RU" sz="1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муниципального образования города </a:t>
            </a:r>
            <a:r>
              <a:rPr lang="ru-RU" sz="14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Пыть-Ях</a:t>
            </a:r>
            <a:r>
              <a:rPr lang="ru-RU" sz="14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по </a:t>
            </a:r>
            <a:r>
              <a:rPr lang="ru-RU" sz="1400" dirty="0">
                <a:solidFill>
                  <a:schemeClr val="bg1"/>
                </a:solidFill>
                <a:latin typeface="Century Gothic" panose="020B0502020202020204" pitchFamily="34" charset="0"/>
              </a:rPr>
              <a:t>обеспечению условий благоприятного инвестиционного климата и содействию развитию конкуренции </a:t>
            </a:r>
          </a:p>
        </p:txBody>
      </p:sp>
      <p:sp>
        <p:nvSpPr>
          <p:cNvPr id="64" name="Прямоугольник 63"/>
          <p:cNvSpPr/>
          <p:nvPr/>
        </p:nvSpPr>
        <p:spPr>
          <a:xfrm>
            <a:off x="7627330" y="3416348"/>
            <a:ext cx="44038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8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Формирование инвестиционных предложений о возможностях и условиях реализации инвестиционных проектов</a:t>
            </a:r>
          </a:p>
        </p:txBody>
      </p:sp>
      <p:sp>
        <p:nvSpPr>
          <p:cNvPr id="65" name="Прямоугольник 64"/>
          <p:cNvSpPr/>
          <p:nvPr/>
        </p:nvSpPr>
        <p:spPr>
          <a:xfrm>
            <a:off x="163742" y="2169484"/>
            <a:ext cx="506587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</a:t>
            </a:r>
            <a:r>
              <a:rPr lang="ru-RU" sz="800" dirty="0" smtClean="0">
                <a:latin typeface="Century Gothic" panose="020B0502020202020204" pitchFamily="34" charset="0"/>
              </a:rPr>
              <a:t>8</a:t>
            </a:r>
            <a:r>
              <a:rPr lang="ru-RU" sz="800" dirty="0">
                <a:latin typeface="Century Gothic" panose="020B0502020202020204" pitchFamily="34" charset="0"/>
              </a:rPr>
              <a:t>) Уровень удовлетворенности субъектов предпринимательской деятельности и потребителей товаров, работ и услуг качеством (уровнем доступности, понятности и удобства получения) официальной информации о состоянии конкурентной среды </a:t>
            </a:r>
            <a:r>
              <a:rPr lang="ru-RU" sz="800" dirty="0" smtClean="0">
                <a:latin typeface="Century Gothic" panose="020B0502020202020204" pitchFamily="34" charset="0"/>
              </a:rPr>
              <a:t>на</a:t>
            </a:r>
          </a:p>
          <a:p>
            <a:r>
              <a:rPr lang="ru-RU" sz="800" dirty="0" smtClean="0">
                <a:latin typeface="Century Gothic" panose="020B0502020202020204" pitchFamily="34" charset="0"/>
              </a:rPr>
              <a:t> </a:t>
            </a:r>
            <a:r>
              <a:rPr lang="ru-RU" sz="800" dirty="0">
                <a:latin typeface="Century Gothic" panose="020B0502020202020204" pitchFamily="34" charset="0"/>
              </a:rPr>
              <a:t>рынках товаров, работ и услуг автономного округа и деятельности по содействию </a:t>
            </a:r>
            <a:endParaRPr lang="ru-RU" sz="800" dirty="0" smtClean="0">
              <a:latin typeface="Century Gothic" panose="020B0502020202020204" pitchFamily="34" charset="0"/>
            </a:endParaRPr>
          </a:p>
          <a:p>
            <a:r>
              <a:rPr lang="ru-RU" sz="800" dirty="0" smtClean="0">
                <a:latin typeface="Century Gothic" panose="020B0502020202020204" pitchFamily="34" charset="0"/>
              </a:rPr>
              <a:t>развитию </a:t>
            </a:r>
            <a:r>
              <a:rPr lang="ru-RU" sz="800" dirty="0">
                <a:latin typeface="Century Gothic" panose="020B0502020202020204" pitchFamily="34" charset="0"/>
              </a:rPr>
              <a:t>конкуренции в субъекте Российской Федерации, </a:t>
            </a:r>
            <a:r>
              <a:rPr lang="ru-RU" sz="800" dirty="0" smtClean="0">
                <a:latin typeface="Century Gothic" panose="020B0502020202020204" pitchFamily="34" charset="0"/>
              </a:rPr>
              <a:t>размещаемой</a:t>
            </a:r>
          </a:p>
          <a:p>
            <a:r>
              <a:rPr lang="ru-RU" sz="800" dirty="0" smtClean="0">
                <a:latin typeface="Century Gothic" panose="020B0502020202020204" pitchFamily="34" charset="0"/>
              </a:rPr>
              <a:t> </a:t>
            </a:r>
            <a:r>
              <a:rPr lang="ru-RU" sz="800" dirty="0">
                <a:latin typeface="Century Gothic" panose="020B0502020202020204" pitchFamily="34" charset="0"/>
              </a:rPr>
              <a:t>муниципальным образованием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154745" y="3346002"/>
            <a:ext cx="24399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26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Уровень достижения целевых </a:t>
            </a:r>
            <a:r>
              <a:rPr lang="ru-RU" sz="800" dirty="0" smtClean="0">
                <a:latin typeface="Century Gothic" panose="020B0502020202020204" pitchFamily="34" charset="0"/>
              </a:rPr>
              <a:t>показателей </a:t>
            </a:r>
            <a:r>
              <a:rPr lang="ru-RU" sz="800" dirty="0">
                <a:latin typeface="Century Gothic" panose="020B0502020202020204" pitchFamily="34" charset="0"/>
              </a:rPr>
              <a:t>"Дорожной карты" по содействию развитию конкуренции, закрепленных за МО</a:t>
            </a:r>
          </a:p>
        </p:txBody>
      </p:sp>
      <p:sp>
        <p:nvSpPr>
          <p:cNvPr id="67" name="Прямоугольник 66"/>
          <p:cNvSpPr/>
          <p:nvPr/>
        </p:nvSpPr>
        <p:spPr>
          <a:xfrm>
            <a:off x="156701" y="2920381"/>
            <a:ext cx="437775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2</a:t>
            </a:r>
            <a:r>
              <a:rPr lang="ru-RU" sz="800" dirty="0" smtClean="0">
                <a:latin typeface="Century Gothic" panose="020B0502020202020204" pitchFamily="34" charset="0"/>
              </a:rPr>
              <a:t>7</a:t>
            </a:r>
            <a:r>
              <a:rPr lang="ru-RU" sz="800" dirty="0">
                <a:latin typeface="Century Gothic" panose="020B0502020202020204" pitchFamily="34" charset="0"/>
              </a:rPr>
              <a:t>) Уровень удовлетворенности потребителей качеством товаров, работ и услуг, состоянием ценовой конкуренции на приоритетных и социально значимых рынках товаров и услуг</a:t>
            </a:r>
          </a:p>
        </p:txBody>
      </p:sp>
      <p:sp>
        <p:nvSpPr>
          <p:cNvPr id="60" name="Прямоугольник 59"/>
          <p:cNvSpPr/>
          <p:nvPr/>
        </p:nvSpPr>
        <p:spPr>
          <a:xfrm>
            <a:off x="7649589" y="3941288"/>
            <a:ext cx="43906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 smtClean="0">
                <a:latin typeface="Century Gothic" panose="020B0502020202020204" pitchFamily="34" charset="0"/>
              </a:rPr>
              <a:t>9</a:t>
            </a:r>
            <a:r>
              <a:rPr lang="ru-RU" sz="800" dirty="0" smtClean="0">
                <a:latin typeface="Century Gothic" panose="020B0502020202020204" pitchFamily="34" charset="0"/>
              </a:rPr>
              <a:t>) </a:t>
            </a:r>
            <a:r>
              <a:rPr lang="ru-RU" sz="800" dirty="0">
                <a:latin typeface="Century Gothic" panose="020B0502020202020204" pitchFamily="34" charset="0"/>
              </a:rPr>
              <a:t>Информационный раздел </a:t>
            </a:r>
            <a:r>
              <a:rPr lang="ru-RU" sz="800" dirty="0" smtClean="0">
                <a:latin typeface="Century Gothic" panose="020B0502020202020204" pitchFamily="34" charset="0"/>
              </a:rPr>
              <a:t>на </a:t>
            </a:r>
            <a:r>
              <a:rPr lang="ru-RU" sz="800" dirty="0">
                <a:latin typeface="Century Gothic" panose="020B0502020202020204" pitchFamily="34" charset="0"/>
              </a:rPr>
              <a:t>официальном сайте администрации муниципального образования </a:t>
            </a:r>
            <a:r>
              <a:rPr lang="ru-RU" sz="800" dirty="0" smtClean="0">
                <a:latin typeface="Century Gothic" panose="020B0502020202020204" pitchFamily="34" charset="0"/>
              </a:rPr>
              <a:t>об </a:t>
            </a:r>
            <a:r>
              <a:rPr lang="ru-RU" sz="800" dirty="0">
                <a:latin typeface="Century Gothic" panose="020B0502020202020204" pitchFamily="34" charset="0"/>
              </a:rPr>
              <a:t>инвестиционной и предпринимательской деятельности или отдельный инвестиционный портал администрации муниципального образования, наличие интерактивных сервисов подачи </a:t>
            </a:r>
            <a:r>
              <a:rPr lang="ru-RU" sz="800" dirty="0" smtClean="0">
                <a:latin typeface="Century Gothic" panose="020B0502020202020204" pitchFamily="34" charset="0"/>
              </a:rPr>
              <a:t>заявок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63" name="Прямоугольник 62"/>
          <p:cNvSpPr/>
          <p:nvPr/>
        </p:nvSpPr>
        <p:spPr>
          <a:xfrm>
            <a:off x="8796919" y="4402524"/>
            <a:ext cx="4390610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через </a:t>
            </a:r>
            <a:r>
              <a:rPr lang="ru-RU" sz="800" dirty="0">
                <a:latin typeface="Century Gothic" panose="020B0502020202020204" pitchFamily="34" charset="0"/>
              </a:rPr>
              <a:t>информационный раздел, инвестиционный портал</a:t>
            </a:r>
          </a:p>
        </p:txBody>
      </p:sp>
      <p:sp>
        <p:nvSpPr>
          <p:cNvPr id="70" name="Прямоугольник 69"/>
          <p:cNvSpPr/>
          <p:nvPr/>
        </p:nvSpPr>
        <p:spPr>
          <a:xfrm>
            <a:off x="10664154" y="4643491"/>
            <a:ext cx="1234785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предоставленных в</a:t>
            </a:r>
            <a:endParaRPr lang="ru-RU" sz="800" dirty="0">
              <a:latin typeface="Century Gothic" panose="020B0502020202020204" pitchFamily="34" charset="0"/>
            </a:endParaRPr>
          </a:p>
        </p:txBody>
      </p:sp>
      <p:sp>
        <p:nvSpPr>
          <p:cNvPr id="74" name="Прямоугольник 73"/>
          <p:cNvSpPr/>
          <p:nvPr/>
        </p:nvSpPr>
        <p:spPr>
          <a:xfrm>
            <a:off x="10957109" y="4744456"/>
            <a:ext cx="1253137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800" dirty="0" smtClean="0">
                <a:latin typeface="Century Gothic" panose="020B0502020202020204" pitchFamily="34" charset="0"/>
              </a:rPr>
              <a:t>электронном </a:t>
            </a:r>
            <a:r>
              <a:rPr lang="ru-RU" sz="800" dirty="0">
                <a:latin typeface="Century Gothic" panose="020B0502020202020204" pitchFamily="34" charset="0"/>
              </a:rPr>
              <a:t>виде</a:t>
            </a:r>
          </a:p>
        </p:txBody>
      </p:sp>
    </p:spTree>
    <p:extLst>
      <p:ext uri="{BB962C8B-B14F-4D97-AF65-F5344CB8AC3E}">
        <p14:creationId xmlns:p14="http://schemas.microsoft.com/office/powerpoint/2010/main" val="248462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1790" y="6481702"/>
            <a:ext cx="12192000" cy="502533"/>
          </a:xfrm>
          <a:prstGeom prst="rect">
            <a:avLst/>
          </a:prstGeom>
        </p:spPr>
      </p:pic>
      <p:sp>
        <p:nvSpPr>
          <p:cNvPr id="9" name="Прямоугольник 8"/>
          <p:cNvSpPr/>
          <p:nvPr/>
        </p:nvSpPr>
        <p:spPr>
          <a:xfrm>
            <a:off x="67369" y="1010330"/>
            <a:ext cx="12057261" cy="44087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Лучшие результаты муниципального образования города </a:t>
            </a:r>
            <a:r>
              <a:rPr lang="ru-RU" sz="1500" dirty="0" err="1" smtClean="0">
                <a:latin typeface="Century Gothic" panose="020B0502020202020204" pitchFamily="34" charset="0"/>
              </a:rPr>
              <a:t>Пыть-Яха</a:t>
            </a:r>
            <a:r>
              <a:rPr lang="ru-RU" sz="1500" dirty="0" smtClean="0">
                <a:latin typeface="Century Gothic" panose="020B0502020202020204" pitchFamily="34" charset="0"/>
              </a:rPr>
              <a:t>  по группам показателей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3270336" y="1778258"/>
            <a:ext cx="1872000" cy="116815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малого и среднего предпринимательства</a:t>
            </a:r>
          </a:p>
        </p:txBody>
      </p:sp>
      <p:sp>
        <p:nvSpPr>
          <p:cNvPr id="37" name="Пятиугольник 36"/>
          <p:cNvSpPr/>
          <p:nvPr/>
        </p:nvSpPr>
        <p:spPr>
          <a:xfrm rot="5400000">
            <a:off x="4089598" y="2733130"/>
            <a:ext cx="233474" cy="955037"/>
          </a:xfrm>
          <a:prstGeom prst="homePlate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3811" y="3099910"/>
            <a:ext cx="957155" cy="231668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2577376" y="3453641"/>
            <a:ext cx="3518623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№11. Динамика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числа субъектов малого и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среднего предпринимательства</a:t>
            </a: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№14. Уровень удовлетворенности предпринимательского сообщества качеством предоставления муниципальных услуг</a:t>
            </a:r>
            <a:endParaRPr lang="ru-RU" sz="10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№17.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Доля закупок, которые заказчик осуществил у СМП,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СОНКО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совокупного годового объема закупок,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рассчитанного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вычетом закупок, предусмотренных частью 1.1 статьи 30 Закона №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44-ФЗ;</a:t>
            </a: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</a:t>
            </a:r>
            <a:r>
              <a:rPr lang="en-US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субъектами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предпринимательской</a:t>
            </a:r>
            <a:endParaRPr lang="en-US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наличия и уровня административных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барьеров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0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6358605" y="3453641"/>
            <a:ext cx="224700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№19. Фактическое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время получения ГПЗУ</a:t>
            </a:r>
          </a:p>
          <a:p>
            <a:pPr algn="just"/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№20.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Фактическое время получения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разрешений </a:t>
            </a:r>
            <a:r>
              <a:rPr lang="ru-RU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строительство</a:t>
            </a:r>
            <a:endParaRPr lang="ru-RU" dirty="0"/>
          </a:p>
        </p:txBody>
      </p:sp>
      <p:sp>
        <p:nvSpPr>
          <p:cNvPr id="67" name="TextBox 66"/>
          <p:cNvSpPr txBox="1"/>
          <p:nvPr/>
        </p:nvSpPr>
        <p:spPr>
          <a:xfrm>
            <a:off x="9665169" y="3566344"/>
            <a:ext cx="23958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№23.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Оценка среднего времени подключения к </a:t>
            </a:r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электросетям</a:t>
            </a:r>
            <a:endParaRPr lang="ru-RU" sz="1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192083" y="3566344"/>
            <a:ext cx="220073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№3. Привлечение инвестиций в соответствии с договорами аренды объектов капитального строительства 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3" name="Рисунок 7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1320" y="3136724"/>
            <a:ext cx="957155" cy="231668"/>
          </a:xfrm>
          <a:prstGeom prst="rect">
            <a:avLst/>
          </a:prstGeom>
        </p:spPr>
      </p:pic>
      <p:pic>
        <p:nvPicPr>
          <p:cNvPr id="74" name="Рисунок 7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253523" y="3136724"/>
            <a:ext cx="957155" cy="231668"/>
          </a:xfrm>
          <a:prstGeom prst="rect">
            <a:avLst/>
          </a:prstGeom>
        </p:spPr>
      </p:pic>
      <p:sp>
        <p:nvSpPr>
          <p:cNvPr id="75" name="Прямоугольник 74"/>
          <p:cNvSpPr/>
          <p:nvPr/>
        </p:nvSpPr>
        <p:spPr>
          <a:xfrm>
            <a:off x="276389" y="1755402"/>
            <a:ext cx="1872000" cy="1197224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Инвестиционная деятельность, привлечение инвестиций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6" name="Прямоугольник 75"/>
          <p:cNvSpPr/>
          <p:nvPr/>
        </p:nvSpPr>
        <p:spPr>
          <a:xfrm>
            <a:off x="6483898" y="1763725"/>
            <a:ext cx="1872000" cy="119722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Улучшение предпринимательского климата в сфере энергетики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9" name="Прямоугольник 78"/>
          <p:cNvSpPr/>
          <p:nvPr/>
        </p:nvSpPr>
        <p:spPr>
          <a:xfrm>
            <a:off x="9796101" y="1769418"/>
            <a:ext cx="1872000" cy="115677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Улучшение предпринимательского климата в сфере строительства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824742" y="116279"/>
            <a:ext cx="112363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 результатах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Рейтинга 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города </a:t>
            </a:r>
            <a:r>
              <a:rPr lang="ru-RU" sz="1500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Пыть-Яха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обеспечению условий благоприятного инвестиционного климата и содействию развитию конкуренции  </a:t>
            </a:r>
          </a:p>
        </p:txBody>
      </p:sp>
    </p:spTree>
    <p:extLst>
      <p:ext uri="{BB962C8B-B14F-4D97-AF65-F5344CB8AC3E}">
        <p14:creationId xmlns:p14="http://schemas.microsoft.com/office/powerpoint/2010/main" val="297914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Прямоугольник 38"/>
          <p:cNvSpPr/>
          <p:nvPr/>
        </p:nvSpPr>
        <p:spPr>
          <a:xfrm>
            <a:off x="0" y="6727"/>
            <a:ext cx="12208673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13" name="Прямоугольник 12"/>
          <p:cNvSpPr/>
          <p:nvPr/>
        </p:nvSpPr>
        <p:spPr>
          <a:xfrm>
            <a:off x="1892216" y="1859138"/>
            <a:ext cx="1872000" cy="1040642"/>
          </a:xfrm>
          <a:prstGeom prst="rect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Инвестиционная деятельность, привлечение инвестиций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2365" y="950967"/>
            <a:ext cx="11107982" cy="440876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500" dirty="0" smtClean="0">
                <a:latin typeface="Century Gothic" panose="020B0502020202020204" pitchFamily="34" charset="0"/>
              </a:rPr>
              <a:t>Низкие позиции</a:t>
            </a:r>
            <a:r>
              <a:rPr lang="ru-RU" sz="1500" dirty="0" smtClean="0">
                <a:latin typeface="Century Gothic" panose="020B0502020202020204" pitchFamily="34" charset="0"/>
              </a:rPr>
              <a:t> </a:t>
            </a:r>
            <a:r>
              <a:rPr lang="ru-RU" sz="1500" dirty="0" smtClean="0">
                <a:latin typeface="Century Gothic" panose="020B0502020202020204" pitchFamily="34" charset="0"/>
              </a:rPr>
              <a:t>муниципального образования  города </a:t>
            </a:r>
            <a:r>
              <a:rPr lang="ru-RU" sz="1500" dirty="0" err="1" smtClean="0">
                <a:latin typeface="Century Gothic" panose="020B0502020202020204" pitchFamily="34" charset="0"/>
              </a:rPr>
              <a:t>Пыть-Яха</a:t>
            </a:r>
            <a:r>
              <a:rPr lang="ru-RU" sz="1500" dirty="0" smtClean="0">
                <a:latin typeface="Century Gothic" panose="020B0502020202020204" pitchFamily="34" charset="0"/>
              </a:rPr>
              <a:t> </a:t>
            </a:r>
            <a:r>
              <a:rPr lang="ru-RU" sz="1500" dirty="0" smtClean="0">
                <a:latin typeface="Century Gothic" panose="020B0502020202020204" pitchFamily="34" charset="0"/>
              </a:rPr>
              <a:t>по </a:t>
            </a:r>
            <a:r>
              <a:rPr lang="ru-RU" sz="1500" dirty="0">
                <a:latin typeface="Century Gothic" panose="020B0502020202020204" pitchFamily="34" charset="0"/>
              </a:rPr>
              <a:t>г</a:t>
            </a:r>
            <a:r>
              <a:rPr lang="ru-RU" sz="1500" dirty="0" smtClean="0">
                <a:latin typeface="Century Gothic" panose="020B0502020202020204" pitchFamily="34" charset="0"/>
              </a:rPr>
              <a:t>руппам показателей </a:t>
            </a:r>
            <a:endParaRPr lang="ru-RU" sz="1500" dirty="0">
              <a:latin typeface="Century Gothic" panose="020B0502020202020204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6413912" y="1814623"/>
            <a:ext cx="1872000" cy="1050199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конкуренции</a:t>
            </a:r>
            <a:endParaRPr lang="ru-RU" sz="11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Пятиугольник 51"/>
          <p:cNvSpPr/>
          <p:nvPr/>
        </p:nvSpPr>
        <p:spPr>
          <a:xfrm rot="5400000">
            <a:off x="7233174" y="2702028"/>
            <a:ext cx="233474" cy="955037"/>
          </a:xfrm>
          <a:prstGeom prst="homePlate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Прямоугольник 65"/>
          <p:cNvSpPr/>
          <p:nvPr/>
        </p:nvSpPr>
        <p:spPr>
          <a:xfrm>
            <a:off x="1704513" y="59418"/>
            <a:ext cx="882398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О результатах Рейтинга 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муниципального образования города </a:t>
            </a:r>
            <a:r>
              <a:rPr lang="ru-RU" sz="1500" dirty="0" err="1" smtClean="0">
                <a:solidFill>
                  <a:schemeClr val="bg1"/>
                </a:solidFill>
                <a:latin typeface="Century Gothic" panose="020B0502020202020204" pitchFamily="34" charset="0"/>
              </a:rPr>
              <a:t>Пыть-Яха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</a:rPr>
              <a:t> по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</a:rPr>
              <a:t>обеспечению условий благоприятного инвестиционного климата и содействию развитию конкуренции </a:t>
            </a:r>
          </a:p>
        </p:txBody>
      </p:sp>
      <p:sp>
        <p:nvSpPr>
          <p:cNvPr id="67" name="Пятиугольник 66"/>
          <p:cNvSpPr/>
          <p:nvPr/>
        </p:nvSpPr>
        <p:spPr>
          <a:xfrm rot="5400000">
            <a:off x="2679719" y="2673111"/>
            <a:ext cx="233474" cy="955037"/>
          </a:xfrm>
          <a:prstGeom prst="homePlate">
            <a:avLst/>
          </a:prstGeom>
          <a:solidFill>
            <a:srgbClr val="8AFE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1892216" y="3553479"/>
            <a:ext cx="27476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№7. Эффективность мер муниципальной поддержки</a:t>
            </a:r>
            <a:endParaRPr lang="ru-RU" sz="1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559136" y="3494271"/>
            <a:ext cx="453658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№26. Уровень достижения целевых показателей «дорожной карты» по содействию и развитию конкуренции, закрепленных за муниципальными образованиями ХМАО-Югры</a:t>
            </a:r>
            <a:endParaRPr lang="ru-RU" sz="1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Показатель №29.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Подготовка предложений по реализации стандарта развития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конкуренции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региональном и муниципальном уровнях, об улучшении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результативности деятельности органов исполнительной власти автономного округа,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местного самоуправления и территориальных органов федеральных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органов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исполнительной власти в области содействия развитию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конкуренции, а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также об улучшении качества официальной информации по результатам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</a:t>
            </a:r>
            <a:r>
              <a:rPr lang="ru-RU" sz="1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территориальных органов федеральных органов исполнительной 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власти</a:t>
            </a:r>
            <a:r>
              <a:rPr lang="ru-RU" sz="1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800" dirty="0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6860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Рисунок 10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43" name="Прямоугольник 42"/>
          <p:cNvSpPr/>
          <p:nvPr/>
        </p:nvSpPr>
        <p:spPr>
          <a:xfrm>
            <a:off x="0" y="95769"/>
            <a:ext cx="12192000" cy="698893"/>
          </a:xfrm>
          <a:prstGeom prst="rect">
            <a:avLst/>
          </a:prstGeom>
          <a:gradFill flip="none" rotWithShape="1">
            <a:gsLst>
              <a:gs pos="50000">
                <a:schemeClr val="accent6">
                  <a:lumMod val="67000"/>
                </a:schemeClr>
              </a:gs>
              <a:gs pos="93000">
                <a:schemeClr val="accent6">
                  <a:lumMod val="97000"/>
                  <a:lumOff val="3000"/>
                </a:schemeClr>
              </a:gs>
              <a:gs pos="15000">
                <a:schemeClr val="accent6">
                  <a:lumMod val="60000"/>
                  <a:lumOff val="4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5" name="Picture 2" descr="Картинки по запросу герб хмао 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249" y="97165"/>
            <a:ext cx="602493" cy="698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6" name="Прямоугольник 45"/>
          <p:cNvSpPr/>
          <p:nvPr/>
        </p:nvSpPr>
        <p:spPr>
          <a:xfrm>
            <a:off x="682936" y="140232"/>
            <a:ext cx="1123632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Результаты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Рейтинга 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муниципального образования города </a:t>
            </a:r>
            <a:r>
              <a:rPr lang="ru-RU" sz="1500" dirty="0" err="1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Пыть-Яха</a:t>
            </a:r>
            <a:r>
              <a:rPr lang="ru-RU" sz="1500" dirty="0" smtClean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ru-RU" sz="15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обеспечению условий благоприятного инвестиционного климата и содействию развитию конкуренции  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4442" y="940037"/>
            <a:ext cx="9468608" cy="5789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627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515336"/>
            <a:ext cx="12192000" cy="502533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1969418" y="1430637"/>
            <a:ext cx="7710765" cy="317009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0000" b="1" i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Спасибо </a:t>
            </a:r>
          </a:p>
          <a:p>
            <a:pPr algn="ctr"/>
            <a:r>
              <a:rPr lang="ru-RU" sz="10000" b="1" i="1" dirty="0">
                <a:ln w="0"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315090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11649</TotalTime>
  <Words>1389</Words>
  <Application>Microsoft Office PowerPoint</Application>
  <PresentationFormat>Широкоэкранный</PresentationFormat>
  <Paragraphs>334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Маматов Е.Г.</dc:creator>
  <cp:lastModifiedBy>Надежда Наумова</cp:lastModifiedBy>
  <cp:revision>949</cp:revision>
  <cp:lastPrinted>2019-06-03T06:40:51Z</cp:lastPrinted>
  <dcterms:created xsi:type="dcterms:W3CDTF">2016-11-30T05:17:30Z</dcterms:created>
  <dcterms:modified xsi:type="dcterms:W3CDTF">2019-08-12T10:59:16Z</dcterms:modified>
</cp:coreProperties>
</file>