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notesMasterIdLst>
    <p:notesMasterId r:id="rId36"/>
  </p:notesMasterIdLst>
  <p:sldIdLst>
    <p:sldId id="315" r:id="rId2"/>
    <p:sldId id="317" r:id="rId3"/>
    <p:sldId id="284" r:id="rId4"/>
    <p:sldId id="305" r:id="rId5"/>
    <p:sldId id="307" r:id="rId6"/>
    <p:sldId id="304" r:id="rId7"/>
    <p:sldId id="306" r:id="rId8"/>
    <p:sldId id="300" r:id="rId9"/>
    <p:sldId id="271" r:id="rId10"/>
    <p:sldId id="273" r:id="rId11"/>
    <p:sldId id="274" r:id="rId12"/>
    <p:sldId id="275" r:id="rId13"/>
    <p:sldId id="264" r:id="rId14"/>
    <p:sldId id="277" r:id="rId15"/>
    <p:sldId id="308" r:id="rId16"/>
    <p:sldId id="310" r:id="rId17"/>
    <p:sldId id="311" r:id="rId18"/>
    <p:sldId id="313" r:id="rId19"/>
    <p:sldId id="314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285" r:id="rId28"/>
    <p:sldId id="326" r:id="rId29"/>
    <p:sldId id="328" r:id="rId30"/>
    <p:sldId id="329" r:id="rId31"/>
    <p:sldId id="342" r:id="rId32"/>
    <p:sldId id="343" r:id="rId33"/>
    <p:sldId id="321" r:id="rId34"/>
    <p:sldId id="332" r:id="rId35"/>
  </p:sldIdLst>
  <p:sldSz cx="9144000" cy="6858000" type="screen4x3"/>
  <p:notesSz cx="6858000" cy="9144000"/>
  <p:defaultTextStyle>
    <a:defPPr>
      <a:defRPr lang="ru-RU"/>
    </a:defPPr>
    <a:lvl1pPr marL="0" algn="l" defTabSz="91430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8" algn="l" defTabSz="91430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2" algn="l" defTabSz="91430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6" algn="l" defTabSz="91430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9" algn="l" defTabSz="91430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4" algn="l" defTabSz="91430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77" algn="l" defTabSz="91430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2" algn="l" defTabSz="91430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8008"/>
    <a:srgbClr val="0033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8" autoAdjust="0"/>
    <p:restoredTop sz="91679" autoAdjust="0"/>
  </p:normalViewPr>
  <p:slideViewPr>
    <p:cSldViewPr>
      <p:cViewPr>
        <p:scale>
          <a:sx n="85" d="100"/>
          <a:sy n="85" d="100"/>
        </p:scale>
        <p:origin x="-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2547968"/>
        <c:axId val="182549504"/>
      </c:barChart>
      <c:catAx>
        <c:axId val="182547968"/>
        <c:scaling>
          <c:orientation val="minMax"/>
        </c:scaling>
        <c:delete val="1"/>
        <c:axPos val="b"/>
        <c:majorTickMark val="out"/>
        <c:minorTickMark val="none"/>
        <c:tickLblPos val="none"/>
        <c:crossAx val="182549504"/>
        <c:crosses val="autoZero"/>
        <c:auto val="1"/>
        <c:lblAlgn val="ctr"/>
        <c:lblOffset val="100"/>
        <c:noMultiLvlLbl val="0"/>
      </c:catAx>
      <c:valAx>
        <c:axId val="182549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82547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7914112"/>
        <c:axId val="227915648"/>
      </c:barChart>
      <c:catAx>
        <c:axId val="227914112"/>
        <c:scaling>
          <c:orientation val="minMax"/>
        </c:scaling>
        <c:delete val="1"/>
        <c:axPos val="b"/>
        <c:majorTickMark val="out"/>
        <c:minorTickMark val="none"/>
        <c:tickLblPos val="none"/>
        <c:crossAx val="227915648"/>
        <c:crosses val="autoZero"/>
        <c:auto val="1"/>
        <c:lblAlgn val="ctr"/>
        <c:lblOffset val="100"/>
        <c:noMultiLvlLbl val="0"/>
      </c:catAx>
      <c:valAx>
        <c:axId val="2279156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27914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0.2165</cdr:x>
      <cdr:y>0.39369</cdr:y>
    </cdr:from>
    <cdr:to>
      <cdr:x>0.37832</cdr:x>
      <cdr:y>0.65413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19784" y="1599956"/>
          <a:ext cx="986455" cy="10584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bg1"/>
              </a:solidFill>
            </a:rPr>
            <a:t>68 %</a:t>
          </a:r>
          <a:endParaRPr lang="ru-RU" sz="20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0.67719</cdr:x>
      <cdr:y>0.32281</cdr:y>
    </cdr:from>
    <cdr:to>
      <cdr:x>0.89806</cdr:x>
      <cdr:y>0.63641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28120" y="1311920"/>
          <a:ext cx="1346448" cy="1274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bg1"/>
              </a:solidFill>
            </a:rPr>
            <a:t>130 %</a:t>
          </a:r>
          <a:endParaRPr lang="ru-RU" sz="200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0.65356</cdr:x>
      <cdr:y>0.19879</cdr:y>
    </cdr:from>
    <cdr:to>
      <cdr:x>0.80356</cdr:x>
      <cdr:y>0.42379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84104" y="8078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ru-RU" sz="2000" dirty="0" smtClean="0">
              <a:solidFill>
                <a:schemeClr val="bg1"/>
              </a:solidFill>
            </a:rPr>
            <a:t>30-45%%    </a:t>
          </a:r>
          <a:endParaRPr lang="ru-RU" sz="2000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25D0D-8F54-4F3F-B3EF-A18C01C4ACDE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23164-3018-4A6F-9C95-E97F6CF62A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68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8" algn="l" defTabSz="9143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2" algn="l" defTabSz="9143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6" algn="l" defTabSz="9143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9" algn="l" defTabSz="9143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4" algn="l" defTabSz="9143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77" algn="l" defTabSz="9143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2" algn="l" defTabSz="91430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i="1" dirty="0" smtClean="0"/>
              <a:t>* ВНИМАНИЕ! Пример иллюстрации личностных преимуществ приведен на </a:t>
            </a:r>
            <a:r>
              <a:rPr lang="ru-RU" sz="1400" b="1" i="1" smtClean="0"/>
              <a:t>слайдах 27-30.</a:t>
            </a:r>
            <a:endParaRPr lang="ru-RU" sz="1400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223164-3018-4A6F-9C95-E97F6CF62AB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8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223164-3018-4A6F-9C95-E97F6CF62AB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002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8A6C1-9FAC-4897-8EA8-E0A76201808C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223164-3018-4A6F-9C95-E97F6CF62ABE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00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223164-3018-4A6F-9C95-E97F6CF62AB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00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 </a:t>
            </a:r>
            <a:r>
              <a:rPr lang="ru-RU" sz="1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СОЦИАЛЬНО-ПСИХОЛОГИЧЕСКОГО                                                                                     РАЗВИТИЯ ОТНОШЕНИЙ, ОПОСРЕДОВАННЫХ СОВМЕСТНОЙ ДЕЯТЕЛЬНОСТЬЮ</a:t>
            </a:r>
            <a:endParaRPr lang="ru-RU" sz="12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223164-3018-4A6F-9C95-E97F6CF62AB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00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223164-3018-4A6F-9C95-E97F6CF62AB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00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1DB7-7864-44F0-B53B-D7B5A060A81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16" rIns="45716"/>
          <a:lstStyle>
            <a:lvl1pPr marL="0" marR="64001" indent="0" algn="r">
              <a:buNone/>
              <a:defRPr>
                <a:solidFill>
                  <a:schemeClr val="tx2"/>
                </a:solidFill>
              </a:defRPr>
            </a:lvl1pPr>
            <a:lvl2pPr marL="457154" indent="0" algn="ctr">
              <a:buNone/>
            </a:lvl2pPr>
            <a:lvl3pPr marL="914308" indent="0" algn="ctr">
              <a:buNone/>
            </a:lvl3pPr>
            <a:lvl4pPr marL="1371462" indent="0" algn="ctr">
              <a:buNone/>
            </a:lvl4pPr>
            <a:lvl5pPr marL="1828616" indent="0" algn="ctr">
              <a:buNone/>
            </a:lvl5pPr>
            <a:lvl6pPr marL="2285769" indent="0" algn="ctr">
              <a:buNone/>
            </a:lvl6pPr>
            <a:lvl7pPr marL="2742924" indent="0" algn="ctr">
              <a:buNone/>
            </a:lvl7pPr>
            <a:lvl8pPr marL="3200077" indent="0" algn="ctr">
              <a:buNone/>
            </a:lvl8pPr>
            <a:lvl9pPr marL="3657232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3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3"/>
            <a:ext cx="4572000" cy="1454888"/>
          </a:xfrm>
        </p:spPr>
        <p:txBody>
          <a:bodyPr lIns="91431" rIns="91431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1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61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61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31" tIns="0" rIns="91431" anchor="t"/>
          <a:lstStyle>
            <a:lvl1pPr marL="0" marR="18287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1" tIns="45716" rIns="91431" bIns="45716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8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1" tIns="45716" rIns="91431" bIns="4571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31" tIns="45716" rIns="91431" bIns="45716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6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1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1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6" rIns="91431" bIns="45716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1" tIns="45716" rIns="91431" bIns="4571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8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1" tIns="45716" rIns="91431" bIns="4571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31" tIns="45716" rIns="91431" bIns="45716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6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31" tIns="45716" rIns="91431" bIns="45716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 lIns="91431" tIns="45716" rIns="91431" bIns="45716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lIns="91431" tIns="45716" rIns="91431" bIns="45716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01.06.2021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lIns="91431" tIns="45716" rIns="91431" bIns="45716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lIns="91431" tIns="45716" rIns="91431" bIns="45716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23" indent="-256007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29" indent="-228577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449" indent="-228577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885" indent="-228577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2" indent="-228577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39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16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193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769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os-isi.com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os-isi.com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vdeev43@bk.ru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os-isi.com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.druchek@edinros.r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50" y="3141774"/>
            <a:ext cx="1981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060848"/>
            <a:ext cx="12604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3573016"/>
            <a:ext cx="23399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3717032"/>
            <a:ext cx="23399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8104" y="2564904"/>
            <a:ext cx="19812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2120" y="2708920"/>
            <a:ext cx="2519363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52120" y="4581128"/>
            <a:ext cx="143986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24128" y="4797152"/>
            <a:ext cx="180022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5536" y="3717032"/>
            <a:ext cx="25209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39552" y="3789040"/>
            <a:ext cx="2339975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47664" y="4797152"/>
            <a:ext cx="19812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15616" y="2636912"/>
            <a:ext cx="23399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115616" y="2780928"/>
            <a:ext cx="265588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TextBox 25"/>
          <p:cNvSpPr txBox="1"/>
          <p:nvPr/>
        </p:nvSpPr>
        <p:spPr>
          <a:xfrm>
            <a:off x="395536" y="188640"/>
            <a:ext cx="82446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Личностные преимущества, обусловливающие</a:t>
            </a:r>
          </a:p>
          <a:p>
            <a:pPr algn="ctr"/>
            <a:r>
              <a:rPr lang="ru-RU" sz="3000" b="1" dirty="0">
                <a:solidFill>
                  <a:srgbClr val="FF0000"/>
                </a:solidFill>
              </a:rPr>
              <a:t>р</a:t>
            </a:r>
            <a:r>
              <a:rPr lang="ru-RU" sz="3000" b="1" dirty="0" smtClean="0">
                <a:solidFill>
                  <a:srgbClr val="FF0000"/>
                </a:solidFill>
              </a:rPr>
              <a:t>ост профессионально-личностных ресурсов </a:t>
            </a:r>
          </a:p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и продуктивное пользование ими*</a:t>
            </a:r>
            <a:endParaRPr lang="ru-RU" sz="3000" dirty="0"/>
          </a:p>
        </p:txBody>
      </p:sp>
      <p:cxnSp>
        <p:nvCxnSpPr>
          <p:cNvPr id="33" name="Прямая со стрелкой 32"/>
          <p:cNvCxnSpPr>
            <a:stCxn id="2055" idx="2"/>
            <a:endCxn id="2055" idx="2"/>
          </p:cNvCxnSpPr>
          <p:nvPr/>
        </p:nvCxnSpPr>
        <p:spPr>
          <a:xfrm>
            <a:off x="4626174" y="2781573"/>
            <a:ext cx="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5364088" y="3284984"/>
            <a:ext cx="324000" cy="21602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-60000">
            <a:off x="5545088" y="4041081"/>
            <a:ext cx="827016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436096" y="4509120"/>
            <a:ext cx="360040" cy="252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60000">
            <a:off x="4657186" y="4941282"/>
            <a:ext cx="17512" cy="50403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180000" flipV="1">
            <a:off x="3359790" y="4665112"/>
            <a:ext cx="468000" cy="396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2915816" y="4077072"/>
            <a:ext cx="648000" cy="0"/>
          </a:xfrm>
          <a:prstGeom prst="straightConnector1">
            <a:avLst/>
          </a:prstGeom>
          <a:ln w="9525" cmpd="thickThin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3347864" y="3140968"/>
            <a:ext cx="468000" cy="28803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rot="120000">
            <a:off x="4626158" y="2781572"/>
            <a:ext cx="17834" cy="360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619672" y="5013176"/>
            <a:ext cx="1927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межполушарная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асимметрия</a:t>
            </a:r>
            <a:endParaRPr lang="ru-RU" b="1" dirty="0">
              <a:solidFill>
                <a:srgbClr val="FF0000"/>
              </a:solidFill>
              <a:latin typeface="+mj-lt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779912" y="5445224"/>
            <a:ext cx="1800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3"/>
            <a:ext cx="8640960" cy="5688632"/>
          </a:xfrm>
          <a:noFill/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Исполнителем роли «Постановщик проблемы» будет участник командной работы, входящий в 11-ю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пару (сл. 12).</a:t>
            </a:r>
            <a:endParaRPr lang="ru-RU" sz="23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Б. Исполнителем роли «</a:t>
            </a:r>
            <a:r>
              <a:rPr lang="ru-RU" sz="23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Проблематизатор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будет участник командной работы, входящий в 3-ю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пару.</a:t>
            </a:r>
            <a:endParaRPr lang="ru-RU" sz="23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Исполнителем роли «Финалист» будет участник командной работы, входящий в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14-ю пару.</a:t>
            </a:r>
            <a:endParaRPr lang="ru-RU" sz="23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Исполнителями роли «Специалист», будут участники, которые составляют ядро команды, включая и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Учредителя (входящего в 6-ю пару, может совмещать с ролью «Мотор»),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входящие в третье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каре.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этом совокупность личностных ресурсов каждого  обусловливает определенные </a:t>
            </a:r>
            <a:r>
              <a:rPr lang="ru-RU" sz="23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преиму-щества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 как исполнителям соответствующих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ролей.</a:t>
            </a:r>
            <a:endParaRPr lang="ru-RU" sz="23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Д. Исполнителем роли «Координатор»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будет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участник, 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входя-</a:t>
            </a:r>
            <a:r>
              <a:rPr lang="ru-RU" sz="23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щий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7-ю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пары,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которым у Учредителя складываются продуктивные типические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от­ношения.</a:t>
            </a:r>
          </a:p>
          <a:p>
            <a:pPr marL="0" indent="0" algn="just">
              <a:buNone/>
            </a:pPr>
            <a:endParaRPr lang="ru-RU" sz="2400" b="1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24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6271"/>
            <a:ext cx="8640960" cy="5832648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Именно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сильные стороны личности данного члена команды позволяют ему эф­фективно осуществлять роль «Координатора» и выполнять связующего роль - по прове­дению управленческих политик команды в других каре:</a:t>
            </a:r>
          </a:p>
          <a:p>
            <a:pPr marL="0" indent="0">
              <a:buNone/>
            </a:pP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 субъектами 2-й, 10-й и 15-й пар, входящими, так же как и он, во второе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каре);</a:t>
            </a:r>
            <a:endParaRPr lang="ru-RU" sz="23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 субъектами 8-й и 16-й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пар,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входящими в первое каре (с которыми «Координатор» соответственно состоит в продуктивных типических отношениях);</a:t>
            </a:r>
          </a:p>
          <a:p>
            <a:pPr marL="0" indent="0" algn="just">
              <a:buNone/>
            </a:pP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субъектами 1-й и 9-й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пар,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также входящими в первое каре, оказывая на них опосре­дованное управленческое 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воздействие   через   личность   -   субъекта    8-й    пары,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которыми данная личность соответственно состоит в 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продуктивных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типических отношениях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sz="23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Е. Исполнителем роли «Контролер» </a:t>
            </a: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будет субъект  </a:t>
            </a:r>
            <a:r>
              <a:rPr lang="ru-RU" sz="23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5-й </a:t>
            </a: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пары,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входящий в четвертое каре (с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которым  у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Учредителя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команды</a:t>
            </a: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3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8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  <a:noFill/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sz="6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складываются продуктивные типические отношения). Именно сильные стороны личности данного члена команды позволяют ему эф­фективно осуществлять роль «Контролера» и выполнять роль связующего - по прове­дению управленческих политик команды с субъектами 4-й, 12-й и 13-й пар, входящими, так же как и исполнитель роли «Контролер», в четвертое каре (см. сл. 9).*</a:t>
            </a:r>
          </a:p>
          <a:p>
            <a:pPr marL="0" indent="0" algn="just">
              <a:buNone/>
            </a:pPr>
            <a:r>
              <a:rPr lang="ru-RU" sz="65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Дополнительно о пользовании ресурсами темперамента, в том числе и в сочетании с иными личностными преимуществами и другими инструментальными средствами можно ознакомиться в публикациях: 4.0.13, 4.0.23, 4.0.29, 4.0.34, 4.0.38, 4.0.41, 4.0.43, 4.0.47</a:t>
            </a:r>
            <a:r>
              <a:rPr lang="en-US" sz="65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5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размещенных под копкой «Дополнительная информация».</a:t>
            </a:r>
          </a:p>
          <a:p>
            <a:pPr marL="0" indent="0" algn="just">
              <a:buNone/>
            </a:pPr>
            <a:r>
              <a:rPr lang="ru-RU" sz="6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поэтому освоение первой ступени АТОС-ИСИ начинается с изучения материалов, рассматриваемых на занятии 12, так как здесь раскрывается актуальность адресного применения личностных преимуществ и иных средств АТОС-ИСИ, осваиваемых на занятиях 2-9.</a:t>
            </a:r>
          </a:p>
          <a:p>
            <a:pPr marL="0" indent="0" algn="just">
              <a:buNone/>
            </a:pPr>
            <a:r>
              <a:rPr lang="ru-RU" sz="6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АТОС-ИСИ реализует континуум, соединяющий психологические ресурсы личности (слайд 1) с </a:t>
            </a:r>
            <a:r>
              <a:rPr lang="ru-RU" sz="6500" b="1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трехвекторной</a:t>
            </a:r>
            <a:r>
              <a:rPr lang="ru-RU" sz="6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персональной моделью </a:t>
            </a:r>
            <a:r>
              <a:rPr lang="ru-RU" sz="6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результативности (слайд </a:t>
            </a:r>
            <a:r>
              <a:rPr lang="ru-RU" sz="6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19) </a:t>
            </a:r>
            <a:r>
              <a:rPr lang="ru-RU" sz="6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ее </a:t>
            </a:r>
            <a:r>
              <a:rPr lang="ru-RU" sz="6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функциональной деятельности, где личностные преимущества, посредством настоящей модели, </a:t>
            </a:r>
            <a:r>
              <a:rPr lang="ru-RU" sz="6500" b="1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монетизируются</a:t>
            </a:r>
            <a:r>
              <a:rPr lang="ru-RU" sz="6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i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9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896544"/>
          </a:xfrm>
          <a:solidFill>
            <a:srgbClr val="FDFFE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b="1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88641"/>
            <a:ext cx="8640960" cy="936104"/>
          </a:xfrm>
          <a:solidFill>
            <a:srgbClr val="FFFFFF"/>
          </a:solidFill>
        </p:spPr>
        <p:txBody>
          <a:bodyPr/>
          <a:lstStyle/>
          <a:p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901932"/>
              </p:ext>
            </p:extLst>
          </p:nvPr>
        </p:nvGraphicFramePr>
        <p:xfrm>
          <a:off x="2851" y="-17173"/>
          <a:ext cx="8712967" cy="6019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742"/>
                <a:gridCol w="813971"/>
                <a:gridCol w="1442429"/>
                <a:gridCol w="1568375"/>
                <a:gridCol w="1442429"/>
                <a:gridCol w="1442429"/>
                <a:gridCol w="1538592"/>
              </a:tblGrid>
              <a:tr h="347541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Каре</a:t>
                      </a:r>
                      <a:endParaRPr lang="ru-RU" sz="18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</a:t>
                      </a:r>
                      <a:endParaRPr lang="ru-RU" sz="18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 anchor="ctr"/>
                </a:tc>
                <a:tc gridSpan="4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Комбинация подфункций</a:t>
                      </a:r>
                      <a:endParaRPr lang="ru-RU" sz="18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541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канал</a:t>
                      </a:r>
                      <a:endParaRPr lang="ru-RU" sz="18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канал</a:t>
                      </a:r>
                      <a:endParaRPr lang="ru-RU" sz="18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канал</a:t>
                      </a:r>
                      <a:endParaRPr lang="ru-RU" sz="18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канал</a:t>
                      </a:r>
                      <a:endParaRPr lang="ru-RU" sz="18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983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Бх</a:t>
                      </a: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</a:t>
                      </a: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</a:t>
                      </a: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10038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</a:t>
                      </a: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Вх</a:t>
                      </a: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Гх/2</a:t>
                      </a:r>
                      <a:endParaRPr lang="ru-RU" sz="1600" b="1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10038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Бх</a:t>
                      </a: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</a:t>
                      </a: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Ву/2</a:t>
                      </a:r>
                      <a:endParaRPr lang="ru-RU" sz="1600" b="1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Б/1</a:t>
                      </a:r>
                      <a:endParaRPr lang="ru-RU" sz="1600" b="1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10038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</a:t>
                      </a: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175563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Гх/1</a:t>
                      </a:r>
                      <a:endParaRPr lang="ru-RU" sz="1600" b="1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В/2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308926"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Вх/2</a:t>
                      </a:r>
                      <a:endParaRPr lang="ru-RU" sz="1600" b="1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10135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Г/1</a:t>
                      </a:r>
                      <a:endParaRPr lang="ru-RU" sz="1600" b="1" dirty="0">
                        <a:solidFill>
                          <a:srgbClr val="010135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3679" marR="23679" marT="0" marB="0"/>
                </a:tc>
              </a:tr>
              <a:tr h="201474">
                <a:tc gridSpan="7">
                  <a:txBody>
                    <a:bodyPr/>
                    <a:lstStyle/>
                    <a:p>
                      <a:pPr indent="381635" algn="l"/>
                      <a:endParaRPr lang="ru-RU" sz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/>
                        <a:ea typeface="Times New Roman"/>
                        <a:cs typeface="Kalinga"/>
                      </a:endParaRPr>
                    </a:p>
                  </a:txBody>
                  <a:tcPr marL="23679" marR="236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093297"/>
            <a:ext cx="8892480" cy="595496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ИНФОРМАЦИОННО-ПСИХИЧЕСКИЕ                 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СВОЙСТВА  ПАР ПОДТИПОВ ТЕМПЕРАМЕНТА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6453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237312"/>
            <a:ext cx="8964488" cy="504056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СОЦИАЛЬНАЯ ГРАВИТАЦИЯ, ОБУСЛОВЛИВАЮЩАЯ                                                                            СОЦИАЛЬНО-ЭКОЛОГИЧЕСКИЕ ОТНОШЕНИЯ В СОЦИУМЕ* </a:t>
            </a:r>
            <a:endParaRPr lang="ru-RU" sz="1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5328592"/>
          </a:xfrm>
          <a:solidFill>
            <a:srgbClr val="FFFFFF"/>
          </a:solidFill>
        </p:spPr>
        <p:txBody>
          <a:bodyPr/>
          <a:lstStyle/>
          <a:p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17716" y="2070560"/>
            <a:ext cx="14255645" cy="430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115548" tIns="45716" rIns="91431" bIns="45716" numCol="1" anchor="ctr" anchorCtr="0" compatLnSpc="1">
            <a:prstTxWarp prst="textNoShape">
              <a:avLst/>
            </a:prstTxWarp>
            <a:spAutoFit/>
          </a:bodyPr>
          <a:lstStyle/>
          <a:p>
            <a:pPr indent="449218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* Цвета  заливок  обозначают принадлежность тех или иных пар подтипов темперамента к группам-командам (синий - группа-команда </a:t>
            </a: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зеленый - группа-команда </a:t>
            </a: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II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красный - группа-команда </a:t>
            </a: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III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желтый - группа-команда </a:t>
            </a: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IV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lang="ru-RU" sz="700" dirty="0" smtClean="0">
              <a:latin typeface="Arial" pitchFamily="34" charset="0"/>
              <a:cs typeface="Arial" pitchFamily="34" charset="0"/>
            </a:endParaRPr>
          </a:p>
          <a:p>
            <a:pPr indent="44921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** При этом показывается использование потенциалов групповой совместимости (ГС), </a:t>
            </a:r>
            <a:r>
              <a:rPr lang="ru-RU" sz="11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диадной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совместимости (ДС) и креативной совместимости (КС).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953432"/>
              </p:ext>
            </p:extLst>
          </p:nvPr>
        </p:nvGraphicFramePr>
        <p:xfrm>
          <a:off x="179513" y="0"/>
          <a:ext cx="8784971" cy="62590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48072"/>
                <a:gridCol w="637715"/>
                <a:gridCol w="582305"/>
                <a:gridCol w="489007"/>
                <a:gridCol w="582305"/>
                <a:gridCol w="489007"/>
                <a:gridCol w="582305"/>
                <a:gridCol w="489007"/>
                <a:gridCol w="582305"/>
                <a:gridCol w="489007"/>
                <a:gridCol w="582305"/>
                <a:gridCol w="489007"/>
                <a:gridCol w="582305"/>
                <a:gridCol w="408196"/>
                <a:gridCol w="80811"/>
                <a:gridCol w="582305"/>
                <a:gridCol w="489007"/>
              </a:tblGrid>
              <a:tr h="262589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Группа-команда «Каре </a:t>
                      </a:r>
                      <a:r>
                        <a:rPr lang="en-US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700" b="1" i="1" u="sng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Группа-команда  «Каре </a:t>
                      </a:r>
                      <a:r>
                        <a:rPr lang="en-US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700" b="1" i="1" u="sng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60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1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9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8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16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2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10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7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15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i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</a:tr>
              <a:tr h="2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</a:tr>
              <a:tr h="2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</a:tr>
              <a:tr h="2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</a:tr>
              <a:tr h="2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</a:tr>
              <a:tr h="262589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Группа-команда   «Каре </a:t>
                      </a:r>
                      <a:r>
                        <a:rPr lang="en-US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700" b="1" i="1" u="sng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Группа-команда   «Каре </a:t>
                      </a:r>
                      <a:r>
                        <a:rPr lang="en-US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lang="ru-RU" sz="1700" b="1" i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700" b="1" i="1" u="sng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60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3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11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6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14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4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12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5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 13</a:t>
                      </a:r>
                      <a:endParaRPr lang="ru-RU" sz="1400" b="1" i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ГС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</a:tr>
              <a:tr h="2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</a:tr>
              <a:tr h="2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ДС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</a:tr>
              <a:tr h="2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FF"/>
                    </a:solidFill>
                  </a:tcPr>
                </a:tc>
              </a:tr>
              <a:tr h="218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noFill/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</a:tr>
              <a:tr h="221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B7DC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cap="all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9336" marR="49336" marT="0" marB="0">
                    <a:solidFill>
                      <a:srgbClr val="5FF9B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7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7"/>
            <a:ext cx="8640960" cy="5544616"/>
          </a:xfrm>
          <a:solidFill>
            <a:srgbClr val="FFFFFF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Цвета  заливок обозначают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принадлежность тех или иных пар подтипов темперамента к группам-командам, относящимся к соответствующим каре: </a:t>
            </a: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66" indent="-342866">
              <a:buFont typeface="Arial" charset="0"/>
              <a:buChar char="•"/>
            </a:pPr>
            <a:endParaRPr lang="ru-RU" sz="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66" indent="-342866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 синий: группа-команда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«Каре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»; </a:t>
            </a: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66" indent="-342866"/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 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зеленый: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группа-команда «Каре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0" indent="0">
              <a:buNone/>
            </a:pPr>
            <a:endParaRPr lang="ru-RU" sz="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66" indent="-342866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красный: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группа-команда «Каре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0" indent="0">
              <a:buNone/>
            </a:pPr>
            <a:endParaRPr lang="ru-RU" sz="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66" indent="-342866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желтый: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группа-команда «Каре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b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этом показывается использование особенностей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потенци-алов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9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а) групповой совместимости (ГС); </a:t>
            </a: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9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диадной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совместимости (ДС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buNone/>
            </a:pPr>
            <a:r>
              <a:rPr lang="ru-RU" sz="9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в) креативной совместимости (КС).</a:t>
            </a: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93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9"/>
            <a:ext cx="8640960" cy="5832648"/>
          </a:xfrm>
          <a:noFill/>
        </p:spPr>
        <p:txBody>
          <a:bodyPr>
            <a:normAutofit fontScale="32500" lnSpcReduction="20000"/>
          </a:bodyPr>
          <a:lstStyle/>
          <a:p>
            <a:pPr marL="109717" indent="0" algn="just">
              <a:buNone/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 же время, таким образом, обеспечивается </a:t>
            </a:r>
            <a:r>
              <a:rPr lang="ru-RU" sz="7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функци-онирование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трехвекторной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 персональной </a:t>
            </a:r>
            <a:r>
              <a:rPr lang="ru-RU" sz="7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резуль-тативности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сотрудника, обусловливающей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17" indent="0" algn="just">
              <a:buNone/>
            </a:pP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достижение согласованности функционально-ролевых ожиданий менеджмента и сотрудников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17" indent="0" algn="just">
              <a:buNone/>
            </a:pPr>
            <a:endParaRPr lang="ru-RU" sz="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endParaRPr lang="ru-RU" sz="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относительно классификации работ, как по сложности их выполнения, так и по их значимости для управленческой результативности (прибыли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109717" indent="0" algn="just">
              <a:buNone/>
            </a:pPr>
            <a:endParaRPr lang="ru-RU" sz="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endParaRPr lang="ru-RU" sz="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уровней дифференцирования </a:t>
            </a:r>
            <a:r>
              <a:rPr lang="ru-RU" sz="7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функ-ционала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выполняемых задач, с одной стороны на уровне функций, включая и алгоритм их выполнения, с другой - на уровне операций, включая и алгоритм их выполнения, осуществляемых как автономно, так и совместно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17" indent="0" algn="just">
              <a:buNone/>
            </a:pP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достижение согласованности их личностно-ролевых 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ожиданий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опосредованных согласованностью </a:t>
            </a:r>
            <a:r>
              <a:rPr lang="ru-RU" sz="7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упо-мянутых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функционально-ролевых ожиданий, посредством адресного применения:</a:t>
            </a:r>
          </a:p>
          <a:p>
            <a:pPr marL="0" indent="0" algn="just">
              <a:buNone/>
            </a:pP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i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46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9"/>
            <a:ext cx="8640960" cy="5832648"/>
          </a:xfrm>
          <a:noFill/>
        </p:spPr>
        <p:txBody>
          <a:bodyPr>
            <a:noAutofit/>
          </a:bodyPr>
          <a:lstStyle/>
          <a:p>
            <a:pPr marL="109717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 Совокупности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личностных преимуществ сотрудников для повышения их профессионально-личностных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ресурсов.*</a:t>
            </a:r>
          </a:p>
          <a:p>
            <a:pPr marL="109717" indent="0" algn="just">
              <a:buNone/>
            </a:pPr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Владение спецификой пользования преимуществами,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их числе: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характера; 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ведущих жизненных 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ценностей;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индивидуальных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поведения; 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личностных состояний; 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управленческих установок;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установок-регуляторов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взаимодействия;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темперамента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межполушарной асимметрии. 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94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3"/>
            <a:ext cx="8640960" cy="5832648"/>
          </a:xfrm>
          <a:noFill/>
        </p:spPr>
        <p:txBody>
          <a:bodyPr>
            <a:noAutofit/>
          </a:bodyPr>
          <a:lstStyle/>
          <a:p>
            <a:pPr marL="109717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  Профессионально-личностных ресурсов и иных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-ментальных средств, адекватных функционалам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-ков, с целью существенного увеличения управленческой прибыли.*</a:t>
            </a:r>
          </a:p>
          <a:p>
            <a:pPr marL="109717" indent="0" algn="just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Владение спецификой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пользования инструментальными средствами, в их числе: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эксклюзивной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технологией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эффективного партнерского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процедурой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«Цикл общения с обратной связью»;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процедурой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формирования, желаемых личностных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состо-яний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приемами, обусловливающими переключение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деструк-тивных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видов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поведения, включая: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«сценарное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драйверное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поведение»,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«игровое поведение» и т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п. - на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конструк-тивное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00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9088" y="656295"/>
            <a:ext cx="2655888" cy="2628689"/>
          </a:xfrm>
          <a:prstGeom prst="ellipse">
            <a:avLst/>
          </a:prstGeom>
          <a:solidFill>
            <a:srgbClr val="F7964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107763" dir="13500000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1F497D"/>
                </a:solidFill>
                <a:latin typeface="yandex-sans"/>
                <a:ea typeface="Times New Roman" pitchFamily="18" charset="0"/>
                <a:cs typeface="Times New Roman" pitchFamily="18" charset="0"/>
              </a:rPr>
              <a:t>Согласованность функционально-ролевых ожиданий менеджмента и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1F497D"/>
                </a:solidFill>
                <a:latin typeface="yandex-sans"/>
                <a:ea typeface="Times New Roman" pitchFamily="18" charset="0"/>
                <a:cs typeface="Times New Roman" pitchFamily="18" charset="0"/>
              </a:rPr>
              <a:t>сотрудников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0" y="3433351"/>
            <a:ext cx="2987824" cy="2736304"/>
          </a:xfrm>
          <a:prstGeom prst="ellipse">
            <a:avLst/>
          </a:prstGeom>
          <a:solidFill>
            <a:srgbClr val="F7964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107763" dir="13500000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17365D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Достижение согласованности личностно-ролевых ожиданий, опосредованных функционально-ролевыми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17365D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ожиданиями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714657" y="532521"/>
            <a:ext cx="4046538" cy="1060450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F243E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Относительно классификации работ, как по сложности их выполнения, так и по их значимости для управленческой результативности (прибыли)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778304" y="1709511"/>
            <a:ext cx="5686350" cy="1440160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F243E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Относительно уровней дифференцирования функционала, выполняемых задач, с оной стороны на уровне функций, включая и алгоритм их выполнения, с другой – на уровне операций, включая и алгоритм их выполнения, осуществляемых как автономно, так и совместно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059832" y="3901403"/>
            <a:ext cx="2568895" cy="1800200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F243E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Совокупность личностных преимуществ сотрудников для повышения их профессионально-личностных ресурсов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731173" y="3901403"/>
            <a:ext cx="2941638" cy="1800200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DAEEF3"/>
              </a:gs>
              <a:gs pos="100000">
                <a:srgbClr val="92CDDC"/>
              </a:gs>
            </a:gsLst>
            <a:lin ang="189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F243E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Профессионально-личностные ресурсы и другие инструментальные средства адекватные функционалам сотрудников, с целью существенного увеличения управленческой прибыли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8"/>
          <p:cNvSpPr>
            <a:spLocks noChangeShapeType="1"/>
          </p:cNvSpPr>
          <p:nvPr/>
        </p:nvSpPr>
        <p:spPr bwMode="auto">
          <a:xfrm flipH="1">
            <a:off x="9307513" y="798513"/>
            <a:ext cx="7937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639493" y="-340781"/>
            <a:ext cx="9783494" cy="113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1" tIns="45716" rIns="91431" bIns="45716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2225451" algn="l"/>
              </a:tabLst>
            </a:pPr>
            <a:endParaRPr lang="ru-RU" sz="2000" b="1" dirty="0" smtClean="0">
              <a:solidFill>
                <a:srgbClr val="0F243E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tabLst>
                <a:tab pos="2225451" algn="l"/>
              </a:tabLst>
            </a:pPr>
            <a:r>
              <a:rPr lang="ru-RU" sz="2400" b="1" dirty="0" err="1" smtClean="0">
                <a:solidFill>
                  <a:srgbClr val="0F243E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Трехвекторная</a:t>
            </a:r>
            <a:r>
              <a:rPr lang="ru-RU" sz="2400" b="1" dirty="0" smtClean="0">
                <a:solidFill>
                  <a:srgbClr val="0F243E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 модель персональной результативности 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225451" algn="l"/>
              </a:tabLst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95568"/>
            <a:ext cx="1107977" cy="72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1" tIns="45716" rIns="91431" bIns="45716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lang="ru-RU" sz="7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-15765"/>
            <a:ext cx="9593634" cy="984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1" tIns="45716" rIns="91431" bIns="45716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889008" algn="ctr"/>
                <a:tab pos="6757307" algn="l"/>
                <a:tab pos="9317687" algn="l"/>
              </a:tabLst>
            </a:pPr>
            <a:endParaRPr lang="ru-RU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889008" algn="ctr"/>
                <a:tab pos="6757307" algn="l"/>
                <a:tab pos="9317687" algn="l"/>
              </a:tabLst>
            </a:pPr>
            <a:r>
              <a:rPr lang="ru-RU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			</a:t>
            </a:r>
            <a:endParaRPr lang="ru-RU" sz="7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889008" algn="ctr"/>
                <a:tab pos="6757307" algn="l"/>
                <a:tab pos="9317687" algn="l"/>
              </a:tabLs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" y="26318"/>
            <a:ext cx="9449363" cy="861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1" tIns="45716" rIns="91431" bIns="4571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6003320" algn="l"/>
                <a:tab pos="9174827" algn="l"/>
              </a:tabLst>
            </a:pPr>
            <a:r>
              <a:rPr lang="ru-RU" sz="3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6003320" algn="l"/>
                <a:tab pos="9174827" algn="l"/>
              </a:tabLs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0" y="-4460"/>
            <a:ext cx="184712" cy="92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1" tIns="45716" rIns="91431" bIns="45716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-289333" y="-19090"/>
            <a:ext cx="9433333" cy="6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1" tIns="45716" rIns="91431" bIns="45716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158953" algn="l"/>
              </a:tabLst>
            </a:pPr>
            <a:r>
              <a:rPr lang="ru-RU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lang="ru-RU" sz="700" dirty="0" smtClean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9158953" algn="l"/>
              </a:tabLs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676456" y="4509120"/>
            <a:ext cx="497234" cy="584767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r>
              <a:rPr lang="en-US" sz="3200" dirty="0" smtClean="0">
                <a:solidFill>
                  <a:srgbClr val="0F243E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III</a:t>
            </a:r>
            <a:endParaRPr lang="ru-RU" sz="32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676456" y="2137207"/>
            <a:ext cx="393038" cy="584767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r>
              <a:rPr lang="en-US" sz="3200" dirty="0" smtClean="0">
                <a:solidFill>
                  <a:srgbClr val="0F243E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II</a:t>
            </a:r>
            <a:endParaRPr lang="ru-RU" sz="3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653872" y="691716"/>
            <a:ext cx="288843" cy="584767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r>
              <a:rPr lang="en-US" sz="3200" dirty="0" smtClean="0">
                <a:solidFill>
                  <a:srgbClr val="0F243E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21288"/>
          </a:xfrm>
          <a:noFill/>
        </p:spPr>
        <p:txBody>
          <a:bodyPr>
            <a:normAutofit fontScale="92500" lnSpcReduction="10000"/>
          </a:bodyPr>
          <a:lstStyle/>
          <a:p>
            <a:pPr marL="109717" indent="0" algn="ctr">
              <a:buNone/>
            </a:pPr>
            <a:endParaRPr lang="ru-RU" sz="9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ctr">
              <a:buNone/>
            </a:pPr>
            <a:r>
              <a:rPr lang="ru-RU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</a:t>
            </a: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                                                                                  выявленных резервов, обусловливающих                                                                       адресное  применение, профессионально-личностных ресурсов                                                                                                          и иных средств для повышения мотивации к успешной функциональной деятельности сотрудников</a:t>
            </a:r>
          </a:p>
          <a:p>
            <a:pPr marL="109717" indent="0">
              <a:buNone/>
            </a:pPr>
            <a:endParaRPr lang="ru-RU" sz="1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>
              <a:buNone/>
            </a:pP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обеспечивается :</a:t>
            </a:r>
            <a:endParaRPr lang="ru-RU" sz="25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Возможность применения на ведущих управленческих ролях сотрудников, в ресурсах, например, характера которых значимо выражен «Целенаправленный» признак, так как в социуме задатки к моделированию продуктивного результата деятель-</a:t>
            </a:r>
            <a:r>
              <a:rPr lang="ru-RU" sz="2500" b="1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ности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к консолидации усилий работников на достижение результата, проявляется лишь у</a:t>
            </a:r>
            <a:r>
              <a:rPr lang="en-US" sz="2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14-42% людей (по нисходящей эффективности).</a:t>
            </a:r>
          </a:p>
          <a:p>
            <a:pPr marL="109717" indent="0" algn="just">
              <a:buNone/>
            </a:pP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Согласованность личностно-ролевых ожиданий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менеджмента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сотрудников:</a:t>
            </a:r>
          </a:p>
          <a:p>
            <a:pPr algn="just"/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посредством продуктивного применения личностных ресурсов, в том числе, и их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сочетания;</a:t>
            </a:r>
            <a:endParaRPr lang="ru-RU" sz="25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endParaRPr lang="ru-RU" sz="2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3"/>
            <a:ext cx="8640960" cy="5832648"/>
          </a:xfrm>
          <a:noFill/>
        </p:spPr>
        <p:txBody>
          <a:bodyPr>
            <a:noAutofit/>
          </a:bodyPr>
          <a:lstStyle/>
          <a:p>
            <a:pPr marL="109716" indent="0" algn="just">
              <a:buNone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обеспечение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менеджментом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функционирования </a:t>
            </a:r>
            <a:r>
              <a:rPr lang="ru-RU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трехвекторной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 персональной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результативности обусловливает как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структурированную оценку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управ-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ленческой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ответственности, так и рост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управленческой результативности (</a:t>
            </a:r>
            <a:r>
              <a:rPr lang="ru-RU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слайды 21-24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).*</a:t>
            </a:r>
          </a:p>
          <a:p>
            <a:pPr marL="109716" indent="0" algn="just">
              <a:buNone/>
            </a:pP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Технологии, в коммерческом сегменте  (в дочерней компании РЖД и Группе компаний сотовой связи), обеспечило значительный рост управленческой 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прибыли, см. слайды 21, 22.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6" indent="0" algn="just">
              <a:buNone/>
            </a:pP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Ее же использование в госучреждениях, для подготовки 3-х тысяч работников, обслуживающих функционирование «АСУ ОЛИМПИАДА-80» на европейской части СССР, обеспечило высокую управленческую результативность, которая отмечена наградой (автор 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награжден 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Почетным Знаком, за внедрение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в АСУ ОЛИМПИАДА-80).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АТОС-ИСИ в дочерней компании РЖД, по истечении четырех месяцев,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повысило прибыль на 68%, а производительность труда – на 130%.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3039823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67744" y="5517232"/>
            <a:ext cx="2052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Рост прибыли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544522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Рост </a:t>
            </a:r>
          </a:p>
          <a:p>
            <a:pPr algn="ctr"/>
            <a:r>
              <a:rPr lang="ru-RU" dirty="0" smtClean="0"/>
              <a:t>производительности </a:t>
            </a:r>
          </a:p>
          <a:p>
            <a:pPr algn="ctr"/>
            <a:r>
              <a:rPr lang="ru-RU" dirty="0" smtClean="0"/>
              <a:t>труда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656133" y="5301208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656133" y="1772816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7943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99792" y="33265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88641"/>
            <a:ext cx="9628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АТОС-ИСИ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 компаний сотовой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истечении четырех месяцев,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повысило продажи на 170%.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547664" y="3573016"/>
            <a:ext cx="5472608" cy="129614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3961323" y="1997087"/>
            <a:ext cx="2443483" cy="22929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732240" y="2060848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170 %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404806" y="2060848"/>
            <a:ext cx="0" cy="162482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1640" y="2492896"/>
            <a:ext cx="182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Внедрение АТОС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802850" y="3933056"/>
            <a:ext cx="115212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245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609" y="116632"/>
            <a:ext cx="914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мониторинг персональной результативности позволяет оптимизировать систему мотивации и оплаты труда.                               В результате в организации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увеличивается вовлеченность и снижается текучесть персонала на 60 %.*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Фокусирование на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вовлеченности, обеспечивают в 1,5 - 2 раза большую выручку на каждого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сотрудника.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186730" y="5229200"/>
            <a:ext cx="1584176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2788384" y="4077072"/>
            <a:ext cx="1440160" cy="11521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228544" y="3489306"/>
            <a:ext cx="2088232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186730" y="3793031"/>
            <a:ext cx="1584176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770906" y="3793031"/>
            <a:ext cx="1656184" cy="7920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427984" y="4580349"/>
            <a:ext cx="2232248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70906" y="3896273"/>
            <a:ext cx="0" cy="136815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084168" y="3010126"/>
            <a:ext cx="2753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Вовлечённость персонала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44208" y="4437112"/>
            <a:ext cx="225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Текучесть персо</a:t>
            </a:r>
            <a:r>
              <a:rPr lang="ru-RU" dirty="0" smtClean="0"/>
              <a:t>нала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971600" y="2767130"/>
            <a:ext cx="3902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Адекватное использование резервов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результативности</a:t>
            </a:r>
          </a:p>
        </p:txBody>
      </p:sp>
    </p:spTree>
    <p:extLst>
      <p:ext uri="{BB962C8B-B14F-4D97-AF65-F5344CB8AC3E}">
        <p14:creationId xmlns:p14="http://schemas.microsoft.com/office/powerpoint/2010/main" val="1443876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 с подходящей для рабочего места персональной моделью результативности, использованием его личностных преимуществ и навыком пользования инструментальных средств АТОС-ИСИ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работает на 30-45% эффективнее.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7756153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83768" y="5589240"/>
            <a:ext cx="141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 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589240"/>
            <a:ext cx="141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 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63688" y="5301208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763688" y="1772816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274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59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Договорная стоимость внутрифирменного обучения,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чистое время обучения составляет 24 дня)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 базе АТОС-ИСИ, в своем верхнем пределе составляет 76 000 р., то есть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7,6% от рыночной стоимости обучения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работника,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подобной программы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(время обучения составляет один год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).* 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Рыночная стоимость обучения, на базе подобных программ,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гораздо ниже по своей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продуктивности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повышения персональной результативности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обходится Учреждениям/Компаниям в 1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000 000 р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87682" y="4860258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39952" y="2988050"/>
            <a:ext cx="86409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71600" y="5085184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971600" y="2924944"/>
            <a:ext cx="0" cy="2116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75656" y="529255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базе АТОС-ИСИ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5856" y="5229200"/>
            <a:ext cx="259228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00" dirty="0" smtClean="0"/>
          </a:p>
          <a:p>
            <a:pPr algn="ctr"/>
            <a:endParaRPr lang="ru-RU" sz="100" dirty="0"/>
          </a:p>
          <a:p>
            <a:pPr algn="ctr"/>
            <a:endParaRPr lang="ru-RU" sz="100" dirty="0" smtClean="0"/>
          </a:p>
          <a:p>
            <a:pPr algn="ctr"/>
            <a:endParaRPr lang="ru-RU" sz="100" dirty="0" smtClean="0"/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на базе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подобной программы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164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458" y="116632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стоимость обучения на базе АТОС-ИСИ, преимущественно, всех работников, в своем верхнем пределе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 76% от рыночной стоимости обучения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подобной программы, десятой доли работников.* 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При этом именно обучение,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преимущественно,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работников значительно повышает его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продуктивность и тем самым обусловливает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рентабельность инвестиций.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305306"/>
            <a:ext cx="792088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93410" y="2801250"/>
            <a:ext cx="86409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71600" y="4915980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971600" y="2564904"/>
            <a:ext cx="0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31640" y="4941168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базе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АТОС-ИСИ всех работников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19872" y="4954996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обучения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подобной программы десятой доли работников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766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616624"/>
          </a:xfrm>
          <a:noFill/>
        </p:spPr>
        <p:txBody>
          <a:bodyPr>
            <a:noAutofit/>
          </a:bodyPr>
          <a:lstStyle/>
          <a:p>
            <a:pPr marL="109716" indent="0" algn="ctr"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ЛИЧНОСТНЫХ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ПРЕИМУЩЕСТВ,                                                                     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ПРИМЕРЕ ФРАГМЕНТА ПРЕИМУЩЕСТВ ХАРАКТЕРА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6" indent="0">
              <a:buNone/>
            </a:pPr>
            <a:endParaRPr lang="ru-RU" sz="100" dirty="0" smtClean="0"/>
          </a:p>
          <a:p>
            <a:pPr marL="109716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характера позволяют эффективно влиять на претворение продуктивных идей (проектов, продуктов и т. п) в действительность. </a:t>
            </a:r>
          </a:p>
          <a:p>
            <a:pPr marL="109716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Метафорично это можно выразить следующим образом:</a:t>
            </a:r>
          </a:p>
          <a:p>
            <a:pPr marL="109716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Первыми в этом ряду оказываются лица, у которых доминирует «творческий» признак.</a:t>
            </a:r>
          </a:p>
          <a:p>
            <a:pPr marL="109716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Порождая преобразующие идеи,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они как бы зажигают множество свечей.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6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Вторыми - лица, у которых доминирует «оптимистичный» (артистический) признак.</a:t>
            </a:r>
          </a:p>
          <a:p>
            <a:pPr marL="109716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Раскрывая  привлекательность, преобразующих идей,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превращают зажженные свечи в факелы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228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5976664"/>
          </a:xfrm>
          <a:noFill/>
        </p:spPr>
        <p:txBody>
          <a:bodyPr>
            <a:noAutofit/>
          </a:bodyPr>
          <a:lstStyle/>
          <a:p>
            <a:pPr marL="109716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Третьими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лица, у которых доминирует «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целенаправлен-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признак.</a:t>
            </a:r>
          </a:p>
          <a:p>
            <a:pPr marL="109716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 и ценность преобразующим идеям,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они делают из факелов прожектора, которые освещают направления их реализации.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6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Четвертыми - лица, у которых доминирует «формально направленный» признак.</a:t>
            </a:r>
          </a:p>
          <a:p>
            <a:pPr marL="109716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Обеспечивая выполнение поставленных задач на функциональном и технологическом уровнях,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способствуют претворению преобразующих идей в жизнь.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6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Пятыми - в лица, у которых доминирует «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сопережива-ющий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признак.</a:t>
            </a:r>
          </a:p>
          <a:p>
            <a:pPr marL="109716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Обеспечивая решение задач, обращенных к нуждам конкретного человека,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способствуют реализации преобразующих идей, сообщая им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социальную адресность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82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616624"/>
          </a:xfrm>
          <a:noFill/>
        </p:spPr>
        <p:txBody>
          <a:bodyPr>
            <a:noAutofit/>
          </a:bodyPr>
          <a:lstStyle/>
          <a:p>
            <a:pPr marL="109716" indent="0" algn="just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прежде всего, путем служения конкретным людям.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6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Шестыми - лица, у которых доминирует «опасливый» признак.</a:t>
            </a:r>
          </a:p>
          <a:p>
            <a:pPr marL="109716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Предостерегая и удерживая окружающих от поспешных, непродуманных решений в ходе реализации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преобразу-ющих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идей,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и в «преобразованных пространствах» стараются обеспечить преемственность ценностей и привычный уклад жизни людей.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6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Седьмыми- лица, у которых доминирует «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экспрессивно-экспансивный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признак. </a:t>
            </a:r>
          </a:p>
          <a:p>
            <a:pPr marL="109716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Олицетворяя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собой жизнерадостность,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и в самых крайних обстоятельствах, преодолевая трудности в сложных условиях, с неиссякаемым энтузиазмом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мобили-зуют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 на претворение преобразующих идей в жизнь.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4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5760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путем использования  комплекса методических средств, в том числе, и их сочетания;</a:t>
            </a:r>
          </a:p>
          <a:p>
            <a:pPr algn="just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посредством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 личностных ресурсов и комплекса методических средств, в том числе, и их сочетания.</a:t>
            </a:r>
            <a:r>
              <a:rPr lang="ru-RU" sz="24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утем трансформации совокупности личностных преимуществ в профессионально-личностные ресурсы, адресно реализуемых в функционалах сотрудников.</a:t>
            </a:r>
          </a:p>
          <a:p>
            <a:pPr marL="109717" indent="0" algn="just">
              <a:buNone/>
            </a:pP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создаются предпосылки к возможности </a:t>
            </a:r>
            <a:r>
              <a:rPr lang="ru-RU" sz="2400" b="1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комплекто-вать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подразделения количеством сотрудников, кратным 4 и 6 или их сочетанием, так как именно такие группы-команды имеют достаточные ресурсы, для функционирования в пара-</a:t>
            </a:r>
            <a:r>
              <a:rPr lang="ru-RU" sz="2400" b="1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дигме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успешной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командной работы, позволяющей </a:t>
            </a:r>
            <a:r>
              <a:rPr lang="ru-RU" sz="24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использо-вать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 закономерности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социальной гравитации,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обусловливаю-щей</a:t>
            </a:r>
            <a:r>
              <a:rPr lang="ru-RU" sz="9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социально-гравитационную</a:t>
            </a:r>
            <a:r>
              <a:rPr lang="ru-RU" sz="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сплоченность</a:t>
            </a:r>
            <a:r>
              <a:rPr lang="ru-RU" sz="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в</a:t>
            </a:r>
            <a:r>
              <a:rPr lang="ru-RU" sz="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социуме</a:t>
            </a:r>
            <a:r>
              <a:rPr lang="ru-RU" sz="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(рис.</a:t>
            </a:r>
            <a:r>
              <a:rPr lang="ru-RU" sz="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1)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909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616624"/>
          </a:xfrm>
          <a:noFill/>
        </p:spPr>
        <p:txBody>
          <a:bodyPr>
            <a:noAutofit/>
          </a:bodyPr>
          <a:lstStyle/>
          <a:p>
            <a:pPr marL="109716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между настоящими признаков характера поддерживается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ответственная взаимозависимость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опосре-дованная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зоной функциональной компетенции в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-ной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pPr marL="109716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задатки к моделированию   продуктивного   результата   деятельности проявляются в социуме у 14-42%% лиц,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доминирующим или входящим в комбинацию значимо выраженных признаков «целенаправленный» признак.</a:t>
            </a:r>
          </a:p>
          <a:p>
            <a:pPr marL="109716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остальные 58-86%% социума нуждаются в помощи. </a:t>
            </a:r>
          </a:p>
          <a:p>
            <a:pPr marL="109716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Настоящим обстоятельством объясняется, что именно это определяет  ответственность человеческого сообщества,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менеджмента, в адекватном использовании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ли-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чностных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 в функциональной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296128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5616624"/>
          </a:xfrm>
          <a:noFill/>
        </p:spPr>
        <p:txBody>
          <a:bodyPr>
            <a:noAutofit/>
          </a:bodyPr>
          <a:lstStyle/>
          <a:p>
            <a:pPr algn="just"/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Мозг человека эволюционно ориентирован на обучение. </a:t>
            </a:r>
          </a:p>
          <a:p>
            <a:pPr algn="just"/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обучаться тому, что будет доступно как ребенку, так и взрослой личности. </a:t>
            </a:r>
          </a:p>
          <a:p>
            <a:pPr algn="just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 же время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овладения значимым знанием актуален для позитивной социализации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инструментальные средства АТОС-ИСИ адекватно понимаются людьми различных культур и способствуют как интеграции совпадающих интересов, так и повышению толерантности в социуме.</a:t>
            </a:r>
          </a:p>
          <a:p>
            <a:pPr algn="just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же негативной социализации продуктивные задатки, например, задатки «целенаправленного» характера (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лидера) могут найти свое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прменение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антисоциальной деятельности.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Здесь 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уместны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слова   известного   ученого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нейролингвистики,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нейрофизиологии     и   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психологии </a:t>
            </a:r>
          </a:p>
        </p:txBody>
      </p:sp>
    </p:spTree>
    <p:extLst>
      <p:ext uri="{BB962C8B-B14F-4D97-AF65-F5344CB8AC3E}">
        <p14:creationId xmlns:p14="http://schemas.microsoft.com/office/powerpoint/2010/main" val="341853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192688"/>
          </a:xfrm>
          <a:noFill/>
        </p:spPr>
        <p:txBody>
          <a:bodyPr>
            <a:noAutofit/>
          </a:bodyPr>
          <a:lstStyle/>
          <a:p>
            <a:pPr algn="just"/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Татьяны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Владимировны Черниговской: «Мозг не помойка …» - поэтому информацию, направляющую развитие личности, важно использовать качественную.</a:t>
            </a:r>
          </a:p>
          <a:p>
            <a:pPr algn="just"/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Пользователь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АТОС-ИСИ, выявляя (на сайте </a:t>
            </a:r>
            <a:r>
              <a:rPr lang="ru-RU" sz="23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</a:t>
            </a:r>
            <a:r>
              <a:rPr lang="ru-RU" sz="23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 atos-isi.com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 кнопкой «Освоение 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</a:t>
            </a:r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личност-ные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преимущества, обусловливает целевую ориентацию мышления на их применение в жизнедеятельности. </a:t>
            </a:r>
          </a:p>
          <a:p>
            <a:pPr algn="just"/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сформированной установке: «пользоваться совокупностью своих преимуществ и иными средствами АТОС-ИСИ» - мыслительная деятельность личности направляется на их продуктивное использование для оптимизации самореализации. </a:t>
            </a:r>
          </a:p>
          <a:p>
            <a:pPr algn="just"/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ориентируя мозг человека на эффективную реализацию персональной жизненной стратегии, на </a:t>
            </a:r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конти-нууме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«социум, сознание и остальная часть мозга», данная установка 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обусловливает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позитивную социализацию.</a:t>
            </a:r>
          </a:p>
        </p:txBody>
      </p:sp>
    </p:spTree>
    <p:extLst>
      <p:ext uri="{BB962C8B-B14F-4D97-AF65-F5344CB8AC3E}">
        <p14:creationId xmlns:p14="http://schemas.microsoft.com/office/powerpoint/2010/main" val="62466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616624"/>
          </a:xfrm>
          <a:noFill/>
        </p:spPr>
        <p:txBody>
          <a:bodyPr>
            <a:noAutofit/>
          </a:bodyPr>
          <a:lstStyle/>
          <a:p>
            <a:pPr marL="109717" indent="0" algn="just">
              <a:buNone/>
            </a:pP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Расширенная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авторской технологии оптимизации самореализации – интегратора совпадающих интересов (АТОС - ИСИ), в качестве эксклюзивного средства, обеспечения роста монетизации человеческого капитала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самодостаточности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размещена на сайте </a:t>
            </a:r>
            <a:r>
              <a:rPr lang="en-US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ru-RU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</a:t>
            </a:r>
            <a:r>
              <a:rPr lang="ru-RU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2300" b="1" u="sng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atos</a:t>
            </a:r>
            <a:r>
              <a:rPr lang="ru-RU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-</a:t>
            </a:r>
            <a:r>
              <a:rPr lang="en-US" sz="2300" b="1" u="sng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isi</a:t>
            </a:r>
            <a:r>
              <a:rPr lang="ru-RU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com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 кнопкой «Презентация Технологии» (начало) и под кнопкой «Освоение Технологии» (окончание), см. Кн.2.1 Методические материалы к занятию 1: «Окончание презентации Технологии, введение в АТОС-ИСИ».</a:t>
            </a:r>
          </a:p>
          <a:p>
            <a:pPr marL="109717" indent="0" algn="just">
              <a:buNone/>
            </a:pP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же публикации 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4.0.17  можно 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оптимизировать 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 освоения 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АТОС-ИСИ (кликнуть 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кнопке 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ru-RU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 </a:t>
            </a:r>
            <a:r>
              <a:rPr lang="ru-RU" sz="2300" b="1" u="sng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информация)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17" indent="0" algn="just">
              <a:buNone/>
            </a:pPr>
            <a:endParaRPr lang="ru-RU" sz="1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>
              <a:buNone/>
            </a:pP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 автора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идеи </a:t>
            </a:r>
            <a:r>
              <a:rPr lang="ru-RU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ru-RU" sz="2300" b="1" u="sng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www.atos-isi.com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 8 - 917 -</a:t>
            </a:r>
            <a:r>
              <a:rPr lang="en-US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502 - 39 – 07.   </a:t>
            </a:r>
            <a:r>
              <a:rPr lang="en-US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300" b="1" u="sng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avdeev</a:t>
            </a:r>
            <a:r>
              <a:rPr lang="ru-RU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43@</a:t>
            </a:r>
            <a:r>
              <a:rPr lang="en-US" sz="2300" b="1" u="sng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bk</a:t>
            </a:r>
            <a:r>
              <a:rPr lang="ru-RU" sz="23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2300" b="1" u="sng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ru</a:t>
            </a:r>
            <a:endParaRPr lang="ru-RU" sz="23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85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048672"/>
          </a:xfrm>
        </p:spPr>
        <p:txBody>
          <a:bodyPr>
            <a:noAutofit/>
          </a:bodyPr>
          <a:lstStyle/>
          <a:p>
            <a:pPr marL="109717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более глубокого ознакомления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АТОС-ИСИ, на сайте </a:t>
            </a:r>
            <a:r>
              <a:rPr lang="en-US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ru-RU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</a:t>
            </a:r>
            <a:r>
              <a:rPr lang="ru-RU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2400" b="1" u="sng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atos</a:t>
            </a:r>
            <a:r>
              <a:rPr lang="ru-RU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-</a:t>
            </a:r>
            <a:r>
              <a:rPr lang="en-US" sz="2400" b="1" u="sng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isi</a:t>
            </a:r>
            <a:r>
              <a:rPr lang="ru-RU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2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com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включая и возможность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формировать отчет о персональной результативности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сотрудников, при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регистрации, в правой части формы,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вводится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(как это показано ниже)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почта,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пароль, адресный корпоративный код пользователя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(указанный льготный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код) и т. д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09717" indent="0" algn="just">
              <a:buNone/>
            </a:pPr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7" indent="0" algn="just">
              <a:buNone/>
            </a:pPr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…@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Пароль:</a:t>
            </a:r>
          </a:p>
          <a:p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Льготный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16" indent="0">
              <a:buNone/>
            </a:pP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Имя Отчество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"/>
            <a:ext cx="8640960" cy="5661247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1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1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1*</a:t>
            </a:r>
            <a:endParaRPr lang="ru-RU" sz="2400" u="sng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60" y="188641"/>
            <a:ext cx="8747140" cy="500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299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5472608"/>
          </a:xfrm>
          <a:solidFill>
            <a:srgbClr val="FFFFFF"/>
          </a:solidFill>
        </p:spPr>
        <p:txBody>
          <a:bodyPr/>
          <a:lstStyle/>
          <a:p>
            <a:pPr algn="just"/>
            <a:r>
              <a:rPr lang="ru-RU" sz="100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i="1" dirty="0" smtClean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i="1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110149"/>
              </p:ext>
            </p:extLst>
          </p:nvPr>
        </p:nvGraphicFramePr>
        <p:xfrm>
          <a:off x="251520" y="332656"/>
          <a:ext cx="8640960" cy="60985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63640"/>
                <a:gridCol w="7377320"/>
              </a:tblGrid>
              <a:tr h="60648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cap="all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cap="all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cap="all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cap="all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cap="all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cap="all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32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 II,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III, IV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-III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5" marR="66265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all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400" b="1" cap="all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 </a:t>
                      </a:r>
                      <a:r>
                        <a:rPr lang="ru-RU" sz="25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Условные обозначения к рис.1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all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2400" b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росоциальная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направленность деятельности (II, III, IV)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cap="all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400" b="1" cap="all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направленность деятельности (-II, </a:t>
                      </a:r>
                      <a:endParaRPr lang="ru-RU" sz="2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Возрастающая 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эффективность совместной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Уровни 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социально-психологического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развития, от диффузных (нестабильных) до социально-экологических отношений (конструктивных)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6265" marR="66265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0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303" y="260649"/>
            <a:ext cx="9144000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рис. 1 приведена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иллюстрация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социально-психологического развития отношений,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«А» и «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диффузных (нестабильных) до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«Б» и «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IY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социально-экологических отношений.</a:t>
            </a:r>
          </a:p>
          <a:p>
            <a:pPr marL="0" indent="0" algn="just">
              <a:buNone/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Именно</a:t>
            </a: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социально-гравитационная </a:t>
            </a:r>
            <a:r>
              <a:rPr lang="ru-RU" sz="2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сплоченность </a:t>
            </a:r>
            <a:r>
              <a:rPr lang="ru-RU" sz="22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Gadugi" panose="020B0502040204020203" pitchFamily="34" charset="0"/>
                <a:cs typeface="Times New Roman" pitchFamily="18" charset="0"/>
              </a:rPr>
              <a:t>обусловливает достижение наивысшего уровня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социально-психологического развития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отношений, то есть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социально-экологических отношений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настоящих отношений обусловливается:</a:t>
            </a:r>
          </a:p>
          <a:p>
            <a:pPr algn="just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применения совокупности личностных преимуществ и инструментальных средств, обусловливающих согласованность личностно и функционально-ролевых ожиданий в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функ-циональной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сотрудников, и повышение их профессионально-личностного потенциала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оптимизацией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выявленных резервов,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обеспе-чивающих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адресное применение, профессионально-личностных ресурсов и инструментальных средств, для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функциональной деятельности 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роста кадрового потенциала. </a:t>
            </a:r>
            <a:endParaRPr lang="ru-RU" sz="2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4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3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целом это создает необходимые и достаточные предпосылки к </a:t>
            </a:r>
            <a:r>
              <a:rPr lang="ru-RU" sz="23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применению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 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информационно-психических свойств  пар подтипов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темперамента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(слайд 12), которые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дают возможность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полной мере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использовать в командной работе проявление </a:t>
            </a:r>
            <a:r>
              <a:rPr lang="ru-RU" sz="23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-мерностей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социальной гравитации, обусловливающей </a:t>
            </a:r>
            <a:r>
              <a:rPr lang="ru-RU" sz="23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-но-экологические отношения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социуме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(слайд 13).*</a:t>
            </a:r>
          </a:p>
          <a:p>
            <a:pPr marL="109717" indent="0" algn="just">
              <a:buNone/>
            </a:pPr>
            <a:r>
              <a:rPr lang="ru-RU" sz="2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Именно ресурсы </a:t>
            </a:r>
            <a:r>
              <a:rPr lang="ru-RU" sz="2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информационно-психических </a:t>
            </a:r>
            <a:r>
              <a:rPr lang="ru-RU" sz="2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свойств, проявляющихся подтипами темперамента, завершают создание предпосылок к эффективному использованию совокупности </a:t>
            </a:r>
            <a:r>
              <a:rPr lang="ru-RU" sz="23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личностных преимуществ </a:t>
            </a:r>
            <a:r>
              <a:rPr lang="ru-RU" sz="23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3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продуктивному </a:t>
            </a:r>
            <a:r>
              <a:rPr lang="ru-RU" sz="2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применению  </a:t>
            </a:r>
            <a:r>
              <a:rPr lang="ru-RU" sz="2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закономерностей социальной </a:t>
            </a:r>
            <a:r>
              <a:rPr lang="ru-RU" sz="2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гравитации (+момент </a:t>
            </a:r>
            <a:r>
              <a:rPr lang="ru-RU" sz="23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совп</a:t>
            </a:r>
            <a:r>
              <a:rPr lang="ru-RU" sz="2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3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нт</a:t>
            </a:r>
            <a:r>
              <a:rPr lang="ru-RU" sz="23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marL="109717" indent="0" algn="just">
              <a:buNone/>
            </a:pP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инструментальные средства, обусловливающие применение профессионально-личностных ресурсов, </a:t>
            </a:r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использу-емых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функциональной деятельности 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способс-твующих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созданию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эффективных моделей 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персональной результативности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одной  стороны</a:t>
            </a:r>
            <a:r>
              <a:rPr lang="ru-RU" sz="23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обеспечивают   в   командах</a:t>
            </a:r>
            <a:endParaRPr lang="ru-RU" sz="23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3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5616624"/>
          </a:xfrm>
          <a:noFill/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нового  поколения,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высокую эффективность, так должную толерантность, обусловливающую адекватное применение интеллектуального потенциала, в случаях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креативного взаимодействия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 другой - делают возможным продуктивное использование личностных ресурсов в совокупности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Именно модель применения закономерностей социальной гравитации (слайд 13), отражая особенности типических отношений, дает возможность определять специфические свойства  данных   отношений,    которые    характеризуют стилевую специфику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проявления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межличностном взаимодействии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Таким образом, в работе с командой любого формата,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личность,  сообразуясь  с  обстоятельствами,  может  взять   на        себя       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командную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роль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адекватную    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своим </a:t>
            </a:r>
          </a:p>
        </p:txBody>
      </p:sp>
    </p:spTree>
    <p:extLst>
      <p:ext uri="{BB962C8B-B14F-4D97-AF65-F5344CB8AC3E}">
        <p14:creationId xmlns:p14="http://schemas.microsoft.com/office/powerpoint/2010/main" val="32834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616624"/>
          </a:xfrm>
          <a:noFill/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преимуществам. </a:t>
            </a:r>
          </a:p>
          <a:p>
            <a:pPr marL="0" indent="0" algn="just">
              <a:buNone/>
            </a:pP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Иллюстрацией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продуктивного взаимодействия может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служить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адекватного использования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ресурсов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типических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от­ношений личности, входящей в шестую пару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подтипов темперамента и проявляющуюся командной ролью «Мотора».*</a:t>
            </a:r>
          </a:p>
          <a:p>
            <a:pPr marL="0" indent="0" algn="just">
              <a:buNone/>
            </a:pPr>
            <a:r>
              <a:rPr lang="ru-RU" sz="25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Именно в настоящей роли личность более эффективно проявляет себя, когда в ее характере доминирует целенаправленный признак.  </a:t>
            </a:r>
          </a:p>
          <a:p>
            <a:pPr marL="0" indent="0" algn="just">
              <a:buNone/>
            </a:pP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управленческой роли «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Мотора» она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способствует продуктивной работе в команде: </a:t>
            </a:r>
            <a:endParaRPr lang="ru-RU" sz="25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Во-первых,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совокупностью собственных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личностных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ресурсов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Во-вторых,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совокупностью личностных ресурсов уча­стников командной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работы, с учетом их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индивидуальных ориентаций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выполнение  соответствующих  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ролей </a:t>
            </a:r>
            <a:r>
              <a:rPr lang="ru-RU" sz="2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 командном  </a:t>
            </a:r>
            <a:r>
              <a:rPr lang="ru-RU" sz="2500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вза-имодействии</a:t>
            </a:r>
            <a:r>
              <a:rPr lang="ru-RU" sz="2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где:</a:t>
            </a:r>
            <a:endParaRPr lang="en-US" sz="25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i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2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23689</TotalTime>
  <Words>3069</Words>
  <Application>Microsoft Office PowerPoint</Application>
  <PresentationFormat>Экран (4:3)</PresentationFormat>
  <Paragraphs>787</Paragraphs>
  <Slides>34</Slides>
  <Notes>28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Открытая</vt:lpstr>
      <vt:lpstr>Презентация PowerPoint</vt:lpstr>
      <vt:lpstr>Презентация PowerPoint</vt:lpstr>
      <vt:lpstr>Презентация PowerPoint</vt:lpstr>
      <vt:lpstr>                    Рис. 1*</vt:lpstr>
      <vt:lpstr>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АТОС-ИСИ</dc:title>
  <dc:creator>Виктор</dc:creator>
  <cp:lastModifiedBy>Пользователь Windows</cp:lastModifiedBy>
  <cp:revision>192</cp:revision>
  <dcterms:created xsi:type="dcterms:W3CDTF">2020-12-23T19:40:33Z</dcterms:created>
  <dcterms:modified xsi:type="dcterms:W3CDTF">2021-06-03T08:08:40Z</dcterms:modified>
</cp:coreProperties>
</file>