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6004" r:id="rId2"/>
    <p:sldId id="5903" r:id="rId3"/>
    <p:sldId id="5905" r:id="rId4"/>
    <p:sldId id="5906" r:id="rId5"/>
    <p:sldId id="5907" r:id="rId6"/>
    <p:sldId id="6037" r:id="rId7"/>
    <p:sldId id="5909" r:id="rId8"/>
    <p:sldId id="5911" r:id="rId9"/>
    <p:sldId id="5912" r:id="rId10"/>
    <p:sldId id="5913" r:id="rId11"/>
    <p:sldId id="6005" r:id="rId12"/>
    <p:sldId id="5914" r:id="rId13"/>
    <p:sldId id="5915" r:id="rId14"/>
    <p:sldId id="5998" r:id="rId15"/>
    <p:sldId id="5999" r:id="rId16"/>
    <p:sldId id="6022" r:id="rId17"/>
    <p:sldId id="5917" r:id="rId18"/>
    <p:sldId id="6023" r:id="rId19"/>
    <p:sldId id="5973" r:id="rId20"/>
    <p:sldId id="6011" r:id="rId21"/>
    <p:sldId id="5919" r:id="rId22"/>
    <p:sldId id="5924" r:id="rId23"/>
    <p:sldId id="5925" r:id="rId24"/>
    <p:sldId id="5926" r:id="rId25"/>
    <p:sldId id="5930" r:id="rId26"/>
    <p:sldId id="5928" r:id="rId27"/>
    <p:sldId id="6012" r:id="rId28"/>
    <p:sldId id="6035" r:id="rId29"/>
    <p:sldId id="6038" r:id="rId30"/>
    <p:sldId id="6006" r:id="rId31"/>
    <p:sldId id="6039" r:id="rId32"/>
    <p:sldId id="6008" r:id="rId33"/>
    <p:sldId id="6024" r:id="rId34"/>
    <p:sldId id="6025" r:id="rId35"/>
    <p:sldId id="6026" r:id="rId36"/>
    <p:sldId id="6027" r:id="rId37"/>
    <p:sldId id="6028" r:id="rId38"/>
    <p:sldId id="6029" r:id="rId39"/>
    <p:sldId id="6030" r:id="rId40"/>
    <p:sldId id="6034" r:id="rId41"/>
    <p:sldId id="6015" r:id="rId42"/>
    <p:sldId id="6016" r:id="rId43"/>
    <p:sldId id="6017" r:id="rId44"/>
    <p:sldId id="6018" r:id="rId45"/>
    <p:sldId id="6019" r:id="rId46"/>
    <p:sldId id="5949" r:id="rId47"/>
    <p:sldId id="5951" r:id="rId48"/>
    <p:sldId id="6010" r:id="rId49"/>
    <p:sldId id="6036" r:id="rId50"/>
    <p:sldId id="6009" r:id="rId51"/>
    <p:sldId id="5946" r:id="rId52"/>
    <p:sldId id="6031" r:id="rId53"/>
    <p:sldId id="6032" r:id="rId54"/>
    <p:sldId id="6033" r:id="rId55"/>
  </p:sldIdLst>
  <p:sldSz cx="10693400" cy="756285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 userDrawn="1">
          <p15:clr>
            <a:srgbClr val="A4A3A4"/>
          </p15:clr>
        </p15:guide>
        <p15:guide id="2" pos="238" userDrawn="1">
          <p15:clr>
            <a:srgbClr val="A4A3A4"/>
          </p15:clr>
        </p15:guide>
        <p15:guide id="3" pos="2824" userDrawn="1">
          <p15:clr>
            <a:srgbClr val="A4A3A4"/>
          </p15:clr>
        </p15:guide>
        <p15:guide id="4" orient="horz" pos="27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" initials="В" lastIdx="1" clrIdx="0">
    <p:extLst>
      <p:ext uri="{19B8F6BF-5375-455C-9EA6-DF929625EA0E}">
        <p15:presenceInfo xmlns:p15="http://schemas.microsoft.com/office/powerpoint/2012/main" userId="50554060a6a486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A5B"/>
    <a:srgbClr val="0092E1"/>
    <a:srgbClr val="C0C1C2"/>
    <a:srgbClr val="1F417B"/>
    <a:srgbClr val="7895D0"/>
    <a:srgbClr val="21B63A"/>
    <a:srgbClr val="217E3A"/>
    <a:srgbClr val="D9D9D9"/>
    <a:srgbClr val="82A2E9"/>
    <a:srgbClr val="C5D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>
      <p:cViewPr varScale="1">
        <p:scale>
          <a:sx n="107" d="100"/>
          <a:sy n="107" d="100"/>
        </p:scale>
        <p:origin x="1170" y="114"/>
      </p:cViewPr>
      <p:guideLst>
        <p:guide orient="horz" pos="658"/>
        <p:guide pos="238"/>
        <p:guide pos="2824"/>
        <p:guide orient="horz" pos="27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1746953605583"/>
          <c:y val="0.17752737536490074"/>
          <c:w val="0.5656598916226786"/>
          <c:h val="0.73205751274751818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6.5329609078124859E-17"/>
                  <c:y val="4.3834495622636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289532293986572E-2"/>
                  <c:y val="3.9220338188674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392192948482355E-2"/>
                  <c:y val="2.908341443865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590554283672942E-2"/>
                  <c:y val="-2.232232209308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452115812918245E-3"/>
                  <c:y val="-4.844865305659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1594839255532624E-2"/>
                  <c:y val="-3.2201064865174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5955706045180912E-2"/>
                  <c:y val="4.11083757943550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773-3B47-9219-E4335D9221F7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5634743875278395E-2"/>
                  <c:y val="3.229910203773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773-3B47-9219-E4335D9221F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92E1"/>
                    </a:solidFill>
                    <a:latin typeface="DIN Pro Bold" panose="020B0804020101020102" pitchFamily="34" charset="0"/>
                    <a:ea typeface="+mn-ea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инвестиционный контент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инвестиционная 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73-3B47-9219-E4335D9221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Целевое значение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dLbls>
            <c:delete val="1"/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инвестиционный контент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инвестиционная 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773-3B47-9219-E4335D9221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650925744"/>
        <c:axId val="1650924112"/>
      </c:radarChart>
      <c:catAx>
        <c:axId val="165092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92E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pPr>
            <a:endParaRPr lang="ru-RU"/>
          </a:p>
        </c:txPr>
        <c:crossAx val="1650924112"/>
        <c:crosses val="autoZero"/>
        <c:auto val="1"/>
        <c:lblAlgn val="ctr"/>
        <c:lblOffset val="100"/>
        <c:noMultiLvlLbl val="0"/>
      </c:catAx>
      <c:valAx>
        <c:axId val="1650924112"/>
        <c:scaling>
          <c:orientation val="minMax"/>
        </c:scaling>
        <c:delete val="0"/>
        <c:axPos val="l"/>
        <c:majorGridlines>
          <c:spPr>
            <a:ln w="9525" cap="sq" cmpd="sng" algn="ctr">
              <a:solidFill>
                <a:srgbClr val="C5D7FC"/>
              </a:solidFill>
              <a:round/>
              <a:headEnd type="none"/>
              <a:tailEnd w="med" len="sm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000" b="0" i="0" u="none" strike="noStrike" kern="1200" baseline="0">
                <a:solidFill>
                  <a:srgbClr val="1E3A5B"/>
                </a:solidFill>
                <a:latin typeface="DIN Pro Bold" panose="020B0804020101020102" pitchFamily="34" charset="0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165092574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9384586608111918"/>
          <c:y val="9.0890400620422945E-2"/>
          <c:w val="0.18080104300624325"/>
          <c:h val="0.741692344126541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Анализ!$B$139:$B$145</c:f>
              <c:strCache>
                <c:ptCount val="7"/>
                <c:pt idx="0">
                  <c:v>Расширить действующий бизнес в регионе</c:v>
                </c:pt>
                <c:pt idx="1">
                  <c:v>Расширить действующий бизнес в других регионах РФ (выйти в другие регионы РФ)</c:v>
                </c:pt>
                <c:pt idx="2">
                  <c:v>Расширить действующий бизнес на международном рынке (выйти на международный рынок)</c:v>
                </c:pt>
                <c:pt idx="3">
                  <c:v>Начать новое направление торгового бизнеса в РФ</c:v>
                </c:pt>
                <c:pt idx="4">
                  <c:v>Начать новое направление производственного бизнеса в РФ</c:v>
                </c:pt>
                <c:pt idx="5">
                  <c:v>Начать новое направление международного производственного бизнеса</c:v>
                </c:pt>
                <c:pt idx="6">
                  <c:v>Начать новое направление международного торгового бизнеса</c:v>
                </c:pt>
              </c:strCache>
            </c:strRef>
          </c:cat>
          <c:val>
            <c:numRef>
              <c:f>Анализ!$C$139:$C$145</c:f>
              <c:numCache>
                <c:formatCode>0.00</c:formatCode>
                <c:ptCount val="7"/>
                <c:pt idx="0">
                  <c:v>2.9166666666666665</c:v>
                </c:pt>
                <c:pt idx="1">
                  <c:v>1.75</c:v>
                </c:pt>
                <c:pt idx="2">
                  <c:v>1.3888888888888888</c:v>
                </c:pt>
                <c:pt idx="3">
                  <c:v>1.8611111111111112</c:v>
                </c:pt>
                <c:pt idx="4">
                  <c:v>1.5555555555555556</c:v>
                </c:pt>
                <c:pt idx="5">
                  <c:v>1.3333333333333333</c:v>
                </c:pt>
                <c:pt idx="6">
                  <c:v>1.3611111111111112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F5-4931-99C9-5F88AD44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6592"/>
        <c:axId val="1916864416"/>
      </c:barChart>
      <c:catAx>
        <c:axId val="1916866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4416"/>
        <c:crosses val="autoZero"/>
        <c:auto val="1"/>
        <c:lblAlgn val="ctr"/>
        <c:lblOffset val="100"/>
        <c:noMultiLvlLbl val="0"/>
      </c:catAx>
      <c:valAx>
        <c:axId val="1916864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65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Анализ!$C$185:$F$185</c:f>
              <c:strCache>
                <c:ptCount val="4"/>
                <c:pt idx="0">
                  <c:v>Спрос на нашем рынке точно не упадет ближайшие 2-3 года</c:v>
                </c:pt>
                <c:pt idx="1">
                  <c:v>Ожидаю умеренный рост спроса на нашем рынке</c:v>
                </c:pt>
                <c:pt idx="2">
                  <c:v>Ожидаю значительный рост спроса на нашем рынке</c:v>
                </c:pt>
                <c:pt idx="3">
                  <c:v>Доходность нашего рынка постоянно падает</c:v>
                </c:pt>
              </c:strCache>
            </c:strRef>
          </c:cat>
          <c:val>
            <c:numRef>
              <c:f>Анализ!$C$192:$F$192</c:f>
              <c:numCache>
                <c:formatCode>0.00</c:formatCode>
                <c:ptCount val="4"/>
                <c:pt idx="0">
                  <c:v>4.0555555555555554</c:v>
                </c:pt>
                <c:pt idx="1">
                  <c:v>2.6944444444444446</c:v>
                </c:pt>
                <c:pt idx="2">
                  <c:v>3.0555555555555554</c:v>
                </c:pt>
                <c:pt idx="3">
                  <c:v>2.1944444444444446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52-4F17-B9F5-83D4338C42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68224"/>
        <c:axId val="1916854624"/>
      </c:barChart>
      <c:catAx>
        <c:axId val="19168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4624"/>
        <c:crosses val="autoZero"/>
        <c:auto val="1"/>
        <c:lblAlgn val="ctr"/>
        <c:lblOffset val="100"/>
        <c:noMultiLvlLbl val="0"/>
      </c:catAx>
      <c:valAx>
        <c:axId val="191685462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1686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88532853670611"/>
          <c:y val="0.10306567222112942"/>
          <c:w val="0.81441179590636525"/>
          <c:h val="0.41453495915711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Анализ!$C$148</c:f>
              <c:strCache>
                <c:ptCount val="1"/>
                <c:pt idx="0">
                  <c:v>Оценка, по 5-балльной шкале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Анализ!$B$149:$B$162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Анализ!$C$149:$C$162</c:f>
              <c:numCache>
                <c:formatCode>0.00</c:formatCode>
                <c:ptCount val="14"/>
                <c:pt idx="0">
                  <c:v>3.5</c:v>
                </c:pt>
                <c:pt idx="1">
                  <c:v>2.7</c:v>
                </c:pt>
                <c:pt idx="2">
                  <c:v>3.8</c:v>
                </c:pt>
                <c:pt idx="3">
                  <c:v>2</c:v>
                </c:pt>
                <c:pt idx="4">
                  <c:v>2.6</c:v>
                </c:pt>
                <c:pt idx="5">
                  <c:v>2.3333333333333335</c:v>
                </c:pt>
                <c:pt idx="6">
                  <c:v>1</c:v>
                </c:pt>
                <c:pt idx="7">
                  <c:v>3.9545454545454546</c:v>
                </c:pt>
                <c:pt idx="8">
                  <c:v>3.9473684210526314</c:v>
                </c:pt>
                <c:pt idx="9">
                  <c:v>4.2608695652173916</c:v>
                </c:pt>
                <c:pt idx="10">
                  <c:v>3</c:v>
                </c:pt>
                <c:pt idx="11">
                  <c:v>4.333333333333333</c:v>
                </c:pt>
                <c:pt idx="12">
                  <c:v>3.5357142857142856</c:v>
                </c:pt>
                <c:pt idx="13">
                  <c:v>3.6111111111111112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F4-43AE-B8C3-C4495AD5B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16859520"/>
        <c:axId val="1916865504"/>
      </c:barChart>
      <c:lineChart>
        <c:grouping val="standard"/>
        <c:varyColors val="0"/>
        <c:ser>
          <c:idx val="1"/>
          <c:order val="1"/>
          <c:tx>
            <c:strRef>
              <c:f>Анализ!$D$148</c:f>
              <c:strCache>
                <c:ptCount val="1"/>
                <c:pt idx="0">
                  <c:v>Доля, для кого ресурс актуален, правая ось, %</c:v>
                </c:pt>
              </c:strCache>
            </c:strRef>
          </c:tx>
          <c:spPr>
            <a:ln w="28575" cap="rnd">
              <a:solidFill>
                <a:srgbClr val="0092E1"/>
              </a:solidFill>
              <a:round/>
            </a:ln>
            <a:effectLst/>
          </c:spPr>
          <c:marker>
            <c:symbol val="none"/>
          </c:marker>
          <c:cat>
            <c:strRef>
              <c:f>Анализ!$B$149:$B$162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Анализ!$D$149:$D$162</c:f>
              <c:numCache>
                <c:formatCode>0.0%</c:formatCode>
                <c:ptCount val="14"/>
                <c:pt idx="0">
                  <c:v>0.22222222222222221</c:v>
                </c:pt>
                <c:pt idx="1">
                  <c:v>0.27777777777777779</c:v>
                </c:pt>
                <c:pt idx="2">
                  <c:v>0.1388888888888889</c:v>
                </c:pt>
                <c:pt idx="3">
                  <c:v>8.3333333333333329E-2</c:v>
                </c:pt>
                <c:pt idx="4">
                  <c:v>0.1388888888888889</c:v>
                </c:pt>
                <c:pt idx="5">
                  <c:v>8.3333333333333329E-2</c:v>
                </c:pt>
                <c:pt idx="6">
                  <c:v>5.5555555555555552E-2</c:v>
                </c:pt>
                <c:pt idx="7">
                  <c:v>0.61111111111111116</c:v>
                </c:pt>
                <c:pt idx="8">
                  <c:v>0.52777777777777779</c:v>
                </c:pt>
                <c:pt idx="9">
                  <c:v>0.63888888888888884</c:v>
                </c:pt>
                <c:pt idx="10">
                  <c:v>0.1111111111111111</c:v>
                </c:pt>
                <c:pt idx="11">
                  <c:v>0.66666666666666663</c:v>
                </c:pt>
                <c:pt idx="12">
                  <c:v>0.77777777777777779</c:v>
                </c:pt>
                <c:pt idx="13">
                  <c:v>0.5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0F4-43AE-B8C3-C4495AD5B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6867136"/>
        <c:axId val="1916855712"/>
      </c:lineChart>
      <c:catAx>
        <c:axId val="191685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5504"/>
        <c:crosses val="autoZero"/>
        <c:auto val="1"/>
        <c:lblAlgn val="ctr"/>
        <c:lblOffset val="100"/>
        <c:noMultiLvlLbl val="0"/>
      </c:catAx>
      <c:valAx>
        <c:axId val="1916865504"/>
        <c:scaling>
          <c:orientation val="minMax"/>
          <c:max val="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9520"/>
        <c:crosses val="autoZero"/>
        <c:crossBetween val="between"/>
        <c:majorUnit val="1"/>
      </c:valAx>
      <c:valAx>
        <c:axId val="1916855712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7136"/>
        <c:crosses val="max"/>
        <c:crossBetween val="between"/>
        <c:majorUnit val="0.2"/>
      </c:valAx>
      <c:catAx>
        <c:axId val="191686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6855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Анализ!$C$175:$E$175</c:f>
              <c:strCache>
                <c:ptCount val="3"/>
                <c:pt idx="0">
                  <c:v>Со стороны местных компаний (муниципалитет)</c:v>
                </c:pt>
                <c:pt idx="1">
                  <c:v>Со стороны региональных компаний</c:v>
                </c:pt>
                <c:pt idx="2">
                  <c:v>Со стороны федеральных / иностранных компаний</c:v>
                </c:pt>
              </c:strCache>
            </c:strRef>
          </c:cat>
          <c:val>
            <c:numRef>
              <c:f>Анализ!$C$182:$E$182</c:f>
              <c:numCache>
                <c:formatCode>0.00</c:formatCode>
                <c:ptCount val="3"/>
                <c:pt idx="0">
                  <c:v>3.5555555555555554</c:v>
                </c:pt>
                <c:pt idx="1">
                  <c:v>3.0833333333333335</c:v>
                </c:pt>
                <c:pt idx="2">
                  <c:v>2.4166666666666665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E6-4201-A9B8-6D6D206881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57888"/>
        <c:axId val="1916858976"/>
      </c:barChart>
      <c:catAx>
        <c:axId val="191685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8976"/>
        <c:crosses val="autoZero"/>
        <c:auto val="1"/>
        <c:lblAlgn val="ctr"/>
        <c:lblOffset val="100"/>
        <c:noMultiLvlLbl val="0"/>
      </c:catAx>
      <c:valAx>
        <c:axId val="191685897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1685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Анализ!$C$195:$G$195</c:f>
              <c:strCache>
                <c:ptCount val="5"/>
                <c:pt idx="0">
                  <c:v>Между бизнесом и властью</c:v>
                </c:pt>
                <c:pt idx="1">
                  <c:v>Внутри деловой среды</c:v>
                </c:pt>
                <c:pt idx="2">
                  <c:v>Между бизнесом и работниками</c:v>
                </c:pt>
                <c:pt idx="3">
                  <c:v>Между властью и жителями</c:v>
                </c:pt>
                <c:pt idx="4">
                  <c:v>Между региональной и муниципальной властью</c:v>
                </c:pt>
              </c:strCache>
            </c:strRef>
          </c:cat>
          <c:val>
            <c:numRef>
              <c:f>Анализ!$C$202:$G$202</c:f>
              <c:numCache>
                <c:formatCode>0.00</c:formatCode>
                <c:ptCount val="5"/>
                <c:pt idx="0">
                  <c:v>3.9722222222222223</c:v>
                </c:pt>
                <c:pt idx="1">
                  <c:v>3.5</c:v>
                </c:pt>
                <c:pt idx="2">
                  <c:v>3.8333333333333335</c:v>
                </c:pt>
                <c:pt idx="3">
                  <c:v>3.8333333333333335</c:v>
                </c:pt>
                <c:pt idx="4">
                  <c:v>3.8888888888888888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FB-4F29-BB48-14CFA5F3F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57344"/>
        <c:axId val="1916868768"/>
      </c:barChart>
      <c:catAx>
        <c:axId val="191685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8768"/>
        <c:crosses val="autoZero"/>
        <c:auto val="1"/>
        <c:lblAlgn val="ctr"/>
        <c:lblOffset val="100"/>
        <c:noMultiLvlLbl val="0"/>
      </c:catAx>
      <c:valAx>
        <c:axId val="191686876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1685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82437802767329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85-445B-85B5-300AEE024F4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414547188558174E-3"/>
                  <c:y val="0.28243780276732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85-445B-85B5-300AEE024F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Анализ!$B$307:$B$308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Анализ!$C$307:$C$308</c:f>
              <c:numCache>
                <c:formatCode>0.0</c:formatCode>
                <c:ptCount val="2"/>
                <c:pt idx="0">
                  <c:v>68.888888888888886</c:v>
                </c:pt>
                <c:pt idx="1">
                  <c:v>69.444444444444443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85-445B-85B5-300AEE024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60064"/>
        <c:axId val="1916855168"/>
      </c:barChart>
      <c:catAx>
        <c:axId val="191686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5168"/>
        <c:crosses val="autoZero"/>
        <c:auto val="1"/>
        <c:lblAlgn val="ctr"/>
        <c:lblOffset val="100"/>
        <c:noMultiLvlLbl val="0"/>
      </c:catAx>
      <c:valAx>
        <c:axId val="1916855168"/>
        <c:scaling>
          <c:orientation val="minMax"/>
          <c:max val="10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006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 i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6970508207408008"/>
          <c:y val="0.13482726423902894"/>
          <c:w val="0.2812749212203623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Анализ!$B$242:$B$250</c:f>
              <c:strCache>
                <c:ptCount val="9"/>
                <c:pt idx="0">
                  <c:v>Финансовая поддержка государства </c:v>
                </c:pt>
                <c:pt idx="1">
                  <c:v>Наличие устойчивого / растущего спроса </c:v>
                </c:pt>
                <c:pt idx="2">
                  <c:v>Удачное место расположения предприятия </c:v>
                </c:pt>
                <c:pt idx="3">
                  <c:v>Организационная поддержка государства </c:v>
                </c:pt>
                <c:pt idx="4">
                  <c:v>Успешный опыт кооперации с партнерами </c:v>
                </c:pt>
                <c:pt idx="5">
                  <c:v>Продукт / услуга обладает уникальными свойствами и / или ценой </c:v>
                </c:pt>
                <c:pt idx="6">
                  <c:v>Высокие / уникальные компетенции производственного персонала </c:v>
                </c:pt>
                <c:pt idx="7">
                  <c:v>Высокие / уникальные компетенции команды менеджмента </c:v>
                </c:pt>
                <c:pt idx="8">
                  <c:v>Другое</c:v>
                </c:pt>
              </c:strCache>
            </c:strRef>
          </c:cat>
          <c:val>
            <c:numRef>
              <c:f>Анализ!$D$242:$D$250</c:f>
              <c:numCache>
                <c:formatCode>0.0%</c:formatCode>
                <c:ptCount val="9"/>
                <c:pt idx="0">
                  <c:v>0.28846153846153844</c:v>
                </c:pt>
                <c:pt idx="1">
                  <c:v>0.21153846153846154</c:v>
                </c:pt>
                <c:pt idx="2">
                  <c:v>0.17307692307692307</c:v>
                </c:pt>
                <c:pt idx="3">
                  <c:v>0.11538461538461539</c:v>
                </c:pt>
                <c:pt idx="4">
                  <c:v>5.7692307692307696E-2</c:v>
                </c:pt>
                <c:pt idx="5">
                  <c:v>5.7692307692307696E-2</c:v>
                </c:pt>
                <c:pt idx="6">
                  <c:v>3.8461538461538464E-2</c:v>
                </c:pt>
                <c:pt idx="7">
                  <c:v>3.8461538461538464E-2</c:v>
                </c:pt>
                <c:pt idx="8">
                  <c:v>1.9230769230769232E-2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05-447A-8514-EDA7969DC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1152"/>
        <c:axId val="1916861696"/>
      </c:barChart>
      <c:catAx>
        <c:axId val="1916861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1696"/>
        <c:crosses val="autoZero"/>
        <c:auto val="1"/>
        <c:lblAlgn val="ctr"/>
        <c:lblOffset val="100"/>
        <c:noMultiLvlLbl val="0"/>
      </c:catAx>
      <c:valAx>
        <c:axId val="1916861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11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9993541055524722"/>
          <c:y val="0.13908082627565699"/>
          <c:w val="0.26245365892333306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Анализ!$B$255:$B$267</c:f>
              <c:strCache>
                <c:ptCount val="13"/>
                <c:pt idx="0">
                  <c:v>Нехватка рабочего персонала </c:v>
                </c:pt>
                <c:pt idx="1">
                  <c:v>Проблемы с организацией логистики </c:v>
                </c:pt>
                <c:pt idx="2">
                  <c:v>Появление крупного конкурента на региональном рынке </c:v>
                </c:pt>
                <c:pt idx="3">
                  <c:v>Проблемы в работе с партнерами / поставщиками </c:v>
                </c:pt>
                <c:pt idx="4">
                  <c:v>Возросшее конкурентное давление со стороны поставщиков из других регионов / стран </c:v>
                </c:pt>
                <c:pt idx="5">
                  <c:v>Недостаток компетенций производственного персонала </c:v>
                </c:pt>
                <c:pt idx="6">
                  <c:v>Продукт не выделяется на фоне конкурентов, в том числе по цене и качеству </c:v>
                </c:pt>
                <c:pt idx="7">
                  <c:v>Недостаток компетенций команды менеджмента (просчеты в решениях) </c:v>
                </c:pt>
                <c:pt idx="8">
                  <c:v>Падающий спрос </c:v>
                </c:pt>
                <c:pt idx="9">
                  <c:v>Не оказана финансовая поддержка, на которую рассчитывали при запуске проекта </c:v>
                </c:pt>
                <c:pt idx="10">
                  <c:v>Неудачный выбор участка расположения предприятия </c:v>
                </c:pt>
                <c:pt idx="11">
                  <c:v>Не оказана организационная поддержка, на которую рассчитывали при запуске проекта, либо она привела к прямым потерям </c:v>
                </c:pt>
                <c:pt idx="12">
                  <c:v>Другое</c:v>
                </c:pt>
              </c:strCache>
            </c:strRef>
          </c:cat>
          <c:val>
            <c:numRef>
              <c:f>Анализ!$D$255:$D$267</c:f>
              <c:numCache>
                <c:formatCode>0.0%</c:formatCode>
                <c:ptCount val="13"/>
                <c:pt idx="0">
                  <c:v>0.22727272727272727</c:v>
                </c:pt>
                <c:pt idx="1">
                  <c:v>0.15909090909090909</c:v>
                </c:pt>
                <c:pt idx="2">
                  <c:v>0.11363636363636363</c:v>
                </c:pt>
                <c:pt idx="3">
                  <c:v>9.0909090909090912E-2</c:v>
                </c:pt>
                <c:pt idx="4">
                  <c:v>9.0909090909090912E-2</c:v>
                </c:pt>
                <c:pt idx="5">
                  <c:v>9.0909090909090912E-2</c:v>
                </c:pt>
                <c:pt idx="6">
                  <c:v>6.8181818181818177E-2</c:v>
                </c:pt>
                <c:pt idx="7">
                  <c:v>2.2727272727272728E-2</c:v>
                </c:pt>
                <c:pt idx="8">
                  <c:v>2.2727272727272728E-2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0.11363636363636363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3C-4257-B00A-5E56ABF34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2240"/>
        <c:axId val="1916862784"/>
      </c:barChart>
      <c:catAx>
        <c:axId val="1916862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2784"/>
        <c:crosses val="autoZero"/>
        <c:auto val="1"/>
        <c:lblAlgn val="ctr"/>
        <c:lblOffset val="100"/>
        <c:noMultiLvlLbl val="0"/>
      </c:catAx>
      <c:valAx>
        <c:axId val="191686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22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8447949460852864"/>
          <c:y val="0.13482726423902894"/>
          <c:w val="0.29167613855695573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Анализ!$B$271:$B$284</c:f>
              <c:strCache>
                <c:ptCount val="14"/>
                <c:pt idx="0">
                  <c:v>Бизнес-инкубаторы с производственными площадями </c:v>
                </c:pt>
                <c:pt idx="1">
                  <c:v>Готовые производственные площадки (земля) с коммуникациями </c:v>
                </c:pt>
                <c:pt idx="2">
                  <c:v>Центры оперативной подготовки / переподготовки кадров </c:v>
                </c:pt>
                <c:pt idx="3">
                  <c:v>Объекты сервисы и ремонта оборудования </c:v>
                </c:pt>
                <c:pt idx="4">
                  <c:v>Транспортно-логистический узел </c:v>
                </c:pt>
                <c:pt idx="5">
                  <c:v>Центры инноваций (прототипирование, инженерно-техническое консультирование, трансфер технологий) </c:v>
                </c:pt>
                <c:pt idx="6">
                  <c:v>Региональная товаропроводящая сеть </c:v>
                </c:pt>
                <c:pt idx="7">
                  <c:v>Готовые производственные цеха с подключением газа, электроэнергии, воды </c:v>
                </c:pt>
                <c:pt idx="8">
                  <c:v>Теплые склады </c:v>
                </c:pt>
                <c:pt idx="9">
                  <c:v>Центры поддержки экспорта / импорта </c:v>
                </c:pt>
                <c:pt idx="10">
                  <c:v>Мощности по газу </c:v>
                </c:pt>
                <c:pt idx="11">
                  <c:v>Мощности по электроэнергии </c:v>
                </c:pt>
                <c:pt idx="12">
                  <c:v>Холодные склады </c:v>
                </c:pt>
                <c:pt idx="13">
                  <c:v>Другое</c:v>
                </c:pt>
              </c:strCache>
            </c:strRef>
          </c:cat>
          <c:val>
            <c:numRef>
              <c:f>Анализ!$D$271:$D$284</c:f>
              <c:numCache>
                <c:formatCode>0.0%</c:formatCode>
                <c:ptCount val="14"/>
                <c:pt idx="0">
                  <c:v>0.24637681159420291</c:v>
                </c:pt>
                <c:pt idx="1">
                  <c:v>0.15942028985507245</c:v>
                </c:pt>
                <c:pt idx="2">
                  <c:v>0.13043478260869565</c:v>
                </c:pt>
                <c:pt idx="3">
                  <c:v>8.6956521739130432E-2</c:v>
                </c:pt>
                <c:pt idx="4">
                  <c:v>7.2463768115942032E-2</c:v>
                </c:pt>
                <c:pt idx="5">
                  <c:v>7.2463768115942032E-2</c:v>
                </c:pt>
                <c:pt idx="6">
                  <c:v>7.2463768115942032E-2</c:v>
                </c:pt>
                <c:pt idx="7">
                  <c:v>5.7971014492753624E-2</c:v>
                </c:pt>
                <c:pt idx="8">
                  <c:v>4.3478260869565216E-2</c:v>
                </c:pt>
                <c:pt idx="9">
                  <c:v>4.3478260869565216E-2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1.4492753623188406E-2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56-448B-8FCC-4029CFBB5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29757040"/>
        <c:axId val="1929755952"/>
      </c:barChart>
      <c:catAx>
        <c:axId val="1929757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29755952"/>
        <c:crosses val="autoZero"/>
        <c:auto val="1"/>
        <c:lblAlgn val="ctr"/>
        <c:lblOffset val="100"/>
        <c:noMultiLvlLbl val="0"/>
      </c:catAx>
      <c:valAx>
        <c:axId val="1929755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297570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5947324726719212"/>
          <c:y val="9.3088303418026583E-2"/>
          <c:w val="0.21700203766350454"/>
          <c:h val="0.8366358913314999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FB-4620-A3EB-439018585803}"/>
              </c:ext>
            </c:extLst>
          </c:dPt>
          <c:dPt>
            <c:idx val="1"/>
            <c:bubble3D val="0"/>
            <c:spPr>
              <a:solidFill>
                <a:srgbClr val="21B63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FB-4620-A3EB-439018585803}"/>
              </c:ext>
            </c:extLst>
          </c:dPt>
          <c:dPt>
            <c:idx val="2"/>
            <c:bubble3D val="0"/>
            <c:spPr>
              <a:solidFill>
                <a:srgbClr val="0092E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FB-4620-A3EB-4390185858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FB-4620-A3EB-4390185858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8FB-4620-A3EB-439018585803}"/>
              </c:ext>
            </c:extLst>
          </c:dPt>
          <c:dLbls>
            <c:dLbl>
              <c:idx val="0"/>
              <c:layout>
                <c:manualLayout>
                  <c:x val="2.9531826542965208E-2"/>
                  <c:y val="0.2575320898104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FB-4620-A3EB-43901858580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8132978092203723E-2"/>
                  <c:y val="4.6875429033028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8FB-4620-A3EB-43901858580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0297211893808968E-2"/>
                  <c:y val="-6.8499797697860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8FB-4620-A3EB-43901858580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8963457512808468E-2"/>
                  <c:y val="2.6247594831615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8FB-4620-A3EB-43901858580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953982943123352E-2"/>
                  <c:y val="-0.12384759505269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8FB-4620-A3EB-43901858580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Анализ!$B$233:$B$235</c:f>
              <c:strCache>
                <c:ptCount val="3"/>
                <c:pt idx="0">
                  <c:v>Скорее успешный</c:v>
                </c:pt>
                <c:pt idx="1">
                  <c:v>Не реализовывал инвестиционные проекты в 2020-2022 годах</c:v>
                </c:pt>
                <c:pt idx="2">
                  <c:v>Успешный опыт, проект реализован / реализуется, результаты выше ожидаемых</c:v>
                </c:pt>
              </c:strCache>
            </c:strRef>
          </c:cat>
          <c:val>
            <c:numRef>
              <c:f>Анализ!$D$233:$D$235</c:f>
              <c:numCache>
                <c:formatCode>0.0%</c:formatCode>
                <c:ptCount val="3"/>
                <c:pt idx="0">
                  <c:v>0.58333333333333337</c:v>
                </c:pt>
                <c:pt idx="1">
                  <c:v>0.27777777777777779</c:v>
                </c:pt>
                <c:pt idx="2">
                  <c:v>0.1388888888888889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8FB-4620-A3EB-439018585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288786482334869E-2"/>
          <c:y val="8.9705606407993563E-2"/>
          <c:w val="0.6361244549278473"/>
          <c:h val="0.855485173305499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8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3819898659802188"/>
          <c:y val="2.413953862896406E-2"/>
          <c:w val="0.30405073708486652"/>
          <c:h val="0.93139619151691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Аналитика!$F$127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Аналитика!$E$128:$E$145</c:f>
              <c:strCache>
                <c:ptCount val="18"/>
                <c:pt idx="0">
                  <c:v>Неудовлетворительная работа общественного транспорта </c:v>
                </c:pt>
                <c:pt idx="1">
                  <c:v>Недостаточное обустройство территории (озеленение, площадки для детей, спорта и т.д.) </c:v>
                </c:pt>
                <c:pt idx="2">
                  <c:v>Недостаточная доступность качественных медицинских услуг </c:v>
                </c:pt>
                <c:pt idx="3">
                  <c:v>Недостатки в уборке территории </c:v>
                </c:pt>
                <c:pt idx="4">
                  <c:v>Недостаточно хорошее состояние дорог </c:v>
                </c:pt>
                <c:pt idx="5">
                  <c:v>Недостаточная доступность профессионального образования </c:v>
                </c:pt>
                <c:pt idx="6">
                  <c:v>Отсутствие архитектуры, радующей глаз </c:v>
                </c:pt>
                <c:pt idx="7">
                  <c:v>Отсутствие места для хобби, коллективных встреч (в т.ч. по интересам) </c:v>
                </c:pt>
                <c:pt idx="8">
                  <c:v>Сложность найти работу </c:v>
                </c:pt>
                <c:pt idx="9">
                  <c:v>Ограниченные возможности профессионального образования, повышения квалификации </c:v>
                </c:pt>
                <c:pt idx="10">
                  <c:v>Ограниченные возможности обучения, личного и профессионального развития </c:v>
                </c:pt>
                <c:pt idx="11">
                  <c:v>Безопасность проживания в целом не устраивает </c:v>
                </c:pt>
                <c:pt idx="12">
                  <c:v>Медленный интернет (или его отсутствие) </c:v>
                </c:pt>
                <c:pt idx="13">
                  <c:v>Слабый сигнал сотовой связи (или его отсутствие) </c:v>
                </c:pt>
                <c:pt idx="14">
                  <c:v>Ограниченные возможности для предпринимательской деятельности </c:v>
                </c:pt>
                <c:pt idx="15">
                  <c:v>Нестабильность электроснабжения </c:v>
                </c:pt>
                <c:pt idx="16">
                  <c:v>Отсутствие коммуникации с соседями (или с группами по интересам) </c:v>
                </c:pt>
                <c:pt idx="17">
                  <c:v>Другое</c:v>
                </c:pt>
              </c:strCache>
            </c:strRef>
          </c:cat>
          <c:val>
            <c:numRef>
              <c:f>Аналитика!$F$128:$F$145</c:f>
              <c:numCache>
                <c:formatCode>0.0%</c:formatCode>
                <c:ptCount val="18"/>
                <c:pt idx="0">
                  <c:v>0.13484907879263033</c:v>
                </c:pt>
                <c:pt idx="1">
                  <c:v>0.13132105056840454</c:v>
                </c:pt>
                <c:pt idx="2">
                  <c:v>0.12073696589572716</c:v>
                </c:pt>
                <c:pt idx="3">
                  <c:v>0.10819286554292434</c:v>
                </c:pt>
                <c:pt idx="4">
                  <c:v>0.10388083104664837</c:v>
                </c:pt>
                <c:pt idx="5">
                  <c:v>8.8200705605644844E-2</c:v>
                </c:pt>
                <c:pt idx="6">
                  <c:v>7.6440611524892205E-2</c:v>
                </c:pt>
                <c:pt idx="7">
                  <c:v>4.2336338690709525E-2</c:v>
                </c:pt>
                <c:pt idx="8">
                  <c:v>3.8808310466483732E-2</c:v>
                </c:pt>
                <c:pt idx="9">
                  <c:v>3.5280282242257939E-2</c:v>
                </c:pt>
                <c:pt idx="10">
                  <c:v>3.4104272834182672E-2</c:v>
                </c:pt>
                <c:pt idx="11">
                  <c:v>3.018424147393179E-2</c:v>
                </c:pt>
                <c:pt idx="12">
                  <c:v>1.6072128577028617E-2</c:v>
                </c:pt>
                <c:pt idx="13">
                  <c:v>1.3720109760878087E-2</c:v>
                </c:pt>
                <c:pt idx="14">
                  <c:v>7.0560564484515873E-3</c:v>
                </c:pt>
                <c:pt idx="15">
                  <c:v>3.9200313602508821E-3</c:v>
                </c:pt>
                <c:pt idx="16">
                  <c:v>2.7440219521756176E-3</c:v>
                </c:pt>
                <c:pt idx="17">
                  <c:v>1.2152097216777734E-2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A1-4C40-9940-273CEFF2E288}"/>
            </c:ext>
          </c:extLst>
        </c:ser>
        <c:ser>
          <c:idx val="1"/>
          <c:order val="1"/>
          <c:tx>
            <c:strRef>
              <c:f>Аналитика!$G$127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Аналитика!$E$128:$E$145</c:f>
              <c:strCache>
                <c:ptCount val="18"/>
                <c:pt idx="0">
                  <c:v>Неудовлетворительная работа общественного транспорта </c:v>
                </c:pt>
                <c:pt idx="1">
                  <c:v>Недостаточное обустройство территории (озеленение, площадки для детей, спорта и т.д.) </c:v>
                </c:pt>
                <c:pt idx="2">
                  <c:v>Недостаточная доступность качественных медицинских услуг </c:v>
                </c:pt>
                <c:pt idx="3">
                  <c:v>Недостатки в уборке территории </c:v>
                </c:pt>
                <c:pt idx="4">
                  <c:v>Недостаточно хорошее состояние дорог </c:v>
                </c:pt>
                <c:pt idx="5">
                  <c:v>Недостаточная доступность профессионального образования </c:v>
                </c:pt>
                <c:pt idx="6">
                  <c:v>Отсутствие архитектуры, радующей глаз </c:v>
                </c:pt>
                <c:pt idx="7">
                  <c:v>Отсутствие места для хобби, коллективных встреч (в т.ч. по интересам) </c:v>
                </c:pt>
                <c:pt idx="8">
                  <c:v>Сложность найти работу </c:v>
                </c:pt>
                <c:pt idx="9">
                  <c:v>Ограниченные возможности профессионального образования, повышения квалификации </c:v>
                </c:pt>
                <c:pt idx="10">
                  <c:v>Ограниченные возможности обучения, личного и профессионального развития </c:v>
                </c:pt>
                <c:pt idx="11">
                  <c:v>Безопасность проживания в целом не устраивает </c:v>
                </c:pt>
                <c:pt idx="12">
                  <c:v>Медленный интернет (или его отсутствие) </c:v>
                </c:pt>
                <c:pt idx="13">
                  <c:v>Слабый сигнал сотовой связи (или его отсутствие) </c:v>
                </c:pt>
                <c:pt idx="14">
                  <c:v>Ограниченные возможности для предпринимательской деятельности </c:v>
                </c:pt>
                <c:pt idx="15">
                  <c:v>Нестабильность электроснабжения </c:v>
                </c:pt>
                <c:pt idx="16">
                  <c:v>Отсутствие коммуникации с соседями (или с группами по интересам) </c:v>
                </c:pt>
                <c:pt idx="17">
                  <c:v>Другое</c:v>
                </c:pt>
              </c:strCache>
            </c:strRef>
          </c:cat>
          <c:val>
            <c:numRef>
              <c:f>Аналитика!$G$128:$G$145</c:f>
              <c:numCache>
                <c:formatCode>0.0%</c:formatCode>
                <c:ptCount val="18"/>
                <c:pt idx="0">
                  <c:v>0.11556603773584906</c:v>
                </c:pt>
                <c:pt idx="1">
                  <c:v>0.14033018867924529</c:v>
                </c:pt>
                <c:pt idx="2">
                  <c:v>8.254716981132075E-2</c:v>
                </c:pt>
                <c:pt idx="3">
                  <c:v>9.0801886792452824E-2</c:v>
                </c:pt>
                <c:pt idx="4">
                  <c:v>9.6698113207547176E-2</c:v>
                </c:pt>
                <c:pt idx="5">
                  <c:v>8.3726415094339618E-2</c:v>
                </c:pt>
                <c:pt idx="6">
                  <c:v>7.5471698113207544E-2</c:v>
                </c:pt>
                <c:pt idx="7">
                  <c:v>8.1367924528301883E-2</c:v>
                </c:pt>
                <c:pt idx="8">
                  <c:v>3.4198113207547169E-2</c:v>
                </c:pt>
                <c:pt idx="9">
                  <c:v>5.5424528301886794E-2</c:v>
                </c:pt>
                <c:pt idx="10">
                  <c:v>4.363207547169811E-2</c:v>
                </c:pt>
                <c:pt idx="11">
                  <c:v>3.0660377358490566E-2</c:v>
                </c:pt>
                <c:pt idx="12">
                  <c:v>2.4764150943396228E-2</c:v>
                </c:pt>
                <c:pt idx="13">
                  <c:v>1.5330188679245283E-2</c:v>
                </c:pt>
                <c:pt idx="14">
                  <c:v>9.433962264150943E-3</c:v>
                </c:pt>
                <c:pt idx="15">
                  <c:v>7.0754716981132077E-3</c:v>
                </c:pt>
                <c:pt idx="16">
                  <c:v>1.1792452830188679E-3</c:v>
                </c:pt>
                <c:pt idx="17">
                  <c:v>1.179245283018868E-2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A1-4C40-9940-273CEFF2E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50924656"/>
        <c:axId val="1650927376"/>
      </c:barChart>
      <c:catAx>
        <c:axId val="1650924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50927376"/>
        <c:crosses val="autoZero"/>
        <c:auto val="1"/>
        <c:lblAlgn val="ctr"/>
        <c:lblOffset val="100"/>
        <c:noMultiLvlLbl val="0"/>
      </c:catAx>
      <c:valAx>
        <c:axId val="1650927376"/>
        <c:scaling>
          <c:orientation val="minMax"/>
          <c:max val="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5092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Аналитика!$F$148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Аналитика!$E$149:$E$153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Никаких изменений и перспектив здесь нет</c:v>
                </c:pt>
                <c:pt idx="2">
                  <c:v>Жизнь здесь постепенно, но верно становится лучше</c:v>
                </c:pt>
                <c:pt idx="3">
                  <c:v>Место, как место – ни лучше, ни хуже других</c:v>
                </c:pt>
                <c:pt idx="4">
                  <c:v>Отличное место жизни для деятельного, активного человека</c:v>
                </c:pt>
              </c:strCache>
            </c:strRef>
          </c:cat>
          <c:val>
            <c:numRef>
              <c:f>Аналитика!$F$149:$F$153</c:f>
              <c:numCache>
                <c:formatCode>0.0%</c:formatCode>
                <c:ptCount val="5"/>
                <c:pt idx="0">
                  <c:v>0.44683544303797468</c:v>
                </c:pt>
                <c:pt idx="1">
                  <c:v>0.21265822784810126</c:v>
                </c:pt>
                <c:pt idx="2">
                  <c:v>0.20379746835443038</c:v>
                </c:pt>
                <c:pt idx="3">
                  <c:v>8.6075949367088608E-2</c:v>
                </c:pt>
                <c:pt idx="4">
                  <c:v>5.0632911392405063E-2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F4-4EA5-991D-99B3450B1D50}"/>
            </c:ext>
          </c:extLst>
        </c:ser>
        <c:ser>
          <c:idx val="1"/>
          <c:order val="1"/>
          <c:tx>
            <c:strRef>
              <c:f>Аналитика!$G$148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Аналитика!$E$149:$E$153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Никаких изменений и перспектив здесь нет</c:v>
                </c:pt>
                <c:pt idx="2">
                  <c:v>Жизнь здесь постепенно, но верно становится лучше</c:v>
                </c:pt>
                <c:pt idx="3">
                  <c:v>Место, как место – ни лучше, ни хуже других</c:v>
                </c:pt>
                <c:pt idx="4">
                  <c:v>Отличное место жизни для деятельного, активного человека</c:v>
                </c:pt>
              </c:strCache>
            </c:strRef>
          </c:cat>
          <c:val>
            <c:numRef>
              <c:f>Аналитика!$G$149:$G$153</c:f>
              <c:numCache>
                <c:formatCode>0.0%</c:formatCode>
                <c:ptCount val="5"/>
                <c:pt idx="0">
                  <c:v>0.45299145299145299</c:v>
                </c:pt>
                <c:pt idx="1">
                  <c:v>0.19230769230769232</c:v>
                </c:pt>
                <c:pt idx="2">
                  <c:v>0.21367521367521367</c:v>
                </c:pt>
                <c:pt idx="3">
                  <c:v>6.4102564102564097E-2</c:v>
                </c:pt>
                <c:pt idx="4">
                  <c:v>7.6923076923076927E-2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F4-4EA5-991D-99B3450B1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50927920"/>
        <c:axId val="1650928464"/>
      </c:barChart>
      <c:catAx>
        <c:axId val="1650927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50928464"/>
        <c:crosses val="autoZero"/>
        <c:auto val="1"/>
        <c:lblAlgn val="ctr"/>
        <c:lblOffset val="100"/>
        <c:noMultiLvlLbl val="0"/>
      </c:catAx>
      <c:valAx>
        <c:axId val="165092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509279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Аналитика!$F$92</c:f>
              <c:strCache>
                <c:ptCount val="1"/>
                <c:pt idx="0">
                  <c:v>Вся выборка - среднее 3,34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Аналитика!$E$93:$E$97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Аналитика!$F$93:$F$97</c:f>
              <c:numCache>
                <c:formatCode>0.0%</c:formatCode>
                <c:ptCount val="5"/>
                <c:pt idx="0">
                  <c:v>5.9493670886075947E-2</c:v>
                </c:pt>
                <c:pt idx="1">
                  <c:v>0.12531645569620253</c:v>
                </c:pt>
                <c:pt idx="2">
                  <c:v>0.36455696202531646</c:v>
                </c:pt>
                <c:pt idx="3">
                  <c:v>0.31772151898734174</c:v>
                </c:pt>
                <c:pt idx="4">
                  <c:v>0.13291139240506328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C7-4D33-9F21-44FCD5D3A6C4}"/>
            </c:ext>
          </c:extLst>
        </c:ser>
        <c:ser>
          <c:idx val="1"/>
          <c:order val="1"/>
          <c:tx>
            <c:strRef>
              <c:f>Аналитика!$G$92</c:f>
              <c:strCache>
                <c:ptCount val="1"/>
                <c:pt idx="0">
                  <c:v>16-35 лет - среднее 3,27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Аналитика!$E$93:$E$97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Аналитика!$G$93:$G$97</c:f>
              <c:numCache>
                <c:formatCode>0.0%</c:formatCode>
                <c:ptCount val="5"/>
                <c:pt idx="0">
                  <c:v>8.9743589743589744E-2</c:v>
                </c:pt>
                <c:pt idx="1">
                  <c:v>0.12393162393162394</c:v>
                </c:pt>
                <c:pt idx="2">
                  <c:v>0.35470085470085472</c:v>
                </c:pt>
                <c:pt idx="3">
                  <c:v>0.29914529914529914</c:v>
                </c:pt>
                <c:pt idx="4">
                  <c:v>0.13247863247863248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C7-4D33-9F21-44FCD5D3A6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1963824"/>
        <c:axId val="1916864960"/>
      </c:barChart>
      <c:catAx>
        <c:axId val="145196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4960"/>
        <c:crosses val="autoZero"/>
        <c:auto val="1"/>
        <c:lblAlgn val="ctr"/>
        <c:lblOffset val="100"/>
        <c:noMultiLvlLbl val="0"/>
      </c:catAx>
      <c:valAx>
        <c:axId val="191686496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45196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Аналитика!$F$30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Аналитика!$E$31:$E$35</c:f>
              <c:strCache>
                <c:ptCount val="5"/>
                <c:pt idx="0">
                  <c:v>Да, на территории муниципального образования, где я проживаю</c:v>
                </c:pt>
                <c:pt idx="1">
                  <c:v>Не работаю нигде (учащийся, пенсионер, веду домашнее хозяйство и т.д.)</c:v>
                </c:pt>
                <c:pt idx="2">
                  <c:v>За пределами муниципального образования - в городе на территории нашего региона</c:v>
                </c:pt>
                <c:pt idx="3">
                  <c:v>За пределами муниципального образования - в сельской местности нашего региона</c:v>
                </c:pt>
                <c:pt idx="4">
                  <c:v>В другом регионе</c:v>
                </c:pt>
              </c:strCache>
            </c:strRef>
          </c:cat>
          <c:val>
            <c:numRef>
              <c:f>Аналитика!$F$31:$F$35</c:f>
              <c:numCache>
                <c:formatCode>0.0%</c:formatCode>
                <c:ptCount val="5"/>
                <c:pt idx="0">
                  <c:v>0.8835443037974684</c:v>
                </c:pt>
                <c:pt idx="1">
                  <c:v>5.9493670886075947E-2</c:v>
                </c:pt>
                <c:pt idx="2">
                  <c:v>3.2911392405063293E-2</c:v>
                </c:pt>
                <c:pt idx="3">
                  <c:v>1.8987341772151899E-2</c:v>
                </c:pt>
                <c:pt idx="4">
                  <c:v>5.0632911392405064E-3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42-4000-BE2A-2E4259DB698A}"/>
            </c:ext>
          </c:extLst>
        </c:ser>
        <c:ser>
          <c:idx val="1"/>
          <c:order val="1"/>
          <c:tx>
            <c:strRef>
              <c:f>Аналитика!$G$30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Аналитика!$E$31:$E$35</c:f>
              <c:strCache>
                <c:ptCount val="5"/>
                <c:pt idx="0">
                  <c:v>Да, на территории муниципального образования, где я проживаю</c:v>
                </c:pt>
                <c:pt idx="1">
                  <c:v>Не работаю нигде (учащийся, пенсионер, веду домашнее хозяйство и т.д.)</c:v>
                </c:pt>
                <c:pt idx="2">
                  <c:v>За пределами муниципального образования - в городе на территории нашего региона</c:v>
                </c:pt>
                <c:pt idx="3">
                  <c:v>За пределами муниципального образования - в сельской местности нашего региона</c:v>
                </c:pt>
                <c:pt idx="4">
                  <c:v>В другом регионе</c:v>
                </c:pt>
              </c:strCache>
            </c:strRef>
          </c:cat>
          <c:val>
            <c:numRef>
              <c:f>Аналитика!$G$31:$G$35</c:f>
              <c:numCache>
                <c:formatCode>0.0%</c:formatCode>
                <c:ptCount val="5"/>
                <c:pt idx="0">
                  <c:v>0.86324786324786329</c:v>
                </c:pt>
                <c:pt idx="1">
                  <c:v>8.9743589743589744E-2</c:v>
                </c:pt>
                <c:pt idx="2">
                  <c:v>2.1367521367521368E-2</c:v>
                </c:pt>
                <c:pt idx="3">
                  <c:v>2.1367521367521368E-2</c:v>
                </c:pt>
                <c:pt idx="4">
                  <c:v>4.2735042735042739E-3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42-4000-BE2A-2E4259DB6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0608"/>
        <c:axId val="1916867680"/>
      </c:barChart>
      <c:catAx>
        <c:axId val="191686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7680"/>
        <c:crosses val="autoZero"/>
        <c:auto val="1"/>
        <c:lblAlgn val="ctr"/>
        <c:lblOffset val="100"/>
        <c:noMultiLvlLbl val="0"/>
      </c:catAx>
      <c:valAx>
        <c:axId val="1916867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06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501923392424446"/>
          <c:y val="5.2865343229281575E-2"/>
          <c:w val="0.3976783681570133"/>
          <c:h val="0.849758359592562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Аналитика!$F$165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Аналитика!$E$166:$E$171</c:f>
              <c:strCache>
                <c:ptCount val="6"/>
                <c:pt idx="0">
                  <c:v>Да, что-то слышал (а), но в целом ясности нет</c:v>
                </c:pt>
                <c:pt idx="1">
                  <c:v>Нет, не знаю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воспользовался поддержкой и буду еще</c:v>
                </c:pt>
                <c:pt idx="5">
                  <c:v>Да, и уже воспользовался поддержкой</c:v>
                </c:pt>
              </c:strCache>
            </c:strRef>
          </c:cat>
          <c:val>
            <c:numRef>
              <c:f>Аналитика!$F$166:$F$171</c:f>
              <c:numCache>
                <c:formatCode>0.0%</c:formatCode>
                <c:ptCount val="6"/>
                <c:pt idx="0">
                  <c:v>0.36329113924050632</c:v>
                </c:pt>
                <c:pt idx="1">
                  <c:v>0.33670886075949369</c:v>
                </c:pt>
                <c:pt idx="2">
                  <c:v>0.26962025316455696</c:v>
                </c:pt>
                <c:pt idx="3">
                  <c:v>1.7721518987341773E-2</c:v>
                </c:pt>
                <c:pt idx="4">
                  <c:v>8.8607594936708865E-3</c:v>
                </c:pt>
                <c:pt idx="5">
                  <c:v>3.7974683544303796E-3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E2-4356-8FF2-171B8C244CD1}"/>
            </c:ext>
          </c:extLst>
        </c:ser>
        <c:ser>
          <c:idx val="1"/>
          <c:order val="1"/>
          <c:tx>
            <c:strRef>
              <c:f>Аналитика!$G$165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Аналитика!$E$166:$E$171</c:f>
              <c:strCache>
                <c:ptCount val="6"/>
                <c:pt idx="0">
                  <c:v>Да, что-то слышал (а), но в целом ясности нет</c:v>
                </c:pt>
                <c:pt idx="1">
                  <c:v>Нет, не знаю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воспользовался поддержкой и буду еще</c:v>
                </c:pt>
                <c:pt idx="5">
                  <c:v>Да, и уже воспользовался поддержкой</c:v>
                </c:pt>
              </c:strCache>
            </c:strRef>
          </c:cat>
          <c:val>
            <c:numRef>
              <c:f>Аналитика!$G$166:$G$171</c:f>
              <c:numCache>
                <c:formatCode>0.0%</c:formatCode>
                <c:ptCount val="6"/>
                <c:pt idx="0">
                  <c:v>0.36752136752136755</c:v>
                </c:pt>
                <c:pt idx="1">
                  <c:v>0.39743589743589741</c:v>
                </c:pt>
                <c:pt idx="2">
                  <c:v>0.20512820512820512</c:v>
                </c:pt>
                <c:pt idx="3">
                  <c:v>1.7094017094017096E-2</c:v>
                </c:pt>
                <c:pt idx="4">
                  <c:v>8.5470085470085479E-3</c:v>
                </c:pt>
                <c:pt idx="5">
                  <c:v>4.2735042735042739E-3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E2-4356-8FF2-171B8C244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3328"/>
        <c:axId val="1916853536"/>
      </c:barChart>
      <c:catAx>
        <c:axId val="1916863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3536"/>
        <c:crosses val="autoZero"/>
        <c:auto val="1"/>
        <c:lblAlgn val="ctr"/>
        <c:lblOffset val="100"/>
        <c:noMultiLvlLbl val="0"/>
      </c:catAx>
      <c:valAx>
        <c:axId val="1916853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33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Аналитика!$F$156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1346089957848072E-2"/>
                  <c:y val="1.9198950255822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808-48C0-86E4-361299843A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Аналитика!$E$157:$E$162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Я уже предприниматель</c:v>
                </c:pt>
                <c:pt idx="3">
                  <c:v>Планирую. Готовлю бизнес-план, нужна помощь в подготовке</c:v>
                </c:pt>
                <c:pt idx="4">
                  <c:v>Планирую. Бизнес-план готов, ищу финансирование, партнеров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Аналитика!$F$157:$F$162</c:f>
              <c:numCache>
                <c:formatCode>0.0%</c:formatCode>
                <c:ptCount val="6"/>
                <c:pt idx="0">
                  <c:v>0.72911392405063291</c:v>
                </c:pt>
                <c:pt idx="1">
                  <c:v>0.20506329113924052</c:v>
                </c:pt>
                <c:pt idx="2">
                  <c:v>2.4050632911392405E-2</c:v>
                </c:pt>
                <c:pt idx="3">
                  <c:v>2.2784810126582278E-2</c:v>
                </c:pt>
                <c:pt idx="4">
                  <c:v>1.3924050632911392E-2</c:v>
                </c:pt>
                <c:pt idx="5">
                  <c:v>5.0632911392405064E-3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08-48C0-86E4-361299843AF3}"/>
            </c:ext>
          </c:extLst>
        </c:ser>
        <c:ser>
          <c:idx val="1"/>
          <c:order val="1"/>
          <c:tx>
            <c:strRef>
              <c:f>Аналитика!$G$156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179478661046343E-3"/>
                  <c:y val="-4.3197638075600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808-48C0-86E4-361299843A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Аналитика!$E$157:$E$162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Я уже предприниматель</c:v>
                </c:pt>
                <c:pt idx="3">
                  <c:v>Планирую. Готовлю бизнес-план, нужна помощь в подготовке</c:v>
                </c:pt>
                <c:pt idx="4">
                  <c:v>Планирую. Бизнес-план готов, ищу финансирование, партнеров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Аналитика!$G$157:$G$162</c:f>
              <c:numCache>
                <c:formatCode>0.0%</c:formatCode>
                <c:ptCount val="6"/>
                <c:pt idx="0">
                  <c:v>0.64102564102564108</c:v>
                </c:pt>
                <c:pt idx="1">
                  <c:v>0.29059829059829062</c:v>
                </c:pt>
                <c:pt idx="2">
                  <c:v>1.282051282051282E-2</c:v>
                </c:pt>
                <c:pt idx="3">
                  <c:v>2.1367521367521368E-2</c:v>
                </c:pt>
                <c:pt idx="4">
                  <c:v>2.1367521367521368E-2</c:v>
                </c:pt>
                <c:pt idx="5">
                  <c:v>1.282051282051282E-2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08-48C0-86E4-361299843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56800"/>
        <c:axId val="1916866048"/>
      </c:barChart>
      <c:catAx>
        <c:axId val="19168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6048"/>
        <c:crosses val="autoZero"/>
        <c:auto val="1"/>
        <c:lblAlgn val="ctr"/>
        <c:lblOffset val="100"/>
        <c:noMultiLvlLbl val="0"/>
      </c:catAx>
      <c:valAx>
        <c:axId val="191686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680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314353401420105"/>
          <c:y val="5.1117542171972292E-2"/>
          <c:w val="0.54997422791117223"/>
          <c:h val="0.854725555148582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Аналитика!$F$101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Аналитика!$E$102:$E$118</c:f>
              <c:strCache>
                <c:ptCount val="17"/>
                <c:pt idx="0">
                  <c:v>Семейное кафе </c:v>
                </c:pt>
                <c:pt idx="1">
                  <c:v>Парк отдыха </c:v>
                </c:pt>
                <c:pt idx="2">
                  <c:v>Детский развивающий центр </c:v>
                </c:pt>
                <c:pt idx="3">
                  <c:v>Концертный зал / кинотеатр </c:v>
                </c:pt>
                <c:pt idx="4">
                  <c:v>Театр, театральная студия </c:v>
                </c:pt>
                <c:pt idx="5">
                  <c:v>Спортивный комплекс </c:v>
                </c:pt>
                <c:pt idx="6">
                  <c:v>Семейный ресторан </c:v>
                </c:pt>
                <c:pt idx="7">
                  <c:v>Центр бытовых услуг </c:v>
                </c:pt>
                <c:pt idx="8">
                  <c:v>Школа иностранных языков </c:v>
                </c:pt>
                <c:pt idx="9">
                  <c:v>Детская спортивная школа </c:v>
                </c:pt>
                <c:pt idx="10">
                  <c:v>Бассейн </c:v>
                </c:pt>
                <c:pt idx="11">
                  <c:v>Частная поликлиника </c:v>
                </c:pt>
                <c:pt idx="12">
                  <c:v>Музыкальная школа </c:v>
                </c:pt>
                <c:pt idx="13">
                  <c:v>Дом детского творчества </c:v>
                </c:pt>
                <c:pt idx="14">
                  <c:v>Коворкинг </c:v>
                </c:pt>
                <c:pt idx="15">
                  <c:v>Парикмахерская, салон красоты </c:v>
                </c:pt>
                <c:pt idx="16">
                  <c:v>Другое</c:v>
                </c:pt>
              </c:strCache>
            </c:strRef>
          </c:cat>
          <c:val>
            <c:numRef>
              <c:f>Аналитика!$F$102:$F$118</c:f>
              <c:numCache>
                <c:formatCode>0.0%</c:formatCode>
                <c:ptCount val="17"/>
                <c:pt idx="0">
                  <c:v>0.14181486548107616</c:v>
                </c:pt>
                <c:pt idx="1">
                  <c:v>0.106703146374829</c:v>
                </c:pt>
                <c:pt idx="2">
                  <c:v>0.10077519379844961</c:v>
                </c:pt>
                <c:pt idx="3">
                  <c:v>0.10031919744642043</c:v>
                </c:pt>
                <c:pt idx="4">
                  <c:v>9.940720474236206E-2</c:v>
                </c:pt>
                <c:pt idx="5">
                  <c:v>7.4783401732786137E-2</c:v>
                </c:pt>
                <c:pt idx="6">
                  <c:v>6.9767441860465115E-2</c:v>
                </c:pt>
                <c:pt idx="7">
                  <c:v>6.5663474692202461E-2</c:v>
                </c:pt>
                <c:pt idx="8">
                  <c:v>5.0615595075239397E-2</c:v>
                </c:pt>
                <c:pt idx="9">
                  <c:v>4.970360237118103E-2</c:v>
                </c:pt>
                <c:pt idx="10">
                  <c:v>4.0583675330597355E-2</c:v>
                </c:pt>
                <c:pt idx="11">
                  <c:v>2.5079799361605107E-2</c:v>
                </c:pt>
                <c:pt idx="12">
                  <c:v>2.0063839489284085E-2</c:v>
                </c:pt>
                <c:pt idx="13">
                  <c:v>2.0063839489284085E-2</c:v>
                </c:pt>
                <c:pt idx="14">
                  <c:v>1.7783857729138167E-2</c:v>
                </c:pt>
                <c:pt idx="15">
                  <c:v>7.2959416324669402E-3</c:v>
                </c:pt>
                <c:pt idx="16">
                  <c:v>9.575923392612859E-3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19-43E0-AB88-EBD12181BCE3}"/>
            </c:ext>
          </c:extLst>
        </c:ser>
        <c:ser>
          <c:idx val="1"/>
          <c:order val="1"/>
          <c:tx>
            <c:strRef>
              <c:f>Аналитика!$G$101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Аналитика!$E$102:$E$118</c:f>
              <c:strCache>
                <c:ptCount val="17"/>
                <c:pt idx="0">
                  <c:v>Семейное кафе </c:v>
                </c:pt>
                <c:pt idx="1">
                  <c:v>Парк отдыха </c:v>
                </c:pt>
                <c:pt idx="2">
                  <c:v>Детский развивающий центр </c:v>
                </c:pt>
                <c:pt idx="3">
                  <c:v>Концертный зал / кинотеатр </c:v>
                </c:pt>
                <c:pt idx="4">
                  <c:v>Театр, театральная студия </c:v>
                </c:pt>
                <c:pt idx="5">
                  <c:v>Спортивный комплекс </c:v>
                </c:pt>
                <c:pt idx="6">
                  <c:v>Семейный ресторан </c:v>
                </c:pt>
                <c:pt idx="7">
                  <c:v>Центр бытовых услуг </c:v>
                </c:pt>
                <c:pt idx="8">
                  <c:v>Школа иностранных языков </c:v>
                </c:pt>
                <c:pt idx="9">
                  <c:v>Детская спортивная школа </c:v>
                </c:pt>
                <c:pt idx="10">
                  <c:v>Бассейн </c:v>
                </c:pt>
                <c:pt idx="11">
                  <c:v>Частная поликлиника </c:v>
                </c:pt>
                <c:pt idx="12">
                  <c:v>Музыкальная школа </c:v>
                </c:pt>
                <c:pt idx="13">
                  <c:v>Дом детского творчества </c:v>
                </c:pt>
                <c:pt idx="14">
                  <c:v>Коворкинг </c:v>
                </c:pt>
                <c:pt idx="15">
                  <c:v>Парикмахерская, салон красоты </c:v>
                </c:pt>
                <c:pt idx="16">
                  <c:v>Другое</c:v>
                </c:pt>
              </c:strCache>
            </c:strRef>
          </c:cat>
          <c:val>
            <c:numRef>
              <c:f>Аналитика!$G$102:$G$118</c:f>
              <c:numCache>
                <c:formatCode>0.0%</c:formatCode>
                <c:ptCount val="17"/>
                <c:pt idx="0">
                  <c:v>0.13305322128851541</c:v>
                </c:pt>
                <c:pt idx="1">
                  <c:v>0.11204481792717087</c:v>
                </c:pt>
                <c:pt idx="2">
                  <c:v>0.11484593837535013</c:v>
                </c:pt>
                <c:pt idx="3">
                  <c:v>9.2436974789915971E-2</c:v>
                </c:pt>
                <c:pt idx="4">
                  <c:v>7.8431372549019607E-2</c:v>
                </c:pt>
                <c:pt idx="5">
                  <c:v>8.1232492997198882E-2</c:v>
                </c:pt>
                <c:pt idx="6">
                  <c:v>9.1036414565826326E-2</c:v>
                </c:pt>
                <c:pt idx="7">
                  <c:v>2.100840336134454E-2</c:v>
                </c:pt>
                <c:pt idx="8">
                  <c:v>6.1624649859943981E-2</c:v>
                </c:pt>
                <c:pt idx="9">
                  <c:v>6.0224089635854343E-2</c:v>
                </c:pt>
                <c:pt idx="10">
                  <c:v>4.7619047619047616E-2</c:v>
                </c:pt>
                <c:pt idx="11">
                  <c:v>2.5210084033613446E-2</c:v>
                </c:pt>
                <c:pt idx="12">
                  <c:v>1.2605042016806723E-2</c:v>
                </c:pt>
                <c:pt idx="13">
                  <c:v>2.3809523809523808E-2</c:v>
                </c:pt>
                <c:pt idx="14">
                  <c:v>1.9607843137254902E-2</c:v>
                </c:pt>
                <c:pt idx="15">
                  <c:v>1.4005602240896359E-2</c:v>
                </c:pt>
                <c:pt idx="16">
                  <c:v>1.1204481792717087E-2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19-43E0-AB88-EBD12181B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6863872"/>
        <c:axId val="1916854080"/>
      </c:barChart>
      <c:catAx>
        <c:axId val="1916863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4080"/>
        <c:crosses val="autoZero"/>
        <c:auto val="1"/>
        <c:lblAlgn val="ctr"/>
        <c:lblOffset val="100"/>
        <c:noMultiLvlLbl val="0"/>
      </c:catAx>
      <c:valAx>
        <c:axId val="1916854080"/>
        <c:scaling>
          <c:orientation val="minMax"/>
          <c:max val="0.15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638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Аналитика!$C$174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0092E1"/>
            </a:solidFill>
            <a:ln>
              <a:noFill/>
            </a:ln>
            <a:effectLst/>
          </c:spPr>
          <c:invertIfNegative val="0"/>
          <c:cat>
            <c:strRef>
              <c:f>Аналитика!$B$175:$B$183</c:f>
              <c:strCache>
                <c:ptCount val="9"/>
                <c:pt idx="0">
                  <c:v>Активный отдых на природе (лес, вода)</c:v>
                </c:pt>
                <c:pt idx="1">
                  <c:v>Охота, рыбалка</c:v>
                </c:pt>
                <c:pt idx="2">
                  <c:v>Объекты религии, культа</c:v>
                </c:pt>
                <c:pt idx="3">
                  <c:v>Музеи</c:v>
                </c:pt>
                <c:pt idx="4">
                  <c:v>Памятники истории, архитектуры</c:v>
                </c:pt>
                <c:pt idx="5">
                  <c:v>Знаковые личности</c:v>
                </c:pt>
                <c:pt idx="6">
                  <c:v>Базы (дома) отдыха</c:v>
                </c:pt>
                <c:pt idx="7">
                  <c:v>Уникальные предприятия</c:v>
                </c:pt>
                <c:pt idx="8">
                  <c:v>Усадьбы</c:v>
                </c:pt>
              </c:strCache>
            </c:strRef>
          </c:cat>
          <c:val>
            <c:numRef>
              <c:f>Аналитика!$C$175:$C$183</c:f>
              <c:numCache>
                <c:formatCode>0.00</c:formatCode>
                <c:ptCount val="9"/>
                <c:pt idx="0">
                  <c:v>3.3830065359477124</c:v>
                </c:pt>
                <c:pt idx="1">
                  <c:v>3.1850393700787403</c:v>
                </c:pt>
                <c:pt idx="2">
                  <c:v>2.8304405874499334</c:v>
                </c:pt>
                <c:pt idx="3">
                  <c:v>2.596281540504648</c:v>
                </c:pt>
                <c:pt idx="4">
                  <c:v>2.4596026490066225</c:v>
                </c:pt>
                <c:pt idx="5">
                  <c:v>2.3485254691689006</c:v>
                </c:pt>
                <c:pt idx="6">
                  <c:v>2.2866756393001344</c:v>
                </c:pt>
                <c:pt idx="7">
                  <c:v>2.2761394101876675</c:v>
                </c:pt>
                <c:pt idx="8">
                  <c:v>1.7584803256445047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A1-443E-82B9-8C468C0D5D35}"/>
            </c:ext>
          </c:extLst>
        </c:ser>
        <c:ser>
          <c:idx val="1"/>
          <c:order val="1"/>
          <c:tx>
            <c:strRef>
              <c:f>Аналитика!$D$174</c:f>
              <c:strCache>
                <c:ptCount val="1"/>
                <c:pt idx="0">
                  <c:v>Молодежь</c:v>
                </c:pt>
              </c:strCache>
            </c:strRef>
          </c:tx>
          <c:spPr>
            <a:solidFill>
              <a:srgbClr val="21B63A"/>
            </a:solidFill>
            <a:ln>
              <a:noFill/>
            </a:ln>
            <a:effectLst/>
          </c:spPr>
          <c:invertIfNegative val="0"/>
          <c:cat>
            <c:strRef>
              <c:f>Аналитика!$B$175:$B$183</c:f>
              <c:strCache>
                <c:ptCount val="9"/>
                <c:pt idx="0">
                  <c:v>Активный отдых на природе (лес, вода)</c:v>
                </c:pt>
                <c:pt idx="1">
                  <c:v>Охота, рыбалка</c:v>
                </c:pt>
                <c:pt idx="2">
                  <c:v>Объекты религии, культа</c:v>
                </c:pt>
                <c:pt idx="3">
                  <c:v>Музеи</c:v>
                </c:pt>
                <c:pt idx="4">
                  <c:v>Памятники истории, архитектуры</c:v>
                </c:pt>
                <c:pt idx="5">
                  <c:v>Знаковые личности</c:v>
                </c:pt>
                <c:pt idx="6">
                  <c:v>Базы (дома) отдыха</c:v>
                </c:pt>
                <c:pt idx="7">
                  <c:v>Уникальные предприятия</c:v>
                </c:pt>
                <c:pt idx="8">
                  <c:v>Усадьбы</c:v>
                </c:pt>
              </c:strCache>
            </c:strRef>
          </c:cat>
          <c:val>
            <c:numRef>
              <c:f>Аналитика!$D$175:$D$183</c:f>
              <c:numCache>
                <c:formatCode>0.00</c:formatCode>
                <c:ptCount val="9"/>
                <c:pt idx="0">
                  <c:v>3.2951541850220263</c:v>
                </c:pt>
                <c:pt idx="1">
                  <c:v>3.0530973451327434</c:v>
                </c:pt>
                <c:pt idx="2">
                  <c:v>2.7873303167420813</c:v>
                </c:pt>
                <c:pt idx="3">
                  <c:v>2.52</c:v>
                </c:pt>
                <c:pt idx="4">
                  <c:v>2.7048458149779737</c:v>
                </c:pt>
                <c:pt idx="5">
                  <c:v>2.5022222222222221</c:v>
                </c:pt>
                <c:pt idx="6">
                  <c:v>2.5739910313901344</c:v>
                </c:pt>
                <c:pt idx="7">
                  <c:v>2.5265486725663715</c:v>
                </c:pt>
                <c:pt idx="8">
                  <c:v>1.9506726457399104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A1-443E-82B9-8C468C0D5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58432"/>
        <c:axId val="1916856256"/>
      </c:barChart>
      <c:catAx>
        <c:axId val="191685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6256"/>
        <c:crosses val="autoZero"/>
        <c:auto val="1"/>
        <c:lblAlgn val="ctr"/>
        <c:lblOffset val="100"/>
        <c:noMultiLvlLbl val="0"/>
      </c:catAx>
      <c:valAx>
        <c:axId val="191685625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168584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301E14B-54B7-45C1-9A3C-E41E57B93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940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60DA6F8-6CE9-4D06-B8E5-D147785C01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3845" y="0"/>
            <a:ext cx="4277474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r">
              <a:defRPr sz="1100"/>
            </a:lvl1pPr>
          </a:lstStyle>
          <a:p>
            <a:fld id="{D59886AE-6448-4BC3-ADB2-89C8559181E2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6A5E972-6B55-4F41-966E-5068A7C88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50"/>
            <a:ext cx="4278940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50CAD19-E280-4D50-A2DC-50B70D227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3845" y="6456650"/>
            <a:ext cx="4277474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r">
              <a:defRPr sz="1100"/>
            </a:lvl1pPr>
          </a:lstStyle>
          <a:p>
            <a:fld id="{8C06396E-933E-40C4-9731-1C6041D461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1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940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845" y="0"/>
            <a:ext cx="4277474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r">
              <a:defRPr sz="1100"/>
            </a:lvl1pPr>
          </a:lstStyle>
          <a:p>
            <a:fld id="{115CFA51-6EFD-47F3-882F-D4452498096F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16288" y="850900"/>
            <a:ext cx="324167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503" tIns="41752" rIns="83503" bIns="417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8012" y="3271845"/>
            <a:ext cx="7898227" cy="2676834"/>
          </a:xfrm>
          <a:prstGeom prst="rect">
            <a:avLst/>
          </a:prstGeom>
        </p:spPr>
        <p:txBody>
          <a:bodyPr vert="horz" lIns="83503" tIns="41752" rIns="83503" bIns="4175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278940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845" y="6456650"/>
            <a:ext cx="4277474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r">
              <a:defRPr sz="1100"/>
            </a:lvl1pPr>
          </a:lstStyle>
          <a:p>
            <a:fld id="{A7787262-06E7-4FFC-B03F-D3D964B361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0625">
              <a:defRPr/>
            </a:pPr>
            <a:fld id="{A7787262-06E7-4FFC-B03F-D3D964B36180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840625">
                <a:defRPr/>
              </a:pPr>
              <a:t>27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1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87C09-AA18-498E-899E-29A8F664EB2C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62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87C09-AA18-498E-899E-29A8F664EB2C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55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7262-06E7-4FFC-B03F-D3D964B36180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6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3B990-968E-4B26-849A-D9240D705F7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1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26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32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4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2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87C09-AA18-498E-899E-29A8F664EB2C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9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87C09-AA18-498E-899E-29A8F664EB2C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5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3D7-FD27-4EE7-8AA2-C0103EEA3D63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A01D-C2E0-4196-AA2C-068F9957E4A2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290372" y="32386"/>
            <a:ext cx="182538" cy="2295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01622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443803" y="27471"/>
            <a:ext cx="182785" cy="1599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681762" y="3861474"/>
            <a:ext cx="153535" cy="1533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3331667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605619" y="1807288"/>
            <a:ext cx="126871" cy="1267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908735" y="1160558"/>
            <a:ext cx="180716" cy="1805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598546" y="1800223"/>
            <a:ext cx="141017" cy="1408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964341" y="1216108"/>
            <a:ext cx="109923" cy="10527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741101" y="187512"/>
            <a:ext cx="182063" cy="18188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8504627" y="132387"/>
            <a:ext cx="88850" cy="8876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7957777" y="356104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7831591" y="3820759"/>
            <a:ext cx="133729" cy="1335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7904441" y="350776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7942284" y="5106547"/>
            <a:ext cx="199414" cy="19919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6163719" y="5328677"/>
            <a:ext cx="70648" cy="7057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133354" y="5298340"/>
            <a:ext cx="131381" cy="1312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7983773" y="5147989"/>
            <a:ext cx="116432" cy="116311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033685" y="6675772"/>
            <a:ext cx="238526" cy="238269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938450" y="1190246"/>
            <a:ext cx="121274" cy="121145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8452946" y="80759"/>
            <a:ext cx="192212" cy="19201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3322525" y="185139"/>
            <a:ext cx="133062" cy="13292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9273853" y="2522984"/>
            <a:ext cx="101747" cy="10162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450677" y="78493"/>
            <a:ext cx="196752" cy="196549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9222692" y="2471858"/>
            <a:ext cx="204085" cy="203873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7921735" y="3525037"/>
            <a:ext cx="179906" cy="17970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633687" y="1835331"/>
            <a:ext cx="70727" cy="7065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984786" y="5148993"/>
            <a:ext cx="114415" cy="114298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946869" y="3550142"/>
            <a:ext cx="129633" cy="129498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6124658" y="5289652"/>
            <a:ext cx="148768" cy="148617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2638395" y="3818154"/>
            <a:ext cx="240261" cy="24001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0207773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9922941" y="1174749"/>
            <a:ext cx="204961" cy="200224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0214002" y="1166393"/>
            <a:ext cx="154813" cy="154660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9985912" y="1233128"/>
            <a:ext cx="86822" cy="86725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9616873" y="1818527"/>
            <a:ext cx="104365" cy="10426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0537571" y="942089"/>
            <a:ext cx="137910" cy="137769"/>
          </a:xfrm>
          <a:prstGeom prst="rect">
            <a:avLst/>
          </a:pr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0396864" y="801533"/>
            <a:ext cx="295275" cy="419100"/>
          </a:xfrm>
          <a:custGeom>
            <a:avLst/>
            <a:gdLst/>
            <a:ahLst/>
            <a:cxnLst/>
            <a:rect l="l" t="t" r="r" b="b"/>
            <a:pathLst>
              <a:path w="295275" h="41910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9887919" y="1139761"/>
            <a:ext cx="222344" cy="22211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0205239" y="1157636"/>
            <a:ext cx="172342" cy="172166"/>
          </a:xfrm>
          <a:prstGeom prst="rect">
            <a:avLst/>
          </a:prstGeom>
          <a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0499438" y="903986"/>
            <a:ext cx="192564" cy="213974"/>
          </a:xfrm>
          <a:prstGeom prst="rect">
            <a:avLst/>
          </a:prstGeom>
          <a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2837478" y="5266320"/>
            <a:ext cx="104277" cy="104162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4542042" y="5140135"/>
            <a:ext cx="75586" cy="75510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2808429" y="5237294"/>
            <a:ext cx="162375" cy="162203"/>
          </a:xfrm>
          <a:prstGeom prst="rect">
            <a:avLst/>
          </a:prstGeom>
          <a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6148262" y="5313228"/>
            <a:ext cx="101567" cy="101463"/>
          </a:xfrm>
          <a:prstGeom prst="rect">
            <a:avLst/>
          </a:prstGeom>
          <a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2834532" y="5263367"/>
            <a:ext cx="110168" cy="110060"/>
          </a:xfrm>
          <a:prstGeom prst="rect">
            <a:avLst/>
          </a:prstGeom>
          <a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4772886" y="6513385"/>
            <a:ext cx="198162" cy="197952"/>
          </a:xfrm>
          <a:prstGeom prst="rect">
            <a:avLst/>
          </a:prstGeom>
          <a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4733940" y="7483747"/>
            <a:ext cx="217341" cy="76257"/>
          </a:xfrm>
          <a:prstGeom prst="rect">
            <a:avLst/>
          </a:pr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726097" y="172532"/>
            <a:ext cx="212070" cy="211838"/>
          </a:xfrm>
          <a:prstGeom prst="rect">
            <a:avLst/>
          </a:pr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8507752" y="135509"/>
            <a:ext cx="82593" cy="82512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8489507" y="117289"/>
            <a:ext cx="119086" cy="118964"/>
          </a:xfrm>
          <a:prstGeom prst="rect">
            <a:avLst/>
          </a:pr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9253532" y="2502670"/>
            <a:ext cx="142396" cy="142256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7998351" y="5162548"/>
            <a:ext cx="87278" cy="87189"/>
          </a:xfrm>
          <a:prstGeom prst="rect">
            <a:avLst/>
          </a:prstGeom>
          <a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8008695" y="5172885"/>
            <a:ext cx="66590" cy="66523"/>
          </a:xfrm>
          <a:prstGeom prst="rect">
            <a:avLst/>
          </a:prstGeom>
          <a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4897A-C6FA-4956-A09A-7041C00EB472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567F-618A-43AA-8B11-46B7B8C995F2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901E-71BF-4D0E-BC1D-8AC80D1C002E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B0C-C026-419D-844E-2D1DB6CE6525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77BE-FE7D-4F40-8F5B-A9F80944C4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73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1D371-223F-4EEA-A3A4-B500C1E83E7F}" type="datetime1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pPr marL="62230">
                <a:lnSpc>
                  <a:spcPct val="100000"/>
                </a:lnSpc>
                <a:spcBef>
                  <a:spcPts val="210"/>
                </a:spcBef>
              </a:pPr>
              <a:t>‹#›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0" r:id="rId6"/>
    <p:sldLayoutId id="2147483795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8.png"/><Relationship Id="rId18" Type="http://schemas.openxmlformats.org/officeDocument/2006/relationships/image" Target="NUL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NULL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NULL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530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50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FE48ED2D-F119-92F8-D3D9-5AFAC01D1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t="12307" r="23893"/>
          <a:stretch/>
        </p:blipFill>
        <p:spPr>
          <a:xfrm>
            <a:off x="3353000" y="0"/>
            <a:ext cx="7340400" cy="6215949"/>
          </a:xfrm>
          <a:custGeom>
            <a:avLst/>
            <a:gdLst>
              <a:gd name="connsiteX0" fmla="*/ 38335 w 7156509"/>
              <a:gd name="connsiteY0" fmla="*/ 0 h 6060227"/>
              <a:gd name="connsiteX1" fmla="*/ 7156509 w 7156509"/>
              <a:gd name="connsiteY1" fmla="*/ 0 h 6060227"/>
              <a:gd name="connsiteX2" fmla="*/ 7156509 w 7156509"/>
              <a:gd name="connsiteY2" fmla="*/ 5950881 h 6060227"/>
              <a:gd name="connsiteX3" fmla="*/ 6871156 w 7156509"/>
              <a:gd name="connsiteY3" fmla="*/ 5997445 h 6060227"/>
              <a:gd name="connsiteX4" fmla="*/ 5963044 w 7156509"/>
              <a:gd name="connsiteY4" fmla="*/ 6060227 h 6060227"/>
              <a:gd name="connsiteX5" fmla="*/ 0 w 7156509"/>
              <a:gd name="connsiteY5" fmla="*/ 611386 h 6060227"/>
              <a:gd name="connsiteX6" fmla="*/ 30787 w 7156509"/>
              <a:gd name="connsiteY6" fmla="*/ 54274 h 606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509" h="6060227">
                <a:moveTo>
                  <a:pt x="38335" y="0"/>
                </a:moveTo>
                <a:lnTo>
                  <a:pt x="7156509" y="0"/>
                </a:lnTo>
                <a:lnTo>
                  <a:pt x="7156509" y="5950881"/>
                </a:lnTo>
                <a:lnTo>
                  <a:pt x="6871156" y="5997445"/>
                </a:lnTo>
                <a:cubicBezTo>
                  <a:pt x="6575057" y="6038786"/>
                  <a:pt x="6271791" y="6060227"/>
                  <a:pt x="5963044" y="6060227"/>
                </a:cubicBezTo>
                <a:cubicBezTo>
                  <a:pt x="2669746" y="6060227"/>
                  <a:pt x="0" y="3620698"/>
                  <a:pt x="0" y="611386"/>
                </a:cubicBezTo>
                <a:cubicBezTo>
                  <a:pt x="0" y="423304"/>
                  <a:pt x="10429" y="237447"/>
                  <a:pt x="30787" y="54274"/>
                </a:cubicBezTo>
                <a:close/>
              </a:path>
            </a:pathLst>
          </a:custGeom>
        </p:spPr>
      </p:pic>
      <p:sp>
        <p:nvSpPr>
          <p:cNvPr id="21" name="object 9">
            <a:extLst>
              <a:ext uri="{FF2B5EF4-FFF2-40B4-BE49-F238E27FC236}">
                <a16:creationId xmlns="" xmlns:a16="http://schemas.microsoft.com/office/drawing/2014/main" id="{2679B0EC-D418-AB4F-0E07-52B296B1841C}"/>
              </a:ext>
            </a:extLst>
          </p:cNvPr>
          <p:cNvSpPr txBox="1"/>
          <p:nvPr/>
        </p:nvSpPr>
        <p:spPr>
          <a:xfrm>
            <a:off x="282757" y="6973826"/>
            <a:ext cx="769621" cy="32060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1F417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="" xmlns:a16="http://schemas.microsoft.com/office/drawing/2014/main" id="{93F5F20F-502E-5AB5-6496-5AB4A2438180}"/>
              </a:ext>
            </a:extLst>
          </p:cNvPr>
          <p:cNvSpPr txBox="1"/>
          <p:nvPr/>
        </p:nvSpPr>
        <p:spPr>
          <a:xfrm>
            <a:off x="5274692" y="6973826"/>
            <a:ext cx="769621" cy="32060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7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1F417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29990C71-0284-BBED-1294-593565C1A5C2}"/>
              </a:ext>
            </a:extLst>
          </p:cNvPr>
          <p:cNvSpPr/>
          <p:nvPr/>
        </p:nvSpPr>
        <p:spPr>
          <a:xfrm>
            <a:off x="4842644" y="7045826"/>
            <a:ext cx="212400" cy="212400"/>
          </a:xfrm>
          <a:prstGeom prst="ellipse">
            <a:avLst/>
          </a:prstGeom>
          <a:noFill/>
          <a:ln w="44450">
            <a:solidFill>
              <a:srgbClr val="1F4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1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29570229-ABBE-0FC4-797B-D8078BB4B377}"/>
              </a:ext>
            </a:extLst>
          </p:cNvPr>
          <p:cNvSpPr/>
          <p:nvPr/>
        </p:nvSpPr>
        <p:spPr>
          <a:xfrm>
            <a:off x="1221828" y="7045826"/>
            <a:ext cx="212400" cy="212400"/>
          </a:xfrm>
          <a:prstGeom prst="ellipse">
            <a:avLst/>
          </a:prstGeom>
          <a:solidFill>
            <a:srgbClr val="1F417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1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EE313B22-CCD3-9586-0869-4A5FCAB6646F}"/>
              </a:ext>
            </a:extLst>
          </p:cNvPr>
          <p:cNvCxnSpPr>
            <a:cxnSpLocks/>
            <a:stCxn id="24" idx="6"/>
            <a:endCxn id="23" idx="2"/>
          </p:cNvCxnSpPr>
          <p:nvPr/>
        </p:nvCxnSpPr>
        <p:spPr>
          <a:xfrm>
            <a:off x="1434228" y="7152026"/>
            <a:ext cx="3408416" cy="0"/>
          </a:xfrm>
          <a:prstGeom prst="line">
            <a:avLst/>
          </a:prstGeom>
          <a:ln w="44450">
            <a:solidFill>
              <a:srgbClr val="1F4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9">
            <a:extLst>
              <a:ext uri="{FF2B5EF4-FFF2-40B4-BE49-F238E27FC236}">
                <a16:creationId xmlns="" xmlns:a16="http://schemas.microsoft.com/office/drawing/2014/main" id="{E5C2DE1F-4C42-818A-A816-CA0AA3CDC7DC}"/>
              </a:ext>
            </a:extLst>
          </p:cNvPr>
          <p:cNvSpPr txBox="1"/>
          <p:nvPr/>
        </p:nvSpPr>
        <p:spPr>
          <a:xfrm>
            <a:off x="282758" y="6229697"/>
            <a:ext cx="4772286" cy="56682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ХАНТЫ-МАНСИЙСКИЙ АВТОНОМНЫЙ ОКРУГ — ЮГРА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138238D-BE3B-7FD9-48E1-25A7B95CDFF6}"/>
              </a:ext>
            </a:extLst>
          </p:cNvPr>
          <p:cNvSpPr txBox="1"/>
          <p:nvPr/>
        </p:nvSpPr>
        <p:spPr>
          <a:xfrm>
            <a:off x="7597207" y="6675167"/>
            <a:ext cx="2849419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B039F4E-1861-3240-0374-A74943EC35EB}"/>
              </a:ext>
            </a:extLst>
          </p:cNvPr>
          <p:cNvSpPr txBox="1"/>
          <p:nvPr/>
        </p:nvSpPr>
        <p:spPr>
          <a:xfrm>
            <a:off x="7597207" y="6415900"/>
            <a:ext cx="294640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v.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="" xmlns:a16="http://schemas.microsoft.com/office/drawing/2014/main" id="{275A8A79-9970-D7DC-F8A5-7DF86843EDF8}"/>
              </a:ext>
            </a:extLst>
          </p:cNvPr>
          <p:cNvSpPr txBox="1"/>
          <p:nvPr/>
        </p:nvSpPr>
        <p:spPr>
          <a:xfrm>
            <a:off x="282756" y="5509617"/>
            <a:ext cx="9240408" cy="536046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10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Г. ПЫТЬ-ЯХ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37415F-1EA1-6676-99CC-4D8C7391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56" y="289182"/>
            <a:ext cx="2444696" cy="7307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FC568E8-EDA9-A319-6A72-BAD6AADE0B89}"/>
              </a:ext>
            </a:extLst>
          </p:cNvPr>
          <p:cNvSpPr txBox="1"/>
          <p:nvPr/>
        </p:nvSpPr>
        <p:spPr>
          <a:xfrm>
            <a:off x="7597207" y="6674213"/>
            <a:ext cx="2849419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5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5E42E7C-1AD0-3382-6CA0-6895E646B529}"/>
              </a:ext>
            </a:extLst>
          </p:cNvPr>
          <p:cNvSpPr txBox="1"/>
          <p:nvPr/>
        </p:nvSpPr>
        <p:spPr>
          <a:xfrm>
            <a:off x="7597207" y="6373713"/>
            <a:ext cx="294640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v.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.0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7695055-8287-02CC-79C3-6E83FBAF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98" y="140168"/>
            <a:ext cx="1163960" cy="10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A1BDFF8-1B6A-96A4-695B-73BB7FA7C88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852" r="2940" b="6304"/>
          <a:stretch/>
        </p:blipFill>
        <p:spPr>
          <a:xfrm>
            <a:off x="8515052" y="397049"/>
            <a:ext cx="529727" cy="638615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A283A52-A83C-7E0D-BAAD-3DF2C6588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95" y="2557289"/>
            <a:ext cx="3886701" cy="2317151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44B9E887-5A93-ECB2-BACD-A4A548AFF8AA}"/>
              </a:ext>
            </a:extLst>
          </p:cNvPr>
          <p:cNvSpPr/>
          <p:nvPr/>
        </p:nvSpPr>
        <p:spPr>
          <a:xfrm>
            <a:off x="2137045" y="4285481"/>
            <a:ext cx="108000" cy="108000"/>
          </a:xfrm>
          <a:prstGeom prst="ellipse">
            <a:avLst/>
          </a:prstGeom>
          <a:solidFill>
            <a:srgbClr val="1F417B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98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03DF579E-7E98-0858-F135-158A71AF3C96}"/>
              </a:ext>
            </a:extLst>
          </p:cNvPr>
          <p:cNvSpPr/>
          <p:nvPr/>
        </p:nvSpPr>
        <p:spPr>
          <a:xfrm>
            <a:off x="317499" y="2026707"/>
            <a:ext cx="2076873" cy="170543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F75AA7D6-65DF-0F2B-A275-F499A8B50256}"/>
              </a:ext>
            </a:extLst>
          </p:cNvPr>
          <p:cNvSpPr/>
          <p:nvPr/>
        </p:nvSpPr>
        <p:spPr>
          <a:xfrm>
            <a:off x="2538384" y="2026706"/>
            <a:ext cx="2808313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2806949A-5C35-276B-9000-5952F3F6381A}"/>
              </a:ext>
            </a:extLst>
          </p:cNvPr>
          <p:cNvSpPr/>
          <p:nvPr/>
        </p:nvSpPr>
        <p:spPr>
          <a:xfrm>
            <a:off x="5490707" y="2026705"/>
            <a:ext cx="1872209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6A669112-B4C2-7E06-3F8F-54AF410A10FC}"/>
              </a:ext>
            </a:extLst>
          </p:cNvPr>
          <p:cNvSpPr/>
          <p:nvPr/>
        </p:nvSpPr>
        <p:spPr>
          <a:xfrm>
            <a:off x="7506937" y="2026705"/>
            <a:ext cx="2868961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311B5DC4-8778-CF40-A03B-7B2ACC6F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25991"/>
              </p:ext>
            </p:extLst>
          </p:nvPr>
        </p:nvGraphicFramePr>
        <p:xfrm>
          <a:off x="317501" y="1157926"/>
          <a:ext cx="10058397" cy="49974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5199">
                  <a:extLst>
                    <a:ext uri="{9D8B030D-6E8A-4147-A177-3AD203B41FA5}">
                      <a16:colId xmlns="" xmlns:a16="http://schemas.microsoft.com/office/drawing/2014/main" val="843102609"/>
                    </a:ext>
                  </a:extLst>
                </a:gridCol>
                <a:gridCol w="2751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1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510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40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</a:t>
                      </a:r>
                      <a:endParaRPr lang="en-US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КОМПАНИИ</a:t>
                      </a: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ИНВЕСТИЦИОННЫЕ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ПЛАНЫ НА 3 ГОДА: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КРАТКОЕ ОПИСАНИЕ СУТИ ИНВЕСТИЦИОННЫХ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ПЛАНОВ 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СУММАРНЫЙ ОЖИДАЕМЫЙ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ОБЪЕМ ИНВЕСТИЦИЙ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ПО ВСЕМ ИНИЦИАТИВАМ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В БЛИЖАЙШИЕ </a:t>
                      </a:r>
                      <a:endParaRPr lang="en-US" sz="1050" b="1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3 ГОДА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КАКИЕ МЕРЫ ПОДДЕРЖКИ БИЗНЕСА БУДУТ НАИБОЛЕЕ ДЕЙСТВЕННЫ ПРИ РЕАЛИЗАЦИИ ЭТИХ ИНВЕСТИЦИОННЫХ ПРОЕКТОВ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extLst>
                  <a:ext uri="{0D108BD9-81ED-4DB2-BD59-A6C34878D82A}">
                    <a16:rowId xmlns="" xmlns:a16="http://schemas.microsoft.com/office/drawing/2014/main" val="3556821284"/>
                  </a:ext>
                </a:extLst>
              </a:tr>
              <a:tr h="369614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164695870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ООО «Ремонтно-технологический сервис»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Ежегодное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обновление инструмента,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(сварочное — 3—5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лет,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транспорт — 5—7 лет)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10—100 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</a:t>
                      </a: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«ЭКОТОН», ООО «Бизнес-металл»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Нет возможности расширения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(нет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земли для строительства и аренды в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МО). Коммуникации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предприятие готово обеспечить самостоятельно (в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т. ч. отсыпка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, вырубка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10—100 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Налоговые каникулы, налоговые льготы при реализации инвестиционных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проектов; организационная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6467676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СеверТрансСервис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Улучшение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крановой техники, подъездных путей, погрузо-разгрузочного оборудования. Поддержание качества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услуг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Нет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планов по использованию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государственной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поддержки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6468354"/>
                  </a:ext>
                </a:extLst>
              </a:tr>
              <a:tr h="76808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ИнтерРегион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Нет согласованной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инвестиционной программы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, вложения по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необходимости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Нет планов по использованию государственной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поддержки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7991036"/>
                  </a:ext>
                </a:extLst>
              </a:tr>
              <a:tr h="55662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«Строительная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Компания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«Пыть-Ях-Строй-Сервис»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Обновление техники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(по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мере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необходимости)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Финансовая поддержка при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подготовке/переподготовке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персонала для реализации инвестиционных проектов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584641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ТеплоЭнергоСервис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Нет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собственной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инвестиционной программы (зависимость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от заказчика).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Постепенное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обновление парка транспорта 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Финансовая поддержка при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подготовке/переподготовке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персонала для реализации инвестиционных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проектов;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с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убсидирование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части инвестиционных расходов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1EF3DA-32C9-2B31-46F4-F3A0A6223C87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ПЕРЕЧЕНЬ ИНВЕСТИЦИОННЫХ ПРОЕКТОВ, ПРЕДЛОЖЕННЫХ БИЗНЕСОМ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551ED9D5-6E73-2CC4-BD4A-1E73998A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9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03DF579E-7E98-0858-F135-158A71AF3C96}"/>
              </a:ext>
            </a:extLst>
          </p:cNvPr>
          <p:cNvSpPr/>
          <p:nvPr/>
        </p:nvSpPr>
        <p:spPr>
          <a:xfrm>
            <a:off x="317499" y="2026707"/>
            <a:ext cx="2076873" cy="170543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F75AA7D6-65DF-0F2B-A275-F499A8B50256}"/>
              </a:ext>
            </a:extLst>
          </p:cNvPr>
          <p:cNvSpPr/>
          <p:nvPr/>
        </p:nvSpPr>
        <p:spPr>
          <a:xfrm>
            <a:off x="2538384" y="2026706"/>
            <a:ext cx="2808313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2806949A-5C35-276B-9000-5952F3F6381A}"/>
              </a:ext>
            </a:extLst>
          </p:cNvPr>
          <p:cNvSpPr/>
          <p:nvPr/>
        </p:nvSpPr>
        <p:spPr>
          <a:xfrm>
            <a:off x="5490707" y="2026705"/>
            <a:ext cx="1872209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6A669112-B4C2-7E06-3F8F-54AF410A10FC}"/>
              </a:ext>
            </a:extLst>
          </p:cNvPr>
          <p:cNvSpPr/>
          <p:nvPr/>
        </p:nvSpPr>
        <p:spPr>
          <a:xfrm>
            <a:off x="7506937" y="2026705"/>
            <a:ext cx="2868961" cy="170543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311B5DC4-8778-CF40-A03B-7B2ACC6FE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001765"/>
              </p:ext>
            </p:extLst>
          </p:nvPr>
        </p:nvGraphicFramePr>
        <p:xfrm>
          <a:off x="317501" y="1157926"/>
          <a:ext cx="10058397" cy="403737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35199">
                  <a:extLst>
                    <a:ext uri="{9D8B030D-6E8A-4147-A177-3AD203B41FA5}">
                      <a16:colId xmlns="" xmlns:a16="http://schemas.microsoft.com/office/drawing/2014/main" val="843102609"/>
                    </a:ext>
                  </a:extLst>
                </a:gridCol>
                <a:gridCol w="27510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1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510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40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</a:t>
                      </a:r>
                      <a:endParaRPr lang="en-US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КОМПАНИИ</a:t>
                      </a: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ИНВЕСТИЦИОННЫЕ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ПЛАНЫ НА 3 ГОДА: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КРАТКОЕ ОПИСАНИЕ СУТИ ИНВЕСТИЦИОННЫХ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ПЛАНОВ 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СУММАРНЫЙ ОЖИДАЕМЫЙ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ОБЪЕМ ИНВЕСТИЦИЙ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ПО ВСЕМ ИНИЦИАТИВАМ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В БЛИЖАЙШИЕ </a:t>
                      </a:r>
                      <a:endParaRPr lang="en-US" sz="1050" b="1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3 ГОДА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A04020102020204" pitchFamily="34" charset="0"/>
                        </a:rPr>
                        <a:t>КАКИЕ МЕРЫ ПОДДЕРЖКИ БИЗНЕСА БУДУТ НАИБОЛЕЕ ДЕЙСТВЕННЫ ПРИ РЕАЛИЗАЦИИ ЭТИХ ИНВЕСТИЦИОННЫХ ПРОЕКТОВ</a:t>
                      </a:r>
                      <a:endParaRPr lang="ru-RU" sz="105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extLst>
                  <a:ext uri="{0D108BD9-81ED-4DB2-BD59-A6C34878D82A}">
                    <a16:rowId xmlns="" xmlns:a16="http://schemas.microsoft.com/office/drawing/2014/main" val="3556821284"/>
                  </a:ext>
                </a:extLst>
              </a:tr>
              <a:tr h="369614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164695870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«Югорская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транспортно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Экспедиционная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компания»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Обновление парка транспорта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(по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мере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необходимости)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Субсидирование части инвестиционных расходов</a:t>
                      </a:r>
                    </a:p>
                  </a:txBody>
                  <a:tcPr anchor="ctr"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Нефтьтранссиб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Ежегодный закуп запчастей и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техники (15—20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% от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оборота)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100—500 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Нет планов по использованию государственной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поддержки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6467676"/>
                  </a:ext>
                </a:extLst>
              </a:tr>
              <a:tr h="44366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Автоспецтранс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»,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ИП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Хужулов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Супьян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Султанович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Планы по организации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</a:rPr>
                        <a:t> ремонтного бокса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" panose="020B0604020202020204" pitchFamily="34" charset="0"/>
                        </a:rPr>
                        <a:t>Организационная 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36468354"/>
                  </a:ext>
                </a:extLst>
              </a:tr>
              <a:tr h="76808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«Тюбинг-Транс»,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ООО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Нафта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Сибериан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Найтроджен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»</a:t>
                      </a:r>
                      <a:endParaRPr lang="ru-RU" sz="10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Постепенное обновление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производственного оборудования (по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мере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</a:rPr>
                        <a:t>необходимости)</a:t>
                      </a:r>
                      <a:endParaRPr lang="ru-RU" sz="9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" panose="020B0604020202020204" pitchFamily="34" charset="0"/>
                        </a:rPr>
                        <a:t>Организационная 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7991036"/>
                  </a:ext>
                </a:extLst>
              </a:tr>
              <a:tr h="55662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ИП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Шайхилаева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Фатима Рашидовна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Масштабирование бизнеса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До 10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млн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руб.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" panose="020B0604020202020204" pitchFamily="34" charset="0"/>
                        </a:rPr>
                        <a:t>Субсидирование части инвестиционных расходов</a:t>
                      </a:r>
                    </a:p>
                  </a:txBody>
                  <a:tcPr anchor="ctr"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58464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1EF3DA-32C9-2B31-46F4-F3A0A6223C87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ПЕРЕЧЕНЬ ИНВЕСТИЦИОННЫХ ПРОЕКТОВ, ПРЕДЛОЖЕННЫХ БИЗНЕСОМ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551ED9D5-6E73-2CC4-BD4A-1E73998A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05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70248"/>
              </p:ext>
            </p:extLst>
          </p:nvPr>
        </p:nvGraphicFramePr>
        <p:xfrm>
          <a:off x="298001" y="1580803"/>
          <a:ext cx="9913307" cy="507369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5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2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50736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Организация станции технического обслуживания для грузового и спецтранспорта с ремонтными мастерскими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фермерского хозяйства для производства экологически чистых продуктов питания короткого срока хранения, организация фирменной точки сбыта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2456722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Развитие ИТ-компании в направлении разработки и обслуживания процессов управления жилищным хозяйством (система «умный двор», «умный город», аутсорсинг услуг автоматизированного контроля состояния систем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ЖКХ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и т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. д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.)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485430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транспортно-логистического комплекса мультимодального типа (обслуживание потребностей группы смежных МО)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809402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производства инновационных строительных материалов (производство быстровозводимых зданий и сооружений)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40393368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переработки отходов бурения скважин и добычи углеводородов с последующей утилизацией на специальных полигонах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8412734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Организация переработки и утилизации всех видов отходов, строительство межмуниципального комплекса переработки бытовых и промышленных отходов для г. 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Нефтеюганска,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г. </a:t>
                      </a:r>
                      <a:r>
                        <a:rPr lang="ru-RU" sz="1000" dirty="0" err="1" smtClean="0">
                          <a:effectLst/>
                          <a:latin typeface="Arial Black" panose="020B0A04020102020204" pitchFamily="34" charset="0"/>
                        </a:rPr>
                        <a:t>Пыть-Яха</a:t>
                      </a:r>
                      <a:r>
                        <a:rPr lang="ru-RU" sz="1000" dirty="0" smtClean="0">
                          <a:effectLst/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смежных МО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27923152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цеха токарно-механической обработки металла (предоставление услуг широкому кругу клиентов)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08101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Arial Black" panose="020B0A04020102020204" pitchFamily="34" charset="0"/>
                        </a:rPr>
                        <a:t>Организация ИТ-компании по разработке и адаптации ПО несырьевого сектора с целью замещения импортного ПО, производства видеоигр с элементами обучения (ИТ-школа)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1588607"/>
                  </a:ext>
                </a:extLst>
              </a:tr>
              <a:tr h="50736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Организация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ивент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-компании по направлению спортивного туризма (приполярные маршруты, марафон,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трейл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, соревнования, фестивали), экстрим- и </a:t>
                      </a:r>
                      <a:r>
                        <a:rPr lang="ru-RU" sz="1000" dirty="0" err="1">
                          <a:effectLst/>
                          <a:latin typeface="Arial Black" panose="020B0A04020102020204" pitchFamily="34" charset="0"/>
                        </a:rPr>
                        <a:t>этнотуров</a:t>
                      </a:r>
                      <a:r>
                        <a:rPr lang="ru-RU" sz="10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28366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E6B5E-1EFA-6022-E1E1-10E66381C250}"/>
              </a:ext>
            </a:extLst>
          </p:cNvPr>
          <p:cNvSpPr txBox="1"/>
          <p:nvPr/>
        </p:nvSpPr>
        <p:spPr>
          <a:xfrm>
            <a:off x="298001" y="303595"/>
            <a:ext cx="677689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26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БИЗНЕС-ИДЕЙ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A75BCB-7C16-0D11-1D31-A532882FC4B4}"/>
              </a:ext>
            </a:extLst>
          </p:cNvPr>
          <p:cNvSpPr txBox="1"/>
          <p:nvPr/>
        </p:nvSpPr>
        <p:spPr>
          <a:xfrm>
            <a:off x="298001" y="926367"/>
            <a:ext cx="9347201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ТОП-10 ИДЕЙ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позиция команды разработчиков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BDAD850-830E-C25E-0D69-4BDE49F7C2DA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</p:spTree>
    <p:extLst>
      <p:ext uri="{BB962C8B-B14F-4D97-AF65-F5344CB8AC3E}">
        <p14:creationId xmlns:p14="http://schemas.microsoft.com/office/powerpoint/2010/main" val="396712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D5A1D572-37C9-A972-AE60-72D3F6C5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54791"/>
              </p:ext>
            </p:extLst>
          </p:nvPr>
        </p:nvGraphicFramePr>
        <p:xfrm>
          <a:off x="298002" y="926368"/>
          <a:ext cx="9850803" cy="5728129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="" xmlns:a16="http://schemas.microsoft.com/office/drawing/2014/main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="" xmlns:a16="http://schemas.microsoft.com/office/drawing/2014/main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="" xmlns:a16="http://schemas.microsoft.com/office/drawing/2014/main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="" xmlns:a16="http://schemas.microsoft.com/office/drawing/2014/main" val="462282678"/>
                    </a:ext>
                  </a:extLst>
                </a:gridCol>
              </a:tblGrid>
              <a:tr h="622809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2735420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Организация станции технического обслуживания для грузового и спецтранспорта с ремонтными мастерскими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12,000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пейнтбольного клуба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3,667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11,556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2456722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фермерского хозяйства для производства экологически чистых продуктов питания короткого срока хранения, организация фирменной точки сбыта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485430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Строительство торгово-развлекательного центра с центром детского досуга, семейным рестораном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4,333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3,556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3,556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809402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коневодческого хозяйства и центра туристических услуг иппотерапии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4,111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40393368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Развитие горнолыжной базы (строительство мест размещения, объектов общепита, дополнительного сервиса)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3,833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8412734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центра бытовых услуг (барбер-шоп, салон красоты, клининг, химчистка, ремонт обуви, техники, одежды)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27923152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мини-цеха по производству мясной, молочной продукции, обработке дикоросов и овощей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3,556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11,222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08101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Строительство кинотеатра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3,389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10,167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1588607"/>
                  </a:ext>
                </a:extLst>
              </a:tr>
              <a:tr h="51053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Развитие ИТ-компании в направлении разработки и обслуживания процессов управления жилищным хозяйством (система «умный двор», «умный город», аутсорсинг услуг автоматизированного контроля состояния систем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ЖКХ</a:t>
                      </a:r>
                      <a:r>
                        <a:rPr lang="ru-RU" sz="9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и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т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. д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.)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10,056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28366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A75BCB-7C16-0D11-1D31-A532882FC4B4}"/>
              </a:ext>
            </a:extLst>
          </p:cNvPr>
          <p:cNvSpPr txBox="1"/>
          <p:nvPr/>
        </p:nvSpPr>
        <p:spPr>
          <a:xfrm>
            <a:off x="298001" y="926367"/>
            <a:ext cx="483267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ТОП-10 ИДЕЙ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FB650C-1B0C-4E4E-9F89-9DEE17180664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9F382C4B-7D8A-4F1E-9D93-AA50C100F959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78148" y="4141465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65169" y="5725641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367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A8ED1FE-1532-A35B-A774-FCABB5A46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21943"/>
              </p:ext>
            </p:extLst>
          </p:nvPr>
        </p:nvGraphicFramePr>
        <p:xfrm>
          <a:off x="298001" y="926368"/>
          <a:ext cx="9850803" cy="569554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="" xmlns:a16="http://schemas.microsoft.com/office/drawing/2014/main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="" xmlns:a16="http://schemas.microsoft.com/office/drawing/2014/main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="" xmlns:a16="http://schemas.microsoft.com/office/drawing/2014/main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="" xmlns:a16="http://schemas.microsoft.com/office/drawing/2014/main" val="462282678"/>
                    </a:ext>
                  </a:extLst>
                </a:gridCol>
              </a:tblGrid>
              <a:tr h="626783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2735420"/>
                  </a:ext>
                </a:extLst>
              </a:tr>
              <a:tr h="51333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Организация транспортно-логистического комплекса </a:t>
                      </a:r>
                      <a:r>
                        <a:rPr lang="ru-RU" sz="900" dirty="0" err="1">
                          <a:effectLst/>
                          <a:latin typeface="Arial Black" panose="020B0A04020102020204" pitchFamily="34" charset="0"/>
                        </a:rPr>
                        <a:t>мультимодального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 типа (обслуживание потребностей группы смежных МО)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3,333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10,056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цеха по переработке автомобильных шин и производству специализированных покрытий, мазута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4,000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9,833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2456722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13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газосервисных услуг (пусконаладочные работы, ремонтные мероприятия, сервисное обслуживание, установка оборудования и пр.)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9,778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485430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14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производства инновационных строительных материалов (производство быстровозводимых зданий и сооружений)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3,389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9,500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809402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15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переработки отходов бурения скважин и добычи углеводородов с последующей утилизацией на специальных полигонах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3,333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9,444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40393368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16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Организация переработки и утилизации всех видов отходов, строительство межмуниципального комплекса переработки бытовых и промышленных отходов для г.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Нефтеюганска,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г. </a:t>
                      </a:r>
                      <a:r>
                        <a:rPr lang="ru-RU" sz="900" dirty="0" err="1" smtClean="0">
                          <a:effectLst/>
                          <a:latin typeface="Arial Black" panose="020B0A04020102020204" pitchFamily="34" charset="0"/>
                        </a:rPr>
                        <a:t>Пыть-Яха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смежных МО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2,667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9,000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8412734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17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цеха токарно-механической обработки металла (предоставление услуг широкому кругу клиентов)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8,944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27923152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18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ИТ-компании по разработке и адаптации ПО несырьевого сектора с целью замещения импортного ПО, производства видеоигр с элементами обучения (ИТ-школа)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8,944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08101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19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туристической компании по направлению горного, промышленного, этнического и сельскохозяйственного туризма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8,944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1588607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20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ивент-компании по направлению спортивного туризма (приполярные маршруты, марафон, трейл, соревнования, фестивали), экстрим- и этнотуров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3,111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2,778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8,889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2836637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21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производства металлических конструкций для строительства магистральных объектов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8,278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0243526"/>
                  </a:ext>
                </a:extLst>
              </a:tr>
              <a:tr h="38083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22</a:t>
                      </a: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Организация столярного, гончарного цехов (в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т.</a:t>
                      </a:r>
                      <a:r>
                        <a:rPr lang="ru-RU" sz="900" baseline="0" dirty="0" smtClean="0">
                          <a:effectLst/>
                          <a:latin typeface="Arial Black" panose="020B0A04020102020204" pitchFamily="34" charset="0"/>
                        </a:rPr>
                        <a:t> ч.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как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объектов туризма)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2,444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7,944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0807039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71CFED-293B-4719-8B98-2737F3B89D99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34438C7D-22F7-4B0B-B1C4-5DB8105D55F7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54609" y="1621185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54609" y="2845321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54609" y="3677358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642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8CF7179-2053-5008-8F2B-8CE125D5B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73391"/>
              </p:ext>
            </p:extLst>
          </p:nvPr>
        </p:nvGraphicFramePr>
        <p:xfrm>
          <a:off x="298001" y="926368"/>
          <a:ext cx="9850803" cy="226608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12194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5450134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  <a:gridCol w="933234">
                  <a:extLst>
                    <a:ext uri="{9D8B030D-6E8A-4147-A177-3AD203B41FA5}">
                      <a16:colId xmlns="" xmlns:a16="http://schemas.microsoft.com/office/drawing/2014/main" val="893539907"/>
                    </a:ext>
                  </a:extLst>
                </a:gridCol>
                <a:gridCol w="1244312">
                  <a:extLst>
                    <a:ext uri="{9D8B030D-6E8A-4147-A177-3AD203B41FA5}">
                      <a16:colId xmlns="" xmlns:a16="http://schemas.microsoft.com/office/drawing/2014/main" val="2437709431"/>
                    </a:ext>
                  </a:extLst>
                </a:gridCol>
                <a:gridCol w="1011003">
                  <a:extLst>
                    <a:ext uri="{9D8B030D-6E8A-4147-A177-3AD203B41FA5}">
                      <a16:colId xmlns="" xmlns:a16="http://schemas.microsoft.com/office/drawing/2014/main" val="3588140464"/>
                    </a:ext>
                  </a:extLst>
                </a:gridCol>
                <a:gridCol w="699926">
                  <a:extLst>
                    <a:ext uri="{9D8B030D-6E8A-4147-A177-3AD203B41FA5}">
                      <a16:colId xmlns="" xmlns:a16="http://schemas.microsoft.com/office/drawing/2014/main" val="462282678"/>
                    </a:ext>
                  </a:extLst>
                </a:gridCol>
              </a:tblGrid>
              <a:tr h="634965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2735420"/>
                  </a:ext>
                </a:extLst>
              </a:tr>
              <a:tr h="37914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23</a:t>
                      </a:r>
                      <a:endParaRPr lang="ru-RU" sz="1600" b="1" i="0" kern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Организация производства металлических каркасов для строительства и промышленных металлических каркасов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3,056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7,833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37914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24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92E1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Создание и развитие центра адаптации софта (ПО) для производственной деятельности предприятий ключевых видов деятельности в Югре (в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т. ч.</a:t>
                      </a:r>
                      <a:r>
                        <a:rPr lang="ru-RU" sz="9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Arial Black" panose="020B0A04020102020204" pitchFamily="34" charset="0"/>
                        </a:rPr>
                        <a:t>нефтяная </a:t>
                      </a:r>
                      <a:r>
                        <a:rPr lang="ru-RU" sz="900" dirty="0">
                          <a:effectLst/>
                          <a:latin typeface="Arial Black" panose="020B0A04020102020204" pitchFamily="34" charset="0"/>
                        </a:rPr>
                        <a:t>сфера) с элементами обучения (ЦМИТ и др.)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2,833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2,389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7,722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2456722"/>
                  </a:ext>
                </a:extLst>
              </a:tr>
              <a:tr h="379148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25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92E1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цеха по сервису и ремонту БПЛА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2,111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7,111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485430"/>
                  </a:ext>
                </a:extLst>
              </a:tr>
              <a:tr h="36990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2E1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26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92E1"/>
                        </a:solidFill>
                        <a:effectLst/>
                        <a:uLnTx/>
                        <a:uFillTx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>
                          <a:effectLst/>
                          <a:latin typeface="Arial Black" panose="020B0A04020102020204" pitchFamily="34" charset="0"/>
                        </a:rPr>
                        <a:t>Организация санатория с использованием рекреационного потенциала, экологических ресурсов МО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2,389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2,222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2,056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92E1"/>
                          </a:solidFill>
                          <a:effectLst/>
                          <a:latin typeface="Arial Black" panose="020B0A04020102020204" pitchFamily="34" charset="0"/>
                        </a:rPr>
                        <a:t>6,667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8094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E6B5E-1EFA-6022-E1E1-10E66381C250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26 БИЗНЕС-ИДЕЙ РАЗРАБОТАНО КОМАНДОЙ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C73694-24DD-7ADA-8F83-AF6CC1D29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100B8E2-C964-CD70-FEAE-3D029CA1C384}"/>
              </a:ext>
            </a:extLst>
          </p:cNvPr>
          <p:cNvSpPr txBox="1"/>
          <p:nvPr/>
        </p:nvSpPr>
        <p:spPr>
          <a:xfrm>
            <a:off x="821413" y="6775600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разрезе параметров «Наличие платежеспособного спроса», «Наличие носителей компетенций» и «Наличие необходимых ресурсов»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C935F53-8B7A-7F71-7122-B629E12CD146}"/>
              </a:ext>
            </a:extLst>
          </p:cNvPr>
          <p:cNvSpPr txBox="1"/>
          <p:nvPr/>
        </p:nvSpPr>
        <p:spPr>
          <a:xfrm>
            <a:off x="821412" y="7141034"/>
            <a:ext cx="8197696" cy="246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09"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**Представленные бизнес-идеи не являются планом,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представляют собой прежде всего ориентир для бизнеса и администрации МО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части наиболее перспективных, обеспеченных ресурсами и спросом идей для реализации</a:t>
            </a:r>
            <a:r>
              <a:rPr lang="en-US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в перспективе до 2026 года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6722E7-0503-4499-B925-93E332BA63A5}"/>
              </a:ext>
            </a:extLst>
          </p:cNvPr>
          <p:cNvSpPr txBox="1"/>
          <p:nvPr/>
        </p:nvSpPr>
        <p:spPr>
          <a:xfrm>
            <a:off x="8227020" y="400615"/>
            <a:ext cx="26642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Идеи, имеющие интеграционный потенциал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C3CC0861-F5E8-4550-89CA-DFBE78A48149}"/>
              </a:ext>
            </a:extLst>
          </p:cNvPr>
          <p:cNvSpPr/>
          <p:nvPr/>
        </p:nvSpPr>
        <p:spPr>
          <a:xfrm>
            <a:off x="7695920" y="292903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3A2A0F3-B5B4-4930-96A8-3D39AF87BADA}"/>
              </a:ext>
            </a:extLst>
          </p:cNvPr>
          <p:cNvSpPr/>
          <p:nvPr/>
        </p:nvSpPr>
        <p:spPr>
          <a:xfrm>
            <a:off x="378148" y="2031999"/>
            <a:ext cx="360000" cy="360000"/>
          </a:xfrm>
          <a:prstGeom prst="ellipse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649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Рисунок 28">
            <a:extLst>
              <a:ext uri="{FF2B5EF4-FFF2-40B4-BE49-F238E27FC236}">
                <a16:creationId xmlns="" xmlns:a16="http://schemas.microsoft.com/office/drawing/2014/main" id="{98C7264A-32DC-80DD-0126-7B606CFD219D}"/>
              </a:ext>
            </a:extLst>
          </p:cNvPr>
          <p:cNvGrpSpPr/>
          <p:nvPr/>
        </p:nvGrpSpPr>
        <p:grpSpPr>
          <a:xfrm>
            <a:off x="12701" y="5653633"/>
            <a:ext cx="7548995" cy="1909371"/>
            <a:chOff x="12701" y="5437668"/>
            <a:chExt cx="8386272" cy="2121144"/>
          </a:xfrm>
          <a:solidFill>
            <a:srgbClr val="D9D9D9"/>
          </a:solidFill>
        </p:grpSpPr>
        <p:sp>
          <p:nvSpPr>
            <p:cNvPr id="35" name="Полилиния: фигура 2">
              <a:extLst>
                <a:ext uri="{FF2B5EF4-FFF2-40B4-BE49-F238E27FC236}">
                  <a16:creationId xmlns="" xmlns:a16="http://schemas.microsoft.com/office/drawing/2014/main" id="{B7EB2CBD-824F-A261-3C19-391ABF96D2F2}"/>
                </a:ext>
              </a:extLst>
            </p:cNvPr>
            <p:cNvSpPr/>
            <p:nvPr/>
          </p:nvSpPr>
          <p:spPr>
            <a:xfrm>
              <a:off x="3241551" y="7531386"/>
              <a:ext cx="42147" cy="14959"/>
            </a:xfrm>
            <a:custGeom>
              <a:avLst/>
              <a:gdLst>
                <a:gd name="connsiteX0" fmla="*/ 0 w 42147"/>
                <a:gd name="connsiteY0" fmla="*/ 119 h 14959"/>
                <a:gd name="connsiteX1" fmla="*/ 119 w 42147"/>
                <a:gd name="connsiteY1" fmla="*/ 14841 h 14959"/>
                <a:gd name="connsiteX2" fmla="*/ 119 w 42147"/>
                <a:gd name="connsiteY2" fmla="*/ 14959 h 14959"/>
                <a:gd name="connsiteX3" fmla="*/ 42148 w 42147"/>
                <a:gd name="connsiteY3" fmla="*/ 14722 h 14959"/>
                <a:gd name="connsiteX4" fmla="*/ 42029 w 42147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14959">
                  <a:moveTo>
                    <a:pt x="0" y="119"/>
                  </a:moveTo>
                  <a:lnTo>
                    <a:pt x="119" y="14841"/>
                  </a:lnTo>
                  <a:lnTo>
                    <a:pt x="119" y="14959"/>
                  </a:lnTo>
                  <a:lnTo>
                    <a:pt x="42148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Полилиния: фигура 3">
              <a:extLst>
                <a:ext uri="{FF2B5EF4-FFF2-40B4-BE49-F238E27FC236}">
                  <a16:creationId xmlns="" xmlns:a16="http://schemas.microsoft.com/office/drawing/2014/main" id="{888FA4C1-C616-071E-00AD-85212D4D4F67}"/>
                </a:ext>
              </a:extLst>
            </p:cNvPr>
            <p:cNvSpPr/>
            <p:nvPr/>
          </p:nvSpPr>
          <p:spPr>
            <a:xfrm>
              <a:off x="3185394" y="7531505"/>
              <a:ext cx="42266" cy="15078"/>
            </a:xfrm>
            <a:custGeom>
              <a:avLst/>
              <a:gdLst>
                <a:gd name="connsiteX0" fmla="*/ 0 w 42266"/>
                <a:gd name="connsiteY0" fmla="*/ 238 h 15078"/>
                <a:gd name="connsiteX1" fmla="*/ 118 w 42266"/>
                <a:gd name="connsiteY1" fmla="*/ 15078 h 15078"/>
                <a:gd name="connsiteX2" fmla="*/ 42266 w 42266"/>
                <a:gd name="connsiteY2" fmla="*/ 14841 h 15078"/>
                <a:gd name="connsiteX3" fmla="*/ 42028 w 42266"/>
                <a:gd name="connsiteY3" fmla="*/ 0 h 1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15078">
                  <a:moveTo>
                    <a:pt x="0" y="238"/>
                  </a:moveTo>
                  <a:lnTo>
                    <a:pt x="118" y="15078"/>
                  </a:lnTo>
                  <a:lnTo>
                    <a:pt x="42266" y="14841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Полилиния: фигура 4">
              <a:extLst>
                <a:ext uri="{FF2B5EF4-FFF2-40B4-BE49-F238E27FC236}">
                  <a16:creationId xmlns="" xmlns:a16="http://schemas.microsoft.com/office/drawing/2014/main" id="{DE00ED74-BDB2-1F18-014C-3C13D9410F4E}"/>
                </a:ext>
              </a:extLst>
            </p:cNvPr>
            <p:cNvSpPr/>
            <p:nvPr/>
          </p:nvSpPr>
          <p:spPr>
            <a:xfrm>
              <a:off x="3129237" y="7531743"/>
              <a:ext cx="42266" cy="14959"/>
            </a:xfrm>
            <a:custGeom>
              <a:avLst/>
              <a:gdLst>
                <a:gd name="connsiteX0" fmla="*/ 42029 w 42266"/>
                <a:gd name="connsiteY0" fmla="*/ 0 h 14959"/>
                <a:gd name="connsiteX1" fmla="*/ 0 w 42266"/>
                <a:gd name="connsiteY1" fmla="*/ 237 h 14959"/>
                <a:gd name="connsiteX2" fmla="*/ 0 w 42266"/>
                <a:gd name="connsiteY2" fmla="*/ 237 h 14959"/>
                <a:gd name="connsiteX3" fmla="*/ 119 w 42266"/>
                <a:gd name="connsiteY3" fmla="*/ 14959 h 14959"/>
                <a:gd name="connsiteX4" fmla="*/ 119 w 42266"/>
                <a:gd name="connsiteY4" fmla="*/ 14959 h 14959"/>
                <a:gd name="connsiteX5" fmla="*/ 42266 w 42266"/>
                <a:gd name="connsiteY5" fmla="*/ 14841 h 14959"/>
                <a:gd name="connsiteX6" fmla="*/ 42266 w 42266"/>
                <a:gd name="connsiteY6" fmla="*/ 14841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14959">
                  <a:moveTo>
                    <a:pt x="42029" y="0"/>
                  </a:moveTo>
                  <a:lnTo>
                    <a:pt x="0" y="237"/>
                  </a:lnTo>
                  <a:lnTo>
                    <a:pt x="0" y="237"/>
                  </a:lnTo>
                  <a:lnTo>
                    <a:pt x="119" y="14959"/>
                  </a:lnTo>
                  <a:lnTo>
                    <a:pt x="119" y="14959"/>
                  </a:lnTo>
                  <a:lnTo>
                    <a:pt x="42266" y="14841"/>
                  </a:lnTo>
                  <a:lnTo>
                    <a:pt x="42266" y="1484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Полилиния: фигура 5">
              <a:extLst>
                <a:ext uri="{FF2B5EF4-FFF2-40B4-BE49-F238E27FC236}">
                  <a16:creationId xmlns="" xmlns:a16="http://schemas.microsoft.com/office/drawing/2014/main" id="{4F8E921D-7844-62D9-0485-79EAE715C5E6}"/>
                </a:ext>
              </a:extLst>
            </p:cNvPr>
            <p:cNvSpPr/>
            <p:nvPr/>
          </p:nvSpPr>
          <p:spPr>
            <a:xfrm>
              <a:off x="3073199" y="7532099"/>
              <a:ext cx="42147" cy="14840"/>
            </a:xfrm>
            <a:custGeom>
              <a:avLst/>
              <a:gdLst>
                <a:gd name="connsiteX0" fmla="*/ 0 w 42147"/>
                <a:gd name="connsiteY0" fmla="*/ 119 h 14840"/>
                <a:gd name="connsiteX1" fmla="*/ 0 w 42147"/>
                <a:gd name="connsiteY1" fmla="*/ 14841 h 14840"/>
                <a:gd name="connsiteX2" fmla="*/ 42147 w 42147"/>
                <a:gd name="connsiteY2" fmla="*/ 14722 h 14840"/>
                <a:gd name="connsiteX3" fmla="*/ 42029 w 42147"/>
                <a:gd name="connsiteY3" fmla="*/ 0 h 1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14840">
                  <a:moveTo>
                    <a:pt x="0" y="119"/>
                  </a:moveTo>
                  <a:lnTo>
                    <a:pt x="0" y="14841"/>
                  </a:lnTo>
                  <a:lnTo>
                    <a:pt x="42147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Полилиния: фигура 6">
              <a:extLst>
                <a:ext uri="{FF2B5EF4-FFF2-40B4-BE49-F238E27FC236}">
                  <a16:creationId xmlns="" xmlns:a16="http://schemas.microsoft.com/office/drawing/2014/main" id="{97BB749A-E011-0B33-B41C-9E42A611391A}"/>
                </a:ext>
              </a:extLst>
            </p:cNvPr>
            <p:cNvSpPr/>
            <p:nvPr/>
          </p:nvSpPr>
          <p:spPr>
            <a:xfrm>
              <a:off x="3129000" y="7498974"/>
              <a:ext cx="42384" cy="23982"/>
            </a:xfrm>
            <a:custGeom>
              <a:avLst/>
              <a:gdLst>
                <a:gd name="connsiteX0" fmla="*/ 237 w 42384"/>
                <a:gd name="connsiteY0" fmla="*/ 23983 h 23982"/>
                <a:gd name="connsiteX1" fmla="*/ 237 w 42384"/>
                <a:gd name="connsiteY1" fmla="*/ 23983 h 23982"/>
                <a:gd name="connsiteX2" fmla="*/ 593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147 w 42384"/>
                <a:gd name="connsiteY5" fmla="*/ 0 h 23982"/>
                <a:gd name="connsiteX6" fmla="*/ 0 w 42384"/>
                <a:gd name="connsiteY6" fmla="*/ 119 h 23982"/>
                <a:gd name="connsiteX7" fmla="*/ 237 w 42384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237" y="23983"/>
                  </a:moveTo>
                  <a:lnTo>
                    <a:pt x="237" y="23983"/>
                  </a:lnTo>
                  <a:lnTo>
                    <a:pt x="593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Полилиния: фигура 7">
              <a:extLst>
                <a:ext uri="{FF2B5EF4-FFF2-40B4-BE49-F238E27FC236}">
                  <a16:creationId xmlns="" xmlns:a16="http://schemas.microsoft.com/office/drawing/2014/main" id="{8EECF02B-320C-6C2D-E1F3-83DC9C4DFBEE}"/>
                </a:ext>
              </a:extLst>
            </p:cNvPr>
            <p:cNvSpPr/>
            <p:nvPr/>
          </p:nvSpPr>
          <p:spPr>
            <a:xfrm>
              <a:off x="3017160" y="7532217"/>
              <a:ext cx="42028" cy="14959"/>
            </a:xfrm>
            <a:custGeom>
              <a:avLst/>
              <a:gdLst>
                <a:gd name="connsiteX0" fmla="*/ 0 w 42028"/>
                <a:gd name="connsiteY0" fmla="*/ 119 h 14959"/>
                <a:gd name="connsiteX1" fmla="*/ 0 w 42028"/>
                <a:gd name="connsiteY1" fmla="*/ 14841 h 14959"/>
                <a:gd name="connsiteX2" fmla="*/ 0 w 42028"/>
                <a:gd name="connsiteY2" fmla="*/ 14959 h 14959"/>
                <a:gd name="connsiteX3" fmla="*/ 42029 w 42028"/>
                <a:gd name="connsiteY3" fmla="*/ 14841 h 14959"/>
                <a:gd name="connsiteX4" fmla="*/ 41910 w 42028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28" h="14959">
                  <a:moveTo>
                    <a:pt x="0" y="119"/>
                  </a:moveTo>
                  <a:lnTo>
                    <a:pt x="0" y="14841"/>
                  </a:lnTo>
                  <a:lnTo>
                    <a:pt x="0" y="14959"/>
                  </a:lnTo>
                  <a:lnTo>
                    <a:pt x="42029" y="14841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Полилиния: фигура 8">
              <a:extLst>
                <a:ext uri="{FF2B5EF4-FFF2-40B4-BE49-F238E27FC236}">
                  <a16:creationId xmlns="" xmlns:a16="http://schemas.microsoft.com/office/drawing/2014/main" id="{0D019DB7-57EA-210B-B21C-5569C94954E6}"/>
                </a:ext>
              </a:extLst>
            </p:cNvPr>
            <p:cNvSpPr/>
            <p:nvPr/>
          </p:nvSpPr>
          <p:spPr>
            <a:xfrm>
              <a:off x="2961003" y="7532455"/>
              <a:ext cx="42147" cy="14959"/>
            </a:xfrm>
            <a:custGeom>
              <a:avLst/>
              <a:gdLst>
                <a:gd name="connsiteX0" fmla="*/ 42029 w 42147"/>
                <a:gd name="connsiteY0" fmla="*/ 0 h 14959"/>
                <a:gd name="connsiteX1" fmla="*/ 0 w 42147"/>
                <a:gd name="connsiteY1" fmla="*/ 119 h 14959"/>
                <a:gd name="connsiteX2" fmla="*/ 0 w 42147"/>
                <a:gd name="connsiteY2" fmla="*/ 119 h 14959"/>
                <a:gd name="connsiteX3" fmla="*/ 0 w 42147"/>
                <a:gd name="connsiteY3" fmla="*/ 14959 h 14959"/>
                <a:gd name="connsiteX4" fmla="*/ 0 w 42147"/>
                <a:gd name="connsiteY4" fmla="*/ 14959 h 14959"/>
                <a:gd name="connsiteX5" fmla="*/ 42147 w 42147"/>
                <a:gd name="connsiteY5" fmla="*/ 14722 h 14959"/>
                <a:gd name="connsiteX6" fmla="*/ 42147 w 42147"/>
                <a:gd name="connsiteY6" fmla="*/ 14722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14959">
                  <a:moveTo>
                    <a:pt x="42029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4959"/>
                  </a:lnTo>
                  <a:lnTo>
                    <a:pt x="0" y="14959"/>
                  </a:lnTo>
                  <a:lnTo>
                    <a:pt x="42147" y="14722"/>
                  </a:lnTo>
                  <a:lnTo>
                    <a:pt x="42147" y="1472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Полилиния: фигура 9">
              <a:extLst>
                <a:ext uri="{FF2B5EF4-FFF2-40B4-BE49-F238E27FC236}">
                  <a16:creationId xmlns="" xmlns:a16="http://schemas.microsoft.com/office/drawing/2014/main" id="{25B5F329-E667-53B5-5796-F9E501CA6F16}"/>
                </a:ext>
              </a:extLst>
            </p:cNvPr>
            <p:cNvSpPr/>
            <p:nvPr/>
          </p:nvSpPr>
          <p:spPr>
            <a:xfrm>
              <a:off x="3241314" y="7498499"/>
              <a:ext cx="42147" cy="23982"/>
            </a:xfrm>
            <a:custGeom>
              <a:avLst/>
              <a:gdLst>
                <a:gd name="connsiteX0" fmla="*/ 42029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119 w 42147"/>
                <a:gd name="connsiteY4" fmla="*/ 23983 h 23982"/>
                <a:gd name="connsiteX5" fmla="*/ 119 w 42147"/>
                <a:gd name="connsiteY5" fmla="*/ 23983 h 23982"/>
                <a:gd name="connsiteX6" fmla="*/ 42147 w 42147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Полилиния: фигура 10">
              <a:extLst>
                <a:ext uri="{FF2B5EF4-FFF2-40B4-BE49-F238E27FC236}">
                  <a16:creationId xmlns="" xmlns:a16="http://schemas.microsoft.com/office/drawing/2014/main" id="{4F62E62A-E10D-CCFA-7D75-CE0783EC840E}"/>
                </a:ext>
              </a:extLst>
            </p:cNvPr>
            <p:cNvSpPr/>
            <p:nvPr/>
          </p:nvSpPr>
          <p:spPr>
            <a:xfrm>
              <a:off x="2960647" y="7499568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385 w 42384"/>
                <a:gd name="connsiteY1" fmla="*/ 23983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238 w 42384"/>
                <a:gd name="connsiteY4" fmla="*/ 23983 h 24101"/>
                <a:gd name="connsiteX5" fmla="*/ 238 w 42384"/>
                <a:gd name="connsiteY5" fmla="*/ 24101 h 24101"/>
                <a:gd name="connsiteX6" fmla="*/ 238 w 42384"/>
                <a:gd name="connsiteY6" fmla="*/ 24101 h 24101"/>
                <a:gd name="connsiteX7" fmla="*/ 356 w 42384"/>
                <a:gd name="connsiteY7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385" y="23983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Полилиния: фигура 11">
              <a:extLst>
                <a:ext uri="{FF2B5EF4-FFF2-40B4-BE49-F238E27FC236}">
                  <a16:creationId xmlns="" xmlns:a16="http://schemas.microsoft.com/office/drawing/2014/main" id="{F357E65D-C2BE-019A-B1D1-7D2E0DD62B1F}"/>
                </a:ext>
              </a:extLst>
            </p:cNvPr>
            <p:cNvSpPr/>
            <p:nvPr/>
          </p:nvSpPr>
          <p:spPr>
            <a:xfrm>
              <a:off x="3072842" y="7499212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385 w 42384"/>
                <a:gd name="connsiteY1" fmla="*/ 23864 h 23982"/>
                <a:gd name="connsiteX2" fmla="*/ 42147 w 42384"/>
                <a:gd name="connsiteY2" fmla="*/ 0 h 23982"/>
                <a:gd name="connsiteX3" fmla="*/ 41910 w 42384"/>
                <a:gd name="connsiteY3" fmla="*/ 0 h 23982"/>
                <a:gd name="connsiteX4" fmla="*/ 119 w 42384"/>
                <a:gd name="connsiteY4" fmla="*/ 119 h 23982"/>
                <a:gd name="connsiteX5" fmla="*/ 0 w 42384"/>
                <a:gd name="connsiteY5" fmla="*/ 119 h 23982"/>
                <a:gd name="connsiteX6" fmla="*/ 237 w 42384"/>
                <a:gd name="connsiteY6" fmla="*/ 22439 h 23982"/>
                <a:gd name="connsiteX7" fmla="*/ 356 w 42384"/>
                <a:gd name="connsiteY7" fmla="*/ 23983 h 23982"/>
                <a:gd name="connsiteX8" fmla="*/ 475 w 42384"/>
                <a:gd name="connsiteY8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237" y="22439"/>
                  </a:lnTo>
                  <a:lnTo>
                    <a:pt x="356" y="23983"/>
                  </a:lnTo>
                  <a:lnTo>
                    <a:pt x="475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Полилиния: фигура 12">
              <a:extLst>
                <a:ext uri="{FF2B5EF4-FFF2-40B4-BE49-F238E27FC236}">
                  <a16:creationId xmlns="" xmlns:a16="http://schemas.microsoft.com/office/drawing/2014/main" id="{C9BCAFBF-7EE3-659A-BFD2-FE4F4CE9A300}"/>
                </a:ext>
              </a:extLst>
            </p:cNvPr>
            <p:cNvSpPr/>
            <p:nvPr/>
          </p:nvSpPr>
          <p:spPr>
            <a:xfrm>
              <a:off x="3072724" y="7466325"/>
              <a:ext cx="42147" cy="23982"/>
            </a:xfrm>
            <a:custGeom>
              <a:avLst/>
              <a:gdLst>
                <a:gd name="connsiteX0" fmla="*/ 42148 w 42147"/>
                <a:gd name="connsiteY0" fmla="*/ 23864 h 23982"/>
                <a:gd name="connsiteX1" fmla="*/ 42029 w 42147"/>
                <a:gd name="connsiteY1" fmla="*/ 0 h 23982"/>
                <a:gd name="connsiteX2" fmla="*/ 0 w 42147"/>
                <a:gd name="connsiteY2" fmla="*/ 119 h 23982"/>
                <a:gd name="connsiteX3" fmla="*/ 238 w 42147"/>
                <a:gd name="connsiteY3" fmla="*/ 23983 h 23982"/>
                <a:gd name="connsiteX4" fmla="*/ 238 w 42147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8" y="23864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Полилиния: фигура 13">
              <a:extLst>
                <a:ext uri="{FF2B5EF4-FFF2-40B4-BE49-F238E27FC236}">
                  <a16:creationId xmlns="" xmlns:a16="http://schemas.microsoft.com/office/drawing/2014/main" id="{A6DAA847-7B5F-4C7F-CFC6-780BBB97BD4E}"/>
                </a:ext>
              </a:extLst>
            </p:cNvPr>
            <p:cNvSpPr/>
            <p:nvPr/>
          </p:nvSpPr>
          <p:spPr>
            <a:xfrm>
              <a:off x="3241076" y="746561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2147 w 42147"/>
                <a:gd name="connsiteY1" fmla="*/ 0 h 24101"/>
                <a:gd name="connsiteX2" fmla="*/ 0 w 42147"/>
                <a:gd name="connsiteY2" fmla="*/ 238 h 24101"/>
                <a:gd name="connsiteX3" fmla="*/ 118 w 42147"/>
                <a:gd name="connsiteY3" fmla="*/ 24101 h 24101"/>
                <a:gd name="connsiteX4" fmla="*/ 475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75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Полилиния: фигура 14">
              <a:extLst>
                <a:ext uri="{FF2B5EF4-FFF2-40B4-BE49-F238E27FC236}">
                  <a16:creationId xmlns="" xmlns:a16="http://schemas.microsoft.com/office/drawing/2014/main" id="{FFF765E0-04CA-BECF-BA2F-6C4217845C35}"/>
                </a:ext>
              </a:extLst>
            </p:cNvPr>
            <p:cNvSpPr/>
            <p:nvPr/>
          </p:nvSpPr>
          <p:spPr>
            <a:xfrm>
              <a:off x="2960410" y="7466681"/>
              <a:ext cx="42266" cy="24220"/>
            </a:xfrm>
            <a:custGeom>
              <a:avLst/>
              <a:gdLst>
                <a:gd name="connsiteX0" fmla="*/ 42266 w 42266"/>
                <a:gd name="connsiteY0" fmla="*/ 23983 h 24220"/>
                <a:gd name="connsiteX1" fmla="*/ 42266 w 42266"/>
                <a:gd name="connsiteY1" fmla="*/ 23983 h 24220"/>
                <a:gd name="connsiteX2" fmla="*/ 42147 w 42266"/>
                <a:gd name="connsiteY2" fmla="*/ 0 h 24220"/>
                <a:gd name="connsiteX3" fmla="*/ 356 w 42266"/>
                <a:gd name="connsiteY3" fmla="*/ 238 h 24220"/>
                <a:gd name="connsiteX4" fmla="*/ 0 w 42266"/>
                <a:gd name="connsiteY4" fmla="*/ 238 h 24220"/>
                <a:gd name="connsiteX5" fmla="*/ 0 w 42266"/>
                <a:gd name="connsiteY5" fmla="*/ 238 h 24220"/>
                <a:gd name="connsiteX6" fmla="*/ 119 w 42266"/>
                <a:gd name="connsiteY6" fmla="*/ 24220 h 24220"/>
                <a:gd name="connsiteX7" fmla="*/ 42266 w 42266"/>
                <a:gd name="connsiteY7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220">
                  <a:moveTo>
                    <a:pt x="42266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356" y="238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119" y="24220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Полилиния: фигура 16">
              <a:extLst>
                <a:ext uri="{FF2B5EF4-FFF2-40B4-BE49-F238E27FC236}">
                  <a16:creationId xmlns="" xmlns:a16="http://schemas.microsoft.com/office/drawing/2014/main" id="{49A1DB7D-CD61-41F0-0E2F-1B4681C3262C}"/>
                </a:ext>
              </a:extLst>
            </p:cNvPr>
            <p:cNvSpPr/>
            <p:nvPr/>
          </p:nvSpPr>
          <p:spPr>
            <a:xfrm>
              <a:off x="3184919" y="7465850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41910 w 42266"/>
                <a:gd name="connsiteY1" fmla="*/ 0 h 24101"/>
                <a:gd name="connsiteX2" fmla="*/ 0 w 42266"/>
                <a:gd name="connsiteY2" fmla="*/ 238 h 24101"/>
                <a:gd name="connsiteX3" fmla="*/ 119 w 42266"/>
                <a:gd name="connsiteY3" fmla="*/ 24101 h 24101"/>
                <a:gd name="connsiteX4" fmla="*/ 119 w 42266"/>
                <a:gd name="connsiteY4" fmla="*/ 24101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41910" y="0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Полилиния: фигура 17">
              <a:extLst>
                <a:ext uri="{FF2B5EF4-FFF2-40B4-BE49-F238E27FC236}">
                  <a16:creationId xmlns="" xmlns:a16="http://schemas.microsoft.com/office/drawing/2014/main" id="{C4D5E80D-179C-F2DC-BC37-9681C7CF7679}"/>
                </a:ext>
              </a:extLst>
            </p:cNvPr>
            <p:cNvSpPr/>
            <p:nvPr/>
          </p:nvSpPr>
          <p:spPr>
            <a:xfrm>
              <a:off x="3016567" y="7466562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238 w 42266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Полилиния: фигура 23">
              <a:extLst>
                <a:ext uri="{FF2B5EF4-FFF2-40B4-BE49-F238E27FC236}">
                  <a16:creationId xmlns="" xmlns:a16="http://schemas.microsoft.com/office/drawing/2014/main" id="{082B2582-0854-FAE9-6B43-7B0514C4C7D7}"/>
                </a:ext>
              </a:extLst>
            </p:cNvPr>
            <p:cNvSpPr/>
            <p:nvPr/>
          </p:nvSpPr>
          <p:spPr>
            <a:xfrm>
              <a:off x="3185156" y="7498737"/>
              <a:ext cx="42147" cy="24101"/>
            </a:xfrm>
            <a:custGeom>
              <a:avLst/>
              <a:gdLst>
                <a:gd name="connsiteX0" fmla="*/ 42148 w 42147"/>
                <a:gd name="connsiteY0" fmla="*/ 23864 h 24101"/>
                <a:gd name="connsiteX1" fmla="*/ 42148 w 42147"/>
                <a:gd name="connsiteY1" fmla="*/ 0 h 24101"/>
                <a:gd name="connsiteX2" fmla="*/ 0 w 42147"/>
                <a:gd name="connsiteY2" fmla="*/ 119 h 24101"/>
                <a:gd name="connsiteX3" fmla="*/ 0 w 42147"/>
                <a:gd name="connsiteY3" fmla="*/ 119 h 24101"/>
                <a:gd name="connsiteX4" fmla="*/ 238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8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Полилиния: фигура 24">
              <a:extLst>
                <a:ext uri="{FF2B5EF4-FFF2-40B4-BE49-F238E27FC236}">
                  <a16:creationId xmlns="" xmlns:a16="http://schemas.microsoft.com/office/drawing/2014/main" id="{C2E7A5B8-187D-E764-7A8F-38AF9F569AA4}"/>
                </a:ext>
              </a:extLst>
            </p:cNvPr>
            <p:cNvSpPr/>
            <p:nvPr/>
          </p:nvSpPr>
          <p:spPr>
            <a:xfrm>
              <a:off x="3016804" y="7499330"/>
              <a:ext cx="42266" cy="24101"/>
            </a:xfrm>
            <a:custGeom>
              <a:avLst/>
              <a:gdLst>
                <a:gd name="connsiteX0" fmla="*/ 42029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238 w 42266"/>
                <a:gd name="connsiteY3" fmla="*/ 24101 h 24101"/>
                <a:gd name="connsiteX4" fmla="*/ 42266 w 42266"/>
                <a:gd name="connsiteY4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Полилиния: фигура 26">
              <a:extLst>
                <a:ext uri="{FF2B5EF4-FFF2-40B4-BE49-F238E27FC236}">
                  <a16:creationId xmlns="" xmlns:a16="http://schemas.microsoft.com/office/drawing/2014/main" id="{4B2D679D-19D2-0F5D-BCE3-36C3F09C8B8C}"/>
                </a:ext>
              </a:extLst>
            </p:cNvPr>
            <p:cNvSpPr/>
            <p:nvPr/>
          </p:nvSpPr>
          <p:spPr>
            <a:xfrm>
              <a:off x="3128762" y="7466088"/>
              <a:ext cx="42266" cy="24101"/>
            </a:xfrm>
            <a:custGeom>
              <a:avLst/>
              <a:gdLst>
                <a:gd name="connsiteX0" fmla="*/ 42148 w 42266"/>
                <a:gd name="connsiteY0" fmla="*/ 0 h 24101"/>
                <a:gd name="connsiteX1" fmla="*/ 42148 w 42266"/>
                <a:gd name="connsiteY1" fmla="*/ 0 h 24101"/>
                <a:gd name="connsiteX2" fmla="*/ 41910 w 42266"/>
                <a:gd name="connsiteY2" fmla="*/ 0 h 24101"/>
                <a:gd name="connsiteX3" fmla="*/ 119 w 42266"/>
                <a:gd name="connsiteY3" fmla="*/ 119 h 24101"/>
                <a:gd name="connsiteX4" fmla="*/ 0 w 42266"/>
                <a:gd name="connsiteY4" fmla="*/ 119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8" y="0"/>
                  </a:moveTo>
                  <a:lnTo>
                    <a:pt x="42148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Полилиния: фигура 27">
              <a:extLst>
                <a:ext uri="{FF2B5EF4-FFF2-40B4-BE49-F238E27FC236}">
                  <a16:creationId xmlns="" xmlns:a16="http://schemas.microsoft.com/office/drawing/2014/main" id="{C32DDB4C-DEC7-9B0B-CD35-7AF38932CA4D}"/>
                </a:ext>
              </a:extLst>
            </p:cNvPr>
            <p:cNvSpPr/>
            <p:nvPr/>
          </p:nvSpPr>
          <p:spPr>
            <a:xfrm>
              <a:off x="3239651" y="7268529"/>
              <a:ext cx="42266" cy="23982"/>
            </a:xfrm>
            <a:custGeom>
              <a:avLst/>
              <a:gdLst>
                <a:gd name="connsiteX0" fmla="*/ 41673 w 42266"/>
                <a:gd name="connsiteY0" fmla="*/ 0 h 23982"/>
                <a:gd name="connsiteX1" fmla="*/ 0 w 42266"/>
                <a:gd name="connsiteY1" fmla="*/ 237 h 23982"/>
                <a:gd name="connsiteX2" fmla="*/ 238 w 42266"/>
                <a:gd name="connsiteY2" fmla="*/ 23982 h 23982"/>
                <a:gd name="connsiteX3" fmla="*/ 42266 w 42266"/>
                <a:gd name="connsiteY3" fmla="*/ 23864 h 23982"/>
                <a:gd name="connsiteX4" fmla="*/ 42029 w 42266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1673" y="0"/>
                  </a:moveTo>
                  <a:lnTo>
                    <a:pt x="0" y="237"/>
                  </a:lnTo>
                  <a:lnTo>
                    <a:pt x="238" y="23982"/>
                  </a:lnTo>
                  <a:lnTo>
                    <a:pt x="42266" y="23864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Полилиния: фигура 29">
              <a:extLst>
                <a:ext uri="{FF2B5EF4-FFF2-40B4-BE49-F238E27FC236}">
                  <a16:creationId xmlns="" xmlns:a16="http://schemas.microsoft.com/office/drawing/2014/main" id="{2E7B6C9B-EC8D-747B-A5F8-D8659AF544D8}"/>
                </a:ext>
              </a:extLst>
            </p:cNvPr>
            <p:cNvSpPr/>
            <p:nvPr/>
          </p:nvSpPr>
          <p:spPr>
            <a:xfrm>
              <a:off x="3127100" y="7236117"/>
              <a:ext cx="42384" cy="24101"/>
            </a:xfrm>
            <a:custGeom>
              <a:avLst/>
              <a:gdLst>
                <a:gd name="connsiteX0" fmla="*/ 356 w 42384"/>
                <a:gd name="connsiteY0" fmla="*/ 24101 h 24101"/>
                <a:gd name="connsiteX1" fmla="*/ 356 w 42384"/>
                <a:gd name="connsiteY1" fmla="*/ 24101 h 24101"/>
                <a:gd name="connsiteX2" fmla="*/ 42385 w 42384"/>
                <a:gd name="connsiteY2" fmla="*/ 23864 h 24101"/>
                <a:gd name="connsiteX3" fmla="*/ 42147 w 42384"/>
                <a:gd name="connsiteY3" fmla="*/ 0 h 24101"/>
                <a:gd name="connsiteX4" fmla="*/ 42147 w 42384"/>
                <a:gd name="connsiteY4" fmla="*/ 0 h 24101"/>
                <a:gd name="connsiteX5" fmla="*/ 118 w 42384"/>
                <a:gd name="connsiteY5" fmla="*/ 119 h 24101"/>
                <a:gd name="connsiteX6" fmla="*/ 0 w 42384"/>
                <a:gd name="connsiteY6" fmla="*/ 119 h 24101"/>
                <a:gd name="connsiteX7" fmla="*/ 356 w 42384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356" y="24101"/>
                  </a:moveTo>
                  <a:lnTo>
                    <a:pt x="356" y="24101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35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Полилиния: фигура 30">
              <a:extLst>
                <a:ext uri="{FF2B5EF4-FFF2-40B4-BE49-F238E27FC236}">
                  <a16:creationId xmlns="" xmlns:a16="http://schemas.microsoft.com/office/drawing/2014/main" id="{821CC5BE-407A-C3DB-5CD8-0F57B9141068}"/>
                </a:ext>
              </a:extLst>
            </p:cNvPr>
            <p:cNvSpPr/>
            <p:nvPr/>
          </p:nvSpPr>
          <p:spPr>
            <a:xfrm>
              <a:off x="3239414" y="7235642"/>
              <a:ext cx="42147" cy="23982"/>
            </a:xfrm>
            <a:custGeom>
              <a:avLst/>
              <a:gdLst>
                <a:gd name="connsiteX0" fmla="*/ 42147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42147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Полилиния: фигура 33">
              <a:extLst>
                <a:ext uri="{FF2B5EF4-FFF2-40B4-BE49-F238E27FC236}">
                  <a16:creationId xmlns="" xmlns:a16="http://schemas.microsoft.com/office/drawing/2014/main" id="{C4E002EE-AF69-531E-ACCC-A10448093768}"/>
                </a:ext>
              </a:extLst>
            </p:cNvPr>
            <p:cNvSpPr/>
            <p:nvPr/>
          </p:nvSpPr>
          <p:spPr>
            <a:xfrm>
              <a:off x="3183138" y="7203111"/>
              <a:ext cx="42147" cy="23982"/>
            </a:xfrm>
            <a:custGeom>
              <a:avLst/>
              <a:gdLst>
                <a:gd name="connsiteX0" fmla="*/ 42147 w 42147"/>
                <a:gd name="connsiteY0" fmla="*/ 23745 h 23982"/>
                <a:gd name="connsiteX1" fmla="*/ 42028 w 42147"/>
                <a:gd name="connsiteY1" fmla="*/ 0 h 23982"/>
                <a:gd name="connsiteX2" fmla="*/ 118 w 42147"/>
                <a:gd name="connsiteY2" fmla="*/ 119 h 23982"/>
                <a:gd name="connsiteX3" fmla="*/ 0 w 42147"/>
                <a:gd name="connsiteY3" fmla="*/ 119 h 23982"/>
                <a:gd name="connsiteX4" fmla="*/ 0 w 42147"/>
                <a:gd name="connsiteY4" fmla="*/ 119 h 23982"/>
                <a:gd name="connsiteX5" fmla="*/ 0 w 42147"/>
                <a:gd name="connsiteY5" fmla="*/ 23983 h 23982"/>
                <a:gd name="connsiteX6" fmla="*/ 0 w 42147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147" y="23745"/>
                  </a:moveTo>
                  <a:lnTo>
                    <a:pt x="42028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Полилиния: фигура 40">
              <a:extLst>
                <a:ext uri="{FF2B5EF4-FFF2-40B4-BE49-F238E27FC236}">
                  <a16:creationId xmlns="" xmlns:a16="http://schemas.microsoft.com/office/drawing/2014/main" id="{1A8DC61D-2AD3-7AA4-9B8E-BE847D22BA24}"/>
                </a:ext>
              </a:extLst>
            </p:cNvPr>
            <p:cNvSpPr/>
            <p:nvPr/>
          </p:nvSpPr>
          <p:spPr>
            <a:xfrm>
              <a:off x="3126981" y="7203230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147 w 42147"/>
                <a:gd name="connsiteY1" fmla="*/ 23982 h 24101"/>
                <a:gd name="connsiteX2" fmla="*/ 42147 w 42147"/>
                <a:gd name="connsiteY2" fmla="*/ 23982 h 24101"/>
                <a:gd name="connsiteX3" fmla="*/ 42029 w 42147"/>
                <a:gd name="connsiteY3" fmla="*/ 0 h 24101"/>
                <a:gd name="connsiteX4" fmla="*/ 237 w 42147"/>
                <a:gd name="connsiteY4" fmla="*/ 119 h 24101"/>
                <a:gd name="connsiteX5" fmla="*/ 0 w 42147"/>
                <a:gd name="connsiteY5" fmla="*/ 119 h 24101"/>
                <a:gd name="connsiteX6" fmla="*/ 119 w 42147"/>
                <a:gd name="connsiteY6" fmla="*/ 23982 h 24101"/>
                <a:gd name="connsiteX7" fmla="*/ 119 w 42147"/>
                <a:gd name="connsiteY7" fmla="*/ 24101 h 24101"/>
                <a:gd name="connsiteX8" fmla="*/ 119 w 42147"/>
                <a:gd name="connsiteY8" fmla="*/ 24101 h 24101"/>
                <a:gd name="connsiteX9" fmla="*/ 237 w 42147"/>
                <a:gd name="connsiteY9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147" y="23982"/>
                  </a:lnTo>
                  <a:lnTo>
                    <a:pt x="42147" y="23982"/>
                  </a:lnTo>
                  <a:lnTo>
                    <a:pt x="42029" y="0"/>
                  </a:lnTo>
                  <a:lnTo>
                    <a:pt x="237" y="119"/>
                  </a:lnTo>
                  <a:lnTo>
                    <a:pt x="0" y="119"/>
                  </a:ln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Полилиния: фигура 41">
              <a:extLst>
                <a:ext uri="{FF2B5EF4-FFF2-40B4-BE49-F238E27FC236}">
                  <a16:creationId xmlns="" xmlns:a16="http://schemas.microsoft.com/office/drawing/2014/main" id="{8ED18F25-D250-C18A-4C48-ABFFB36815F2}"/>
                </a:ext>
              </a:extLst>
            </p:cNvPr>
            <p:cNvSpPr/>
            <p:nvPr/>
          </p:nvSpPr>
          <p:spPr>
            <a:xfrm>
              <a:off x="3070824" y="720346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7 w 42266"/>
                <a:gd name="connsiteY1" fmla="*/ 23864 h 23982"/>
                <a:gd name="connsiteX2" fmla="*/ 42148 w 42266"/>
                <a:gd name="connsiteY2" fmla="*/ 0 h 23982"/>
                <a:gd name="connsiteX3" fmla="*/ 0 w 42266"/>
                <a:gd name="connsiteY3" fmla="*/ 119 h 23982"/>
                <a:gd name="connsiteX4" fmla="*/ 238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7" y="23864"/>
                  </a:ln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Полилиния: фигура 42">
              <a:extLst>
                <a:ext uri="{FF2B5EF4-FFF2-40B4-BE49-F238E27FC236}">
                  <a16:creationId xmlns="" xmlns:a16="http://schemas.microsoft.com/office/drawing/2014/main" id="{E329BCA8-B3FE-B355-09FD-695EF1E7629F}"/>
                </a:ext>
              </a:extLst>
            </p:cNvPr>
            <p:cNvSpPr/>
            <p:nvPr/>
          </p:nvSpPr>
          <p:spPr>
            <a:xfrm>
              <a:off x="3126744" y="7170343"/>
              <a:ext cx="42266" cy="24101"/>
            </a:xfrm>
            <a:custGeom>
              <a:avLst/>
              <a:gdLst>
                <a:gd name="connsiteX0" fmla="*/ 42147 w 42266"/>
                <a:gd name="connsiteY0" fmla="*/ 23983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42147 w 42266"/>
                <a:gd name="connsiteY3" fmla="*/ 0 h 24101"/>
                <a:gd name="connsiteX4" fmla="*/ 41910 w 42266"/>
                <a:gd name="connsiteY4" fmla="*/ 0 h 24101"/>
                <a:gd name="connsiteX5" fmla="*/ 0 w 42266"/>
                <a:gd name="connsiteY5" fmla="*/ 238 h 24101"/>
                <a:gd name="connsiteX6" fmla="*/ 118 w 42266"/>
                <a:gd name="connsiteY6" fmla="*/ 24101 h 24101"/>
                <a:gd name="connsiteX7" fmla="*/ 42147 w 42266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42147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214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Полилиния: фигура 47">
              <a:extLst>
                <a:ext uri="{FF2B5EF4-FFF2-40B4-BE49-F238E27FC236}">
                  <a16:creationId xmlns="" xmlns:a16="http://schemas.microsoft.com/office/drawing/2014/main" id="{5917AF4F-6325-A656-49BB-45D824A5B157}"/>
                </a:ext>
              </a:extLst>
            </p:cNvPr>
            <p:cNvSpPr/>
            <p:nvPr/>
          </p:nvSpPr>
          <p:spPr>
            <a:xfrm>
              <a:off x="3237752" y="7005671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7 w 42266"/>
                <a:gd name="connsiteY1" fmla="*/ 23626 h 23982"/>
                <a:gd name="connsiteX2" fmla="*/ 237 w 42266"/>
                <a:gd name="connsiteY2" fmla="*/ 23982 h 23982"/>
                <a:gd name="connsiteX3" fmla="*/ 475 w 42266"/>
                <a:gd name="connsiteY3" fmla="*/ 23982 h 23982"/>
                <a:gd name="connsiteX4" fmla="*/ 42266 w 42266"/>
                <a:gd name="connsiteY4" fmla="*/ 23864 h 23982"/>
                <a:gd name="connsiteX5" fmla="*/ 42028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7" y="23626"/>
                  </a:lnTo>
                  <a:lnTo>
                    <a:pt x="237" y="23982"/>
                  </a:lnTo>
                  <a:lnTo>
                    <a:pt x="475" y="23982"/>
                  </a:lnTo>
                  <a:lnTo>
                    <a:pt x="42266" y="23864"/>
                  </a:lnTo>
                  <a:lnTo>
                    <a:pt x="4202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Полилиния: фигура 48">
              <a:extLst>
                <a:ext uri="{FF2B5EF4-FFF2-40B4-BE49-F238E27FC236}">
                  <a16:creationId xmlns="" xmlns:a16="http://schemas.microsoft.com/office/drawing/2014/main" id="{1418ECEE-4785-0D07-3385-4FE0DFC71567}"/>
                </a:ext>
              </a:extLst>
            </p:cNvPr>
            <p:cNvSpPr/>
            <p:nvPr/>
          </p:nvSpPr>
          <p:spPr>
            <a:xfrm>
              <a:off x="3181595" y="7005909"/>
              <a:ext cx="42384" cy="24101"/>
            </a:xfrm>
            <a:custGeom>
              <a:avLst/>
              <a:gdLst>
                <a:gd name="connsiteX0" fmla="*/ 237 w 42384"/>
                <a:gd name="connsiteY0" fmla="*/ 24101 h 24101"/>
                <a:gd name="connsiteX1" fmla="*/ 42385 w 42384"/>
                <a:gd name="connsiteY1" fmla="*/ 23864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237" y="24101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Полилиния: фигура 49">
              <a:extLst>
                <a:ext uri="{FF2B5EF4-FFF2-40B4-BE49-F238E27FC236}">
                  <a16:creationId xmlns="" xmlns:a16="http://schemas.microsoft.com/office/drawing/2014/main" id="{A1419645-CBC5-01E5-F802-4B593CD9CD85}"/>
                </a:ext>
              </a:extLst>
            </p:cNvPr>
            <p:cNvSpPr/>
            <p:nvPr/>
          </p:nvSpPr>
          <p:spPr>
            <a:xfrm>
              <a:off x="3125438" y="7006027"/>
              <a:ext cx="42384" cy="24101"/>
            </a:xfrm>
            <a:custGeom>
              <a:avLst/>
              <a:gdLst>
                <a:gd name="connsiteX0" fmla="*/ 0 w 42384"/>
                <a:gd name="connsiteY0" fmla="*/ 237 h 24101"/>
                <a:gd name="connsiteX1" fmla="*/ 0 w 42384"/>
                <a:gd name="connsiteY1" fmla="*/ 237 h 24101"/>
                <a:gd name="connsiteX2" fmla="*/ 238 w 42384"/>
                <a:gd name="connsiteY2" fmla="*/ 24101 h 24101"/>
                <a:gd name="connsiteX3" fmla="*/ 238 w 42384"/>
                <a:gd name="connsiteY3" fmla="*/ 24101 h 24101"/>
                <a:gd name="connsiteX4" fmla="*/ 238 w 42384"/>
                <a:gd name="connsiteY4" fmla="*/ 24101 h 24101"/>
                <a:gd name="connsiteX5" fmla="*/ 42385 w 42384"/>
                <a:gd name="connsiteY5" fmla="*/ 23982 h 24101"/>
                <a:gd name="connsiteX6" fmla="*/ 42148 w 42384"/>
                <a:gd name="connsiteY6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4101">
                  <a:moveTo>
                    <a:pt x="0" y="237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42385" y="23982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Полилиния: фигура 50">
              <a:extLst>
                <a:ext uri="{FF2B5EF4-FFF2-40B4-BE49-F238E27FC236}">
                  <a16:creationId xmlns="" xmlns:a16="http://schemas.microsoft.com/office/drawing/2014/main" id="{91CBAE0A-F5CE-1D0E-E9AD-626DCC54E435}"/>
                </a:ext>
              </a:extLst>
            </p:cNvPr>
            <p:cNvSpPr/>
            <p:nvPr/>
          </p:nvSpPr>
          <p:spPr>
            <a:xfrm>
              <a:off x="3181357" y="697302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237 w 42266"/>
                <a:gd name="connsiteY1" fmla="*/ 24101 h 24101"/>
                <a:gd name="connsiteX2" fmla="*/ 356 w 42266"/>
                <a:gd name="connsiteY2" fmla="*/ 24101 h 24101"/>
                <a:gd name="connsiteX3" fmla="*/ 42266 w 42266"/>
                <a:gd name="connsiteY3" fmla="*/ 23864 h 24101"/>
                <a:gd name="connsiteX4" fmla="*/ 42147 w 42266"/>
                <a:gd name="connsiteY4" fmla="*/ 0 h 24101"/>
                <a:gd name="connsiteX5" fmla="*/ 0 w 42266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237" y="24101"/>
                  </a:lnTo>
                  <a:lnTo>
                    <a:pt x="356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Полилиния: фигура 51">
              <a:extLst>
                <a:ext uri="{FF2B5EF4-FFF2-40B4-BE49-F238E27FC236}">
                  <a16:creationId xmlns="" xmlns:a16="http://schemas.microsoft.com/office/drawing/2014/main" id="{896C2078-2F57-BC35-22BA-660ADE18BE87}"/>
                </a:ext>
              </a:extLst>
            </p:cNvPr>
            <p:cNvSpPr/>
            <p:nvPr/>
          </p:nvSpPr>
          <p:spPr>
            <a:xfrm>
              <a:off x="3069518" y="7006384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119 h 23982"/>
                <a:gd name="connsiteX2" fmla="*/ 119 w 42147"/>
                <a:gd name="connsiteY2" fmla="*/ 23982 h 23982"/>
                <a:gd name="connsiteX3" fmla="*/ 42147 w 42147"/>
                <a:gd name="connsiteY3" fmla="*/ 23864 h 23982"/>
                <a:gd name="connsiteX4" fmla="*/ 41910 w 42147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4214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Полилиния: фигура 52">
              <a:extLst>
                <a:ext uri="{FF2B5EF4-FFF2-40B4-BE49-F238E27FC236}">
                  <a16:creationId xmlns="" xmlns:a16="http://schemas.microsoft.com/office/drawing/2014/main" id="{4899E3E6-B774-A1F8-060F-75BBAB297770}"/>
                </a:ext>
              </a:extLst>
            </p:cNvPr>
            <p:cNvSpPr/>
            <p:nvPr/>
          </p:nvSpPr>
          <p:spPr>
            <a:xfrm>
              <a:off x="3013361" y="7006502"/>
              <a:ext cx="42147" cy="24101"/>
            </a:xfrm>
            <a:custGeom>
              <a:avLst/>
              <a:gdLst>
                <a:gd name="connsiteX0" fmla="*/ 0 w 42147"/>
                <a:gd name="connsiteY0" fmla="*/ 238 h 24101"/>
                <a:gd name="connsiteX1" fmla="*/ 119 w 42147"/>
                <a:gd name="connsiteY1" fmla="*/ 24101 h 24101"/>
                <a:gd name="connsiteX2" fmla="*/ 42147 w 42147"/>
                <a:gd name="connsiteY2" fmla="*/ 23983 h 24101"/>
                <a:gd name="connsiteX3" fmla="*/ 41910 w 42147"/>
                <a:gd name="connsiteY3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0" y="238"/>
                  </a:moveTo>
                  <a:lnTo>
                    <a:pt x="119" y="24101"/>
                  </a:lnTo>
                  <a:lnTo>
                    <a:pt x="42147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Полилиния: фигура 53">
              <a:extLst>
                <a:ext uri="{FF2B5EF4-FFF2-40B4-BE49-F238E27FC236}">
                  <a16:creationId xmlns="" xmlns:a16="http://schemas.microsoft.com/office/drawing/2014/main" id="{E8B41E0B-9155-6A6A-B387-FD941C7C2D65}"/>
                </a:ext>
              </a:extLst>
            </p:cNvPr>
            <p:cNvSpPr/>
            <p:nvPr/>
          </p:nvSpPr>
          <p:spPr>
            <a:xfrm>
              <a:off x="2957204" y="700674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119 w 42266"/>
                <a:gd name="connsiteY1" fmla="*/ 23982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356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147 w 42266"/>
                <a:gd name="connsiteY7" fmla="*/ 0 h 24101"/>
                <a:gd name="connsiteX8" fmla="*/ 41910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Полилиния: фигура 54">
              <a:extLst>
                <a:ext uri="{FF2B5EF4-FFF2-40B4-BE49-F238E27FC236}">
                  <a16:creationId xmlns="" xmlns:a16="http://schemas.microsoft.com/office/drawing/2014/main" id="{306F2D1C-5BB9-F99B-670D-E0B0C6598F36}"/>
                </a:ext>
              </a:extLst>
            </p:cNvPr>
            <p:cNvSpPr/>
            <p:nvPr/>
          </p:nvSpPr>
          <p:spPr>
            <a:xfrm rot="-11363">
              <a:off x="3237651" y="6972911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Полилиния: фигура 55">
              <a:extLst>
                <a:ext uri="{FF2B5EF4-FFF2-40B4-BE49-F238E27FC236}">
                  <a16:creationId xmlns="" xmlns:a16="http://schemas.microsoft.com/office/drawing/2014/main" id="{85C0645B-CB44-C3F8-EEA1-5FC9F9AE69CD}"/>
                </a:ext>
              </a:extLst>
            </p:cNvPr>
            <p:cNvSpPr/>
            <p:nvPr/>
          </p:nvSpPr>
          <p:spPr>
            <a:xfrm>
              <a:off x="2956848" y="6973853"/>
              <a:ext cx="42384" cy="24101"/>
            </a:xfrm>
            <a:custGeom>
              <a:avLst/>
              <a:gdLst>
                <a:gd name="connsiteX0" fmla="*/ 0 w 42384"/>
                <a:gd name="connsiteY0" fmla="*/ 119 h 24101"/>
                <a:gd name="connsiteX1" fmla="*/ 238 w 42384"/>
                <a:gd name="connsiteY1" fmla="*/ 24101 h 24101"/>
                <a:gd name="connsiteX2" fmla="*/ 238 w 42384"/>
                <a:gd name="connsiteY2" fmla="*/ 24101 h 24101"/>
                <a:gd name="connsiteX3" fmla="*/ 42147 w 42384"/>
                <a:gd name="connsiteY3" fmla="*/ 23983 h 24101"/>
                <a:gd name="connsiteX4" fmla="*/ 42385 w 42384"/>
                <a:gd name="connsiteY4" fmla="*/ 23983 h 24101"/>
                <a:gd name="connsiteX5" fmla="*/ 42147 w 42384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0" y="119"/>
                  </a:moveTo>
                  <a:lnTo>
                    <a:pt x="238" y="24101"/>
                  </a:lnTo>
                  <a:lnTo>
                    <a:pt x="238" y="24101"/>
                  </a:lnTo>
                  <a:lnTo>
                    <a:pt x="42147" y="23983"/>
                  </a:lnTo>
                  <a:lnTo>
                    <a:pt x="42385" y="23983"/>
                  </a:lnTo>
                  <a:lnTo>
                    <a:pt x="42147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Полилиния: фигура 56">
              <a:extLst>
                <a:ext uri="{FF2B5EF4-FFF2-40B4-BE49-F238E27FC236}">
                  <a16:creationId xmlns="" xmlns:a16="http://schemas.microsoft.com/office/drawing/2014/main" id="{E0D6CC67-4733-0C3B-B073-F400A2E4BF3E}"/>
                </a:ext>
              </a:extLst>
            </p:cNvPr>
            <p:cNvSpPr/>
            <p:nvPr/>
          </p:nvSpPr>
          <p:spPr>
            <a:xfrm>
              <a:off x="3125319" y="6973140"/>
              <a:ext cx="42266" cy="24219"/>
            </a:xfrm>
            <a:custGeom>
              <a:avLst/>
              <a:gdLst>
                <a:gd name="connsiteX0" fmla="*/ 237 w 42266"/>
                <a:gd name="connsiteY0" fmla="*/ 24220 h 24219"/>
                <a:gd name="connsiteX1" fmla="*/ 42266 w 42266"/>
                <a:gd name="connsiteY1" fmla="*/ 23983 h 24219"/>
                <a:gd name="connsiteX2" fmla="*/ 42028 w 42266"/>
                <a:gd name="connsiteY2" fmla="*/ 0 h 24219"/>
                <a:gd name="connsiteX3" fmla="*/ 0 w 42266"/>
                <a:gd name="connsiteY3" fmla="*/ 238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219">
                  <a:moveTo>
                    <a:pt x="237" y="24220"/>
                  </a:moveTo>
                  <a:lnTo>
                    <a:pt x="42266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Полилиния: фигура 57">
              <a:extLst>
                <a:ext uri="{FF2B5EF4-FFF2-40B4-BE49-F238E27FC236}">
                  <a16:creationId xmlns="" xmlns:a16="http://schemas.microsoft.com/office/drawing/2014/main" id="{20CD082D-A868-196C-D155-515334CC844E}"/>
                </a:ext>
              </a:extLst>
            </p:cNvPr>
            <p:cNvSpPr/>
            <p:nvPr/>
          </p:nvSpPr>
          <p:spPr>
            <a:xfrm>
              <a:off x="3069162" y="6973497"/>
              <a:ext cx="42266" cy="23982"/>
            </a:xfrm>
            <a:custGeom>
              <a:avLst/>
              <a:gdLst>
                <a:gd name="connsiteX0" fmla="*/ 237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7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Полилиния: фигура 58">
              <a:extLst>
                <a:ext uri="{FF2B5EF4-FFF2-40B4-BE49-F238E27FC236}">
                  <a16:creationId xmlns="" xmlns:a16="http://schemas.microsoft.com/office/drawing/2014/main" id="{F7A8CCE0-047B-B6D6-AD86-B46A7C396496}"/>
                </a:ext>
              </a:extLst>
            </p:cNvPr>
            <p:cNvSpPr/>
            <p:nvPr/>
          </p:nvSpPr>
          <p:spPr>
            <a:xfrm>
              <a:off x="3013005" y="697373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2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0 w 42384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Полилиния: фигура 59">
              <a:extLst>
                <a:ext uri="{FF2B5EF4-FFF2-40B4-BE49-F238E27FC236}">
                  <a16:creationId xmlns="" xmlns:a16="http://schemas.microsoft.com/office/drawing/2014/main" id="{72D8697D-A80A-7357-1C83-192418B960F2}"/>
                </a:ext>
              </a:extLst>
            </p:cNvPr>
            <p:cNvSpPr/>
            <p:nvPr/>
          </p:nvSpPr>
          <p:spPr>
            <a:xfrm>
              <a:off x="3012768" y="6940847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8 w 42266"/>
                <a:gd name="connsiteY1" fmla="*/ 23983 h 23982"/>
                <a:gd name="connsiteX2" fmla="*/ 238 w 42266"/>
                <a:gd name="connsiteY2" fmla="*/ 23983 h 23982"/>
                <a:gd name="connsiteX3" fmla="*/ 356 w 42266"/>
                <a:gd name="connsiteY3" fmla="*/ 23983 h 23982"/>
                <a:gd name="connsiteX4" fmla="*/ 42266 w 42266"/>
                <a:gd name="connsiteY4" fmla="*/ 23864 h 23982"/>
                <a:gd name="connsiteX5" fmla="*/ 42147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8" y="23983"/>
                  </a:lnTo>
                  <a:lnTo>
                    <a:pt x="238" y="23983"/>
                  </a:lnTo>
                  <a:lnTo>
                    <a:pt x="356" y="23983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Полилиния: фигура 60">
              <a:extLst>
                <a:ext uri="{FF2B5EF4-FFF2-40B4-BE49-F238E27FC236}">
                  <a16:creationId xmlns="" xmlns:a16="http://schemas.microsoft.com/office/drawing/2014/main" id="{A14DAB1E-F3A8-AFA0-26EE-9D1E0ADE6E86}"/>
                </a:ext>
              </a:extLst>
            </p:cNvPr>
            <p:cNvSpPr/>
            <p:nvPr/>
          </p:nvSpPr>
          <p:spPr>
            <a:xfrm>
              <a:off x="3237277" y="6939897"/>
              <a:ext cx="42266" cy="24101"/>
            </a:xfrm>
            <a:custGeom>
              <a:avLst/>
              <a:gdLst>
                <a:gd name="connsiteX0" fmla="*/ 0 w 42266"/>
                <a:gd name="connsiteY0" fmla="*/ 238 h 24101"/>
                <a:gd name="connsiteX1" fmla="*/ 118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118 w 42266"/>
                <a:gd name="connsiteY4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8"/>
                  </a:moveTo>
                  <a:lnTo>
                    <a:pt x="118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118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Полилиния: фигура 61">
              <a:extLst>
                <a:ext uri="{FF2B5EF4-FFF2-40B4-BE49-F238E27FC236}">
                  <a16:creationId xmlns="" xmlns:a16="http://schemas.microsoft.com/office/drawing/2014/main" id="{155085CE-E7F9-5D60-7CB8-ACCB72E7ABE6}"/>
                </a:ext>
              </a:extLst>
            </p:cNvPr>
            <p:cNvSpPr/>
            <p:nvPr/>
          </p:nvSpPr>
          <p:spPr>
            <a:xfrm>
              <a:off x="2956729" y="6940966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238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029 w 42266"/>
                <a:gd name="connsiteY7" fmla="*/ 0 h 24101"/>
                <a:gd name="connsiteX8" fmla="*/ 0 w 42266"/>
                <a:gd name="connsiteY8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8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Полилиния: фигура 62">
              <a:extLst>
                <a:ext uri="{FF2B5EF4-FFF2-40B4-BE49-F238E27FC236}">
                  <a16:creationId xmlns="" xmlns:a16="http://schemas.microsoft.com/office/drawing/2014/main" id="{18C7EE69-CE23-9A97-CE04-9C86164B8662}"/>
                </a:ext>
              </a:extLst>
            </p:cNvPr>
            <p:cNvSpPr/>
            <p:nvPr/>
          </p:nvSpPr>
          <p:spPr>
            <a:xfrm>
              <a:off x="3181239" y="6940254"/>
              <a:ext cx="42147" cy="23982"/>
            </a:xfrm>
            <a:custGeom>
              <a:avLst/>
              <a:gdLst>
                <a:gd name="connsiteX0" fmla="*/ 119 w 42147"/>
                <a:gd name="connsiteY0" fmla="*/ 23983 h 23982"/>
                <a:gd name="connsiteX1" fmla="*/ 42147 w 42147"/>
                <a:gd name="connsiteY1" fmla="*/ 23745 h 23982"/>
                <a:gd name="connsiteX2" fmla="*/ 42029 w 42147"/>
                <a:gd name="connsiteY2" fmla="*/ 0 h 23982"/>
                <a:gd name="connsiteX3" fmla="*/ 0 w 42147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119" y="23983"/>
                  </a:moveTo>
                  <a:lnTo>
                    <a:pt x="42147" y="23745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Полилиния: фигура 63">
              <a:extLst>
                <a:ext uri="{FF2B5EF4-FFF2-40B4-BE49-F238E27FC236}">
                  <a16:creationId xmlns="" xmlns:a16="http://schemas.microsoft.com/office/drawing/2014/main" id="{314169AC-5A05-F74D-4A3C-DA57D6B7121C}"/>
                </a:ext>
              </a:extLst>
            </p:cNvPr>
            <p:cNvSpPr/>
            <p:nvPr/>
          </p:nvSpPr>
          <p:spPr>
            <a:xfrm>
              <a:off x="3237039" y="6907011"/>
              <a:ext cx="42266" cy="24219"/>
            </a:xfrm>
            <a:custGeom>
              <a:avLst/>
              <a:gdLst>
                <a:gd name="connsiteX0" fmla="*/ 0 w 42266"/>
                <a:gd name="connsiteY0" fmla="*/ 237 h 24219"/>
                <a:gd name="connsiteX1" fmla="*/ 238 w 42266"/>
                <a:gd name="connsiteY1" fmla="*/ 24101 h 24219"/>
                <a:gd name="connsiteX2" fmla="*/ 238 w 42266"/>
                <a:gd name="connsiteY2" fmla="*/ 24220 h 24219"/>
                <a:gd name="connsiteX3" fmla="*/ 41910 w 42266"/>
                <a:gd name="connsiteY3" fmla="*/ 23982 h 24219"/>
                <a:gd name="connsiteX4" fmla="*/ 42267 w 42266"/>
                <a:gd name="connsiteY4" fmla="*/ 23982 h 24219"/>
                <a:gd name="connsiteX5" fmla="*/ 42029 w 42266"/>
                <a:gd name="connsiteY5" fmla="*/ 0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219">
                  <a:moveTo>
                    <a:pt x="0" y="237"/>
                  </a:moveTo>
                  <a:lnTo>
                    <a:pt x="238" y="24101"/>
                  </a:lnTo>
                  <a:lnTo>
                    <a:pt x="238" y="24220"/>
                  </a:lnTo>
                  <a:lnTo>
                    <a:pt x="41910" y="23982"/>
                  </a:lnTo>
                  <a:lnTo>
                    <a:pt x="42267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Полилиния: фигура 64">
              <a:extLst>
                <a:ext uri="{FF2B5EF4-FFF2-40B4-BE49-F238E27FC236}">
                  <a16:creationId xmlns="" xmlns:a16="http://schemas.microsoft.com/office/drawing/2014/main" id="{C8B13D2A-71F4-22AB-054B-9415E96E7769}"/>
                </a:ext>
              </a:extLst>
            </p:cNvPr>
            <p:cNvSpPr/>
            <p:nvPr/>
          </p:nvSpPr>
          <p:spPr>
            <a:xfrm rot="-17934">
              <a:off x="3125243" y="6940511"/>
              <a:ext cx="42029" cy="23864"/>
            </a:xfrm>
            <a:custGeom>
              <a:avLst/>
              <a:gdLst>
                <a:gd name="connsiteX0" fmla="*/ 0 w 42029"/>
                <a:gd name="connsiteY0" fmla="*/ 0 h 23864"/>
                <a:gd name="connsiteX1" fmla="*/ 42029 w 42029"/>
                <a:gd name="connsiteY1" fmla="*/ 0 h 23864"/>
                <a:gd name="connsiteX2" fmla="*/ 42029 w 42029"/>
                <a:gd name="connsiteY2" fmla="*/ 23864 h 23864"/>
                <a:gd name="connsiteX3" fmla="*/ 0 w 42029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9" h="23864">
                  <a:moveTo>
                    <a:pt x="0" y="0"/>
                  </a:moveTo>
                  <a:lnTo>
                    <a:pt x="42029" y="0"/>
                  </a:lnTo>
                  <a:lnTo>
                    <a:pt x="42029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Полилиния: фигура 65">
              <a:extLst>
                <a:ext uri="{FF2B5EF4-FFF2-40B4-BE49-F238E27FC236}">
                  <a16:creationId xmlns="" xmlns:a16="http://schemas.microsoft.com/office/drawing/2014/main" id="{89FDA8B5-3421-E894-89D8-7A588AEE3E62}"/>
                </a:ext>
              </a:extLst>
            </p:cNvPr>
            <p:cNvSpPr/>
            <p:nvPr/>
          </p:nvSpPr>
          <p:spPr>
            <a:xfrm>
              <a:off x="3181001" y="6907367"/>
              <a:ext cx="42266" cy="23982"/>
            </a:xfrm>
            <a:custGeom>
              <a:avLst/>
              <a:gdLst>
                <a:gd name="connsiteX0" fmla="*/ 0 w 42266"/>
                <a:gd name="connsiteY0" fmla="*/ 119 h 23982"/>
                <a:gd name="connsiteX1" fmla="*/ 0 w 42266"/>
                <a:gd name="connsiteY1" fmla="*/ 119 h 23982"/>
                <a:gd name="connsiteX2" fmla="*/ 119 w 42266"/>
                <a:gd name="connsiteY2" fmla="*/ 23982 h 23982"/>
                <a:gd name="connsiteX3" fmla="*/ 119 w 42266"/>
                <a:gd name="connsiteY3" fmla="*/ 23982 h 23982"/>
                <a:gd name="connsiteX4" fmla="*/ 42267 w 42266"/>
                <a:gd name="connsiteY4" fmla="*/ 23864 h 23982"/>
                <a:gd name="connsiteX5" fmla="*/ 41910 w 42266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119" y="23982"/>
                  </a:lnTo>
                  <a:lnTo>
                    <a:pt x="4226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Полилиния: фигура 66">
              <a:extLst>
                <a:ext uri="{FF2B5EF4-FFF2-40B4-BE49-F238E27FC236}">
                  <a16:creationId xmlns="" xmlns:a16="http://schemas.microsoft.com/office/drawing/2014/main" id="{018D400E-7D9A-CC3B-817F-527598E5D600}"/>
                </a:ext>
              </a:extLst>
            </p:cNvPr>
            <p:cNvSpPr/>
            <p:nvPr/>
          </p:nvSpPr>
          <p:spPr>
            <a:xfrm>
              <a:off x="3068925" y="694061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0 w 42266"/>
                <a:gd name="connsiteY4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Полилиния: фигура 67">
              <a:extLst>
                <a:ext uri="{FF2B5EF4-FFF2-40B4-BE49-F238E27FC236}">
                  <a16:creationId xmlns="" xmlns:a16="http://schemas.microsoft.com/office/drawing/2014/main" id="{ABB714CD-9B13-37FC-81AE-A16FD8336064}"/>
                </a:ext>
              </a:extLst>
            </p:cNvPr>
            <p:cNvSpPr/>
            <p:nvPr/>
          </p:nvSpPr>
          <p:spPr>
            <a:xfrm>
              <a:off x="3124844" y="6907604"/>
              <a:ext cx="42266" cy="23982"/>
            </a:xfrm>
            <a:custGeom>
              <a:avLst/>
              <a:gdLst>
                <a:gd name="connsiteX0" fmla="*/ 119 w 42266"/>
                <a:gd name="connsiteY0" fmla="*/ 23983 h 23982"/>
                <a:gd name="connsiteX1" fmla="*/ 42266 w 42266"/>
                <a:gd name="connsiteY1" fmla="*/ 23864 h 23982"/>
                <a:gd name="connsiteX2" fmla="*/ 42266 w 42266"/>
                <a:gd name="connsiteY2" fmla="*/ 23864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119" y="23983"/>
                  </a:moveTo>
                  <a:lnTo>
                    <a:pt x="42266" y="23864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Полилиния: фигура 68">
              <a:extLst>
                <a:ext uri="{FF2B5EF4-FFF2-40B4-BE49-F238E27FC236}">
                  <a16:creationId xmlns="" xmlns:a16="http://schemas.microsoft.com/office/drawing/2014/main" id="{03B4866F-42EA-88D9-55A4-0830B9B5F18B}"/>
                </a:ext>
              </a:extLst>
            </p:cNvPr>
            <p:cNvSpPr/>
            <p:nvPr/>
          </p:nvSpPr>
          <p:spPr>
            <a:xfrm>
              <a:off x="3068687" y="6907723"/>
              <a:ext cx="42266" cy="24101"/>
            </a:xfrm>
            <a:custGeom>
              <a:avLst/>
              <a:gdLst>
                <a:gd name="connsiteX0" fmla="*/ 119 w 42266"/>
                <a:gd name="connsiteY0" fmla="*/ 23982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356 w 42266"/>
                <a:gd name="connsiteY3" fmla="*/ 24101 h 24101"/>
                <a:gd name="connsiteX4" fmla="*/ 42266 w 42266"/>
                <a:gd name="connsiteY4" fmla="*/ 23982 h 24101"/>
                <a:gd name="connsiteX5" fmla="*/ 42148 w 42266"/>
                <a:gd name="connsiteY5" fmla="*/ 0 h 24101"/>
                <a:gd name="connsiteX6" fmla="*/ 0 w 42266"/>
                <a:gd name="connsiteY6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119" y="23982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14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Полилиния: фигура 69">
              <a:extLst>
                <a:ext uri="{FF2B5EF4-FFF2-40B4-BE49-F238E27FC236}">
                  <a16:creationId xmlns="" xmlns:a16="http://schemas.microsoft.com/office/drawing/2014/main" id="{C838DB3F-429F-E95D-AB30-92F14C00ED47}"/>
                </a:ext>
              </a:extLst>
            </p:cNvPr>
            <p:cNvSpPr/>
            <p:nvPr/>
          </p:nvSpPr>
          <p:spPr>
            <a:xfrm>
              <a:off x="3012649" y="6907960"/>
              <a:ext cx="42147" cy="23982"/>
            </a:xfrm>
            <a:custGeom>
              <a:avLst/>
              <a:gdLst>
                <a:gd name="connsiteX0" fmla="*/ 0 w 42147"/>
                <a:gd name="connsiteY0" fmla="*/ 238 h 23982"/>
                <a:gd name="connsiteX1" fmla="*/ 119 w 42147"/>
                <a:gd name="connsiteY1" fmla="*/ 23983 h 23982"/>
                <a:gd name="connsiteX2" fmla="*/ 119 w 42147"/>
                <a:gd name="connsiteY2" fmla="*/ 23983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  <a:gd name="connsiteX5" fmla="*/ 42029 w 42147"/>
                <a:gd name="connsiteY5" fmla="*/ 0 h 23982"/>
                <a:gd name="connsiteX6" fmla="*/ 0 w 42147"/>
                <a:gd name="connsiteY6" fmla="*/ 238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0" y="238"/>
                  </a:move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Полилиния: фигура 70">
              <a:extLst>
                <a:ext uri="{FF2B5EF4-FFF2-40B4-BE49-F238E27FC236}">
                  <a16:creationId xmlns="" xmlns:a16="http://schemas.microsoft.com/office/drawing/2014/main" id="{B82B2840-6762-ED2C-D8CA-F30D6C4F7A6D}"/>
                </a:ext>
              </a:extLst>
            </p:cNvPr>
            <p:cNvSpPr/>
            <p:nvPr/>
          </p:nvSpPr>
          <p:spPr>
            <a:xfrm>
              <a:off x="2956492" y="6908198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119 w 42147"/>
                <a:gd name="connsiteY1" fmla="*/ 24101 h 24101"/>
                <a:gd name="connsiteX2" fmla="*/ 119 w 42147"/>
                <a:gd name="connsiteY2" fmla="*/ 24101 h 24101"/>
                <a:gd name="connsiteX3" fmla="*/ 42147 w 42147"/>
                <a:gd name="connsiteY3" fmla="*/ 23864 h 24101"/>
                <a:gd name="connsiteX4" fmla="*/ 42147 w 42147"/>
                <a:gd name="connsiteY4" fmla="*/ 0 h 24101"/>
                <a:gd name="connsiteX5" fmla="*/ 0 w 42147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42147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Полилиния: фигура 71">
              <a:extLst>
                <a:ext uri="{FF2B5EF4-FFF2-40B4-BE49-F238E27FC236}">
                  <a16:creationId xmlns="" xmlns:a16="http://schemas.microsoft.com/office/drawing/2014/main" id="{02D6369B-A85C-FFFA-09C4-60091222A502}"/>
                </a:ext>
              </a:extLst>
            </p:cNvPr>
            <p:cNvSpPr/>
            <p:nvPr/>
          </p:nvSpPr>
          <p:spPr>
            <a:xfrm>
              <a:off x="3236802" y="6874242"/>
              <a:ext cx="42266" cy="24101"/>
            </a:xfrm>
            <a:custGeom>
              <a:avLst/>
              <a:gdLst>
                <a:gd name="connsiteX0" fmla="*/ 42266 w 42266"/>
                <a:gd name="connsiteY0" fmla="*/ 23982 h 24101"/>
                <a:gd name="connsiteX1" fmla="*/ 42029 w 42266"/>
                <a:gd name="connsiteY1" fmla="*/ 0 h 24101"/>
                <a:gd name="connsiteX2" fmla="*/ 0 w 42266"/>
                <a:gd name="connsiteY2" fmla="*/ 119 h 24101"/>
                <a:gd name="connsiteX3" fmla="*/ 237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982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Полилиния: фигура 72">
              <a:extLst>
                <a:ext uri="{FF2B5EF4-FFF2-40B4-BE49-F238E27FC236}">
                  <a16:creationId xmlns="" xmlns:a16="http://schemas.microsoft.com/office/drawing/2014/main" id="{EC20BCE5-67A3-8C9E-9B47-6D38FEBB83E7}"/>
                </a:ext>
              </a:extLst>
            </p:cNvPr>
            <p:cNvSpPr/>
            <p:nvPr/>
          </p:nvSpPr>
          <p:spPr>
            <a:xfrm>
              <a:off x="3180645" y="6874480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8 w 42384"/>
                <a:gd name="connsiteY1" fmla="*/ 0 h 23982"/>
                <a:gd name="connsiteX2" fmla="*/ 0 w 42384"/>
                <a:gd name="connsiteY2" fmla="*/ 119 h 23982"/>
                <a:gd name="connsiteX3" fmla="*/ 238 w 42384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Полилиния: фигура 73">
              <a:extLst>
                <a:ext uri="{FF2B5EF4-FFF2-40B4-BE49-F238E27FC236}">
                  <a16:creationId xmlns="" xmlns:a16="http://schemas.microsoft.com/office/drawing/2014/main" id="{A618CE55-0F85-A528-ED2A-FA5274F6340D}"/>
                </a:ext>
              </a:extLst>
            </p:cNvPr>
            <p:cNvSpPr/>
            <p:nvPr/>
          </p:nvSpPr>
          <p:spPr>
            <a:xfrm>
              <a:off x="3124488" y="6874717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7 w 42384"/>
                <a:gd name="connsiteY1" fmla="*/ 0 h 23982"/>
                <a:gd name="connsiteX2" fmla="*/ 0 w 42384"/>
                <a:gd name="connsiteY2" fmla="*/ 119 h 23982"/>
                <a:gd name="connsiteX3" fmla="*/ 237 w 42384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7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Полилиния: фигура 74">
              <a:extLst>
                <a:ext uri="{FF2B5EF4-FFF2-40B4-BE49-F238E27FC236}">
                  <a16:creationId xmlns="" xmlns:a16="http://schemas.microsoft.com/office/drawing/2014/main" id="{25AE8A61-FCC5-6D4A-9589-E18579D81543}"/>
                </a:ext>
              </a:extLst>
            </p:cNvPr>
            <p:cNvSpPr/>
            <p:nvPr/>
          </p:nvSpPr>
          <p:spPr>
            <a:xfrm>
              <a:off x="3068569" y="6874836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8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Полилиния: фигура 75">
              <a:extLst>
                <a:ext uri="{FF2B5EF4-FFF2-40B4-BE49-F238E27FC236}">
                  <a16:creationId xmlns="" xmlns:a16="http://schemas.microsoft.com/office/drawing/2014/main" id="{05776E68-B4D2-43BB-9745-CFE4F603E813}"/>
                </a:ext>
              </a:extLst>
            </p:cNvPr>
            <p:cNvSpPr/>
            <p:nvPr/>
          </p:nvSpPr>
          <p:spPr>
            <a:xfrm>
              <a:off x="3012411" y="687507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9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Полилиния: фигура 76">
              <a:extLst>
                <a:ext uri="{FF2B5EF4-FFF2-40B4-BE49-F238E27FC236}">
                  <a16:creationId xmlns="" xmlns:a16="http://schemas.microsoft.com/office/drawing/2014/main" id="{5DD0F7DD-17DC-9413-5535-18BE148B0BA1}"/>
                </a:ext>
              </a:extLst>
            </p:cNvPr>
            <p:cNvSpPr/>
            <p:nvPr/>
          </p:nvSpPr>
          <p:spPr>
            <a:xfrm>
              <a:off x="2956254" y="6875430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0 w 42266"/>
                <a:gd name="connsiteY3" fmla="*/ 119 h 23982"/>
                <a:gd name="connsiteX4" fmla="*/ 119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Полилиния: фигура 77">
              <a:extLst>
                <a:ext uri="{FF2B5EF4-FFF2-40B4-BE49-F238E27FC236}">
                  <a16:creationId xmlns="" xmlns:a16="http://schemas.microsoft.com/office/drawing/2014/main" id="{1FDF555D-9A5D-3A99-D580-E8C1E7346551}"/>
                </a:ext>
              </a:extLst>
            </p:cNvPr>
            <p:cNvSpPr/>
            <p:nvPr/>
          </p:nvSpPr>
          <p:spPr>
            <a:xfrm>
              <a:off x="3235615" y="6709927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42266 w 42266"/>
                <a:gd name="connsiteY2" fmla="*/ 23864 h 24101"/>
                <a:gd name="connsiteX3" fmla="*/ 42148 w 42266"/>
                <a:gd name="connsiteY3" fmla="*/ 0 h 24101"/>
                <a:gd name="connsiteX4" fmla="*/ 0 w 42266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42266" y="23864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Полилиния: фигура 78">
              <a:extLst>
                <a:ext uri="{FF2B5EF4-FFF2-40B4-BE49-F238E27FC236}">
                  <a16:creationId xmlns="" xmlns:a16="http://schemas.microsoft.com/office/drawing/2014/main" id="{7014F1F1-3F95-79A2-9755-16F6621C7817}"/>
                </a:ext>
              </a:extLst>
            </p:cNvPr>
            <p:cNvSpPr/>
            <p:nvPr/>
          </p:nvSpPr>
          <p:spPr>
            <a:xfrm>
              <a:off x="3179576" y="6710164"/>
              <a:ext cx="42147" cy="24101"/>
            </a:xfrm>
            <a:custGeom>
              <a:avLst/>
              <a:gdLst>
                <a:gd name="connsiteX0" fmla="*/ 0 w 42147"/>
                <a:gd name="connsiteY0" fmla="*/ 237 h 24101"/>
                <a:gd name="connsiteX1" fmla="*/ 238 w 42147"/>
                <a:gd name="connsiteY1" fmla="*/ 24101 h 24101"/>
                <a:gd name="connsiteX2" fmla="*/ 42148 w 42147"/>
                <a:gd name="connsiteY2" fmla="*/ 23864 h 24101"/>
                <a:gd name="connsiteX3" fmla="*/ 42029 w 42147"/>
                <a:gd name="connsiteY3" fmla="*/ 0 h 24101"/>
                <a:gd name="connsiteX4" fmla="*/ 0 w 42147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0" y="237"/>
                  </a:moveTo>
                  <a:lnTo>
                    <a:pt x="238" y="24101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Полилиния: фигура 79">
              <a:extLst>
                <a:ext uri="{FF2B5EF4-FFF2-40B4-BE49-F238E27FC236}">
                  <a16:creationId xmlns="" xmlns:a16="http://schemas.microsoft.com/office/drawing/2014/main" id="{ABF9E717-2471-79E7-1F19-18B219E38E64}"/>
                </a:ext>
              </a:extLst>
            </p:cNvPr>
            <p:cNvSpPr/>
            <p:nvPr/>
          </p:nvSpPr>
          <p:spPr>
            <a:xfrm>
              <a:off x="3235496" y="6677040"/>
              <a:ext cx="42147" cy="24101"/>
            </a:xfrm>
            <a:custGeom>
              <a:avLst/>
              <a:gdLst>
                <a:gd name="connsiteX0" fmla="*/ 118 w 42147"/>
                <a:gd name="connsiteY0" fmla="*/ 24101 h 24101"/>
                <a:gd name="connsiteX1" fmla="*/ 118 w 42147"/>
                <a:gd name="connsiteY1" fmla="*/ 24101 h 24101"/>
                <a:gd name="connsiteX2" fmla="*/ 41791 w 42147"/>
                <a:gd name="connsiteY2" fmla="*/ 23983 h 24101"/>
                <a:gd name="connsiteX3" fmla="*/ 42147 w 42147"/>
                <a:gd name="connsiteY3" fmla="*/ 23983 h 24101"/>
                <a:gd name="connsiteX4" fmla="*/ 42028 w 42147"/>
                <a:gd name="connsiteY4" fmla="*/ 0 h 24101"/>
                <a:gd name="connsiteX5" fmla="*/ 0 w 42147"/>
                <a:gd name="connsiteY5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8" y="24101"/>
                  </a:moveTo>
                  <a:lnTo>
                    <a:pt x="118" y="24101"/>
                  </a:lnTo>
                  <a:lnTo>
                    <a:pt x="41791" y="23983"/>
                  </a:lnTo>
                  <a:lnTo>
                    <a:pt x="42147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Полилиния: фигура 80">
              <a:extLst>
                <a:ext uri="{FF2B5EF4-FFF2-40B4-BE49-F238E27FC236}">
                  <a16:creationId xmlns="" xmlns:a16="http://schemas.microsoft.com/office/drawing/2014/main" id="{5D250E36-B25B-4EEA-F62B-543B6CF07293}"/>
                </a:ext>
              </a:extLst>
            </p:cNvPr>
            <p:cNvSpPr/>
            <p:nvPr/>
          </p:nvSpPr>
          <p:spPr>
            <a:xfrm>
              <a:off x="3123420" y="6710402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3983 h 24101"/>
                <a:gd name="connsiteX2" fmla="*/ 237 w 42266"/>
                <a:gd name="connsiteY2" fmla="*/ 24101 h 24101"/>
                <a:gd name="connsiteX3" fmla="*/ 237 w 42266"/>
                <a:gd name="connsiteY3" fmla="*/ 24101 h 24101"/>
                <a:gd name="connsiteX4" fmla="*/ 42147 w 42266"/>
                <a:gd name="connsiteY4" fmla="*/ 23983 h 24101"/>
                <a:gd name="connsiteX5" fmla="*/ 42266 w 42266"/>
                <a:gd name="connsiteY5" fmla="*/ 23983 h 24101"/>
                <a:gd name="connsiteX6" fmla="*/ 42028 w 42266"/>
                <a:gd name="connsiteY6" fmla="*/ 0 h 24101"/>
                <a:gd name="connsiteX7" fmla="*/ 0 w 42266"/>
                <a:gd name="connsiteY7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3983"/>
                  </a:lnTo>
                  <a:lnTo>
                    <a:pt x="237" y="24101"/>
                  </a:lnTo>
                  <a:lnTo>
                    <a:pt x="237" y="24101"/>
                  </a:lnTo>
                  <a:lnTo>
                    <a:pt x="42147" y="23983"/>
                  </a:lnTo>
                  <a:lnTo>
                    <a:pt x="42266" y="23983"/>
                  </a:lnTo>
                  <a:lnTo>
                    <a:pt x="4202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Полилиния: фигура 81">
              <a:extLst>
                <a:ext uri="{FF2B5EF4-FFF2-40B4-BE49-F238E27FC236}">
                  <a16:creationId xmlns="" xmlns:a16="http://schemas.microsoft.com/office/drawing/2014/main" id="{E065FEAB-D449-D96D-5270-ADFA04CF1BFE}"/>
                </a:ext>
              </a:extLst>
            </p:cNvPr>
            <p:cNvSpPr/>
            <p:nvPr/>
          </p:nvSpPr>
          <p:spPr>
            <a:xfrm>
              <a:off x="3067262" y="6710639"/>
              <a:ext cx="42384" cy="23982"/>
            </a:xfrm>
            <a:custGeom>
              <a:avLst/>
              <a:gdLst>
                <a:gd name="connsiteX0" fmla="*/ 237 w 42384"/>
                <a:gd name="connsiteY0" fmla="*/ 23982 h 23982"/>
                <a:gd name="connsiteX1" fmla="*/ 237 w 42384"/>
                <a:gd name="connsiteY1" fmla="*/ 23982 h 23982"/>
                <a:gd name="connsiteX2" fmla="*/ 237 w 42384"/>
                <a:gd name="connsiteY2" fmla="*/ 23982 h 23982"/>
                <a:gd name="connsiteX3" fmla="*/ 42385 w 42384"/>
                <a:gd name="connsiteY3" fmla="*/ 23864 h 23982"/>
                <a:gd name="connsiteX4" fmla="*/ 42147 w 42384"/>
                <a:gd name="connsiteY4" fmla="*/ 0 h 23982"/>
                <a:gd name="connsiteX5" fmla="*/ 0 w 42384"/>
                <a:gd name="connsiteY5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237" y="23982"/>
                  </a:moveTo>
                  <a:lnTo>
                    <a:pt x="237" y="23982"/>
                  </a:ln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Полилиния: фигура 82">
              <a:extLst>
                <a:ext uri="{FF2B5EF4-FFF2-40B4-BE49-F238E27FC236}">
                  <a16:creationId xmlns="" xmlns:a16="http://schemas.microsoft.com/office/drawing/2014/main" id="{879DC972-FE76-90BD-2050-BBFB12515603}"/>
                </a:ext>
              </a:extLst>
            </p:cNvPr>
            <p:cNvSpPr/>
            <p:nvPr/>
          </p:nvSpPr>
          <p:spPr>
            <a:xfrm>
              <a:off x="2955067" y="6710995"/>
              <a:ext cx="42266" cy="24101"/>
            </a:xfrm>
            <a:custGeom>
              <a:avLst/>
              <a:gdLst>
                <a:gd name="connsiteX0" fmla="*/ 41672 w 42266"/>
                <a:gd name="connsiteY0" fmla="*/ 0 h 24101"/>
                <a:gd name="connsiteX1" fmla="*/ 0 w 42266"/>
                <a:gd name="connsiteY1" fmla="*/ 237 h 24101"/>
                <a:gd name="connsiteX2" fmla="*/ 238 w 42266"/>
                <a:gd name="connsiteY2" fmla="*/ 24101 h 24101"/>
                <a:gd name="connsiteX3" fmla="*/ 238 w 42266"/>
                <a:gd name="connsiteY3" fmla="*/ 24101 h 24101"/>
                <a:gd name="connsiteX4" fmla="*/ 238 w 42266"/>
                <a:gd name="connsiteY4" fmla="*/ 24101 h 24101"/>
                <a:gd name="connsiteX5" fmla="*/ 356 w 42266"/>
                <a:gd name="connsiteY5" fmla="*/ 24101 h 24101"/>
                <a:gd name="connsiteX6" fmla="*/ 42266 w 42266"/>
                <a:gd name="connsiteY6" fmla="*/ 23982 h 24101"/>
                <a:gd name="connsiteX7" fmla="*/ 42266 w 42266"/>
                <a:gd name="connsiteY7" fmla="*/ 23982 h 24101"/>
                <a:gd name="connsiteX8" fmla="*/ 42029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41672" y="0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Полилиния: фигура 83">
              <a:extLst>
                <a:ext uri="{FF2B5EF4-FFF2-40B4-BE49-F238E27FC236}">
                  <a16:creationId xmlns="" xmlns:a16="http://schemas.microsoft.com/office/drawing/2014/main" id="{159DB654-27B7-EEE9-AA43-C647FEC84AE8}"/>
                </a:ext>
              </a:extLst>
            </p:cNvPr>
            <p:cNvSpPr/>
            <p:nvPr/>
          </p:nvSpPr>
          <p:spPr>
            <a:xfrm>
              <a:off x="3010987" y="6677990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42147 w 42147"/>
                <a:gd name="connsiteY1" fmla="*/ 23864 h 23982"/>
                <a:gd name="connsiteX2" fmla="*/ 42147 w 42147"/>
                <a:gd name="connsiteY2" fmla="*/ 23864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42147" y="23864"/>
                  </a:lnTo>
                  <a:lnTo>
                    <a:pt x="42147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Полилиния: фигура 84">
              <a:extLst>
                <a:ext uri="{FF2B5EF4-FFF2-40B4-BE49-F238E27FC236}">
                  <a16:creationId xmlns="" xmlns:a16="http://schemas.microsoft.com/office/drawing/2014/main" id="{3F20D49F-8493-D5F5-5F7F-EDA03CE491AD}"/>
                </a:ext>
              </a:extLst>
            </p:cNvPr>
            <p:cNvSpPr/>
            <p:nvPr/>
          </p:nvSpPr>
          <p:spPr>
            <a:xfrm>
              <a:off x="3123182" y="6677515"/>
              <a:ext cx="42266" cy="24101"/>
            </a:xfrm>
            <a:custGeom>
              <a:avLst/>
              <a:gdLst>
                <a:gd name="connsiteX0" fmla="*/ 119 w 42266"/>
                <a:gd name="connsiteY0" fmla="*/ 24101 h 24101"/>
                <a:gd name="connsiteX1" fmla="*/ 42266 w 42266"/>
                <a:gd name="connsiteY1" fmla="*/ 23982 h 24101"/>
                <a:gd name="connsiteX2" fmla="*/ 42148 w 42266"/>
                <a:gd name="connsiteY2" fmla="*/ 0 h 24101"/>
                <a:gd name="connsiteX3" fmla="*/ 0 w 42266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119" y="24101"/>
                  </a:moveTo>
                  <a:lnTo>
                    <a:pt x="42266" y="23982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Полилиния: фигура 85">
              <a:extLst>
                <a:ext uri="{FF2B5EF4-FFF2-40B4-BE49-F238E27FC236}">
                  <a16:creationId xmlns="" xmlns:a16="http://schemas.microsoft.com/office/drawing/2014/main" id="{29ADE058-F0EE-E572-A3E0-6D711AAA3ED0}"/>
                </a:ext>
              </a:extLst>
            </p:cNvPr>
            <p:cNvSpPr/>
            <p:nvPr/>
          </p:nvSpPr>
          <p:spPr>
            <a:xfrm>
              <a:off x="3067025" y="667775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0 w 42266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Полилиния: фигура 86">
              <a:extLst>
                <a:ext uri="{FF2B5EF4-FFF2-40B4-BE49-F238E27FC236}">
                  <a16:creationId xmlns="" xmlns:a16="http://schemas.microsoft.com/office/drawing/2014/main" id="{EE46E211-3683-5F64-0A31-29BE3066284A}"/>
                </a:ext>
              </a:extLst>
            </p:cNvPr>
            <p:cNvSpPr/>
            <p:nvPr/>
          </p:nvSpPr>
          <p:spPr>
            <a:xfrm>
              <a:off x="2954830" y="667822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Полилиния: фигура 87">
              <a:extLst>
                <a:ext uri="{FF2B5EF4-FFF2-40B4-BE49-F238E27FC236}">
                  <a16:creationId xmlns="" xmlns:a16="http://schemas.microsoft.com/office/drawing/2014/main" id="{98F42A12-5E14-D1FD-6E27-4556878074FB}"/>
                </a:ext>
              </a:extLst>
            </p:cNvPr>
            <p:cNvSpPr/>
            <p:nvPr/>
          </p:nvSpPr>
          <p:spPr>
            <a:xfrm>
              <a:off x="3235140" y="6644272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028 w 42384"/>
                <a:gd name="connsiteY1" fmla="*/ 0 h 24101"/>
                <a:gd name="connsiteX2" fmla="*/ 0 w 42384"/>
                <a:gd name="connsiteY2" fmla="*/ 119 h 24101"/>
                <a:gd name="connsiteX3" fmla="*/ 0 w 42384"/>
                <a:gd name="connsiteY3" fmla="*/ 119 h 24101"/>
                <a:gd name="connsiteX4" fmla="*/ 237 w 42384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Полилиния: фигура 88">
              <a:extLst>
                <a:ext uri="{FF2B5EF4-FFF2-40B4-BE49-F238E27FC236}">
                  <a16:creationId xmlns="" xmlns:a16="http://schemas.microsoft.com/office/drawing/2014/main" id="{01AEEE44-FAEA-B55C-EF17-B837ABE35A7E}"/>
                </a:ext>
              </a:extLst>
            </p:cNvPr>
            <p:cNvSpPr/>
            <p:nvPr/>
          </p:nvSpPr>
          <p:spPr>
            <a:xfrm>
              <a:off x="3123063" y="6644747"/>
              <a:ext cx="42147" cy="23982"/>
            </a:xfrm>
            <a:custGeom>
              <a:avLst/>
              <a:gdLst>
                <a:gd name="connsiteX0" fmla="*/ 0 w 42147"/>
                <a:gd name="connsiteY0" fmla="*/ 23983 h 23982"/>
                <a:gd name="connsiteX1" fmla="*/ 0 w 42147"/>
                <a:gd name="connsiteY1" fmla="*/ 23983 h 23982"/>
                <a:gd name="connsiteX2" fmla="*/ 42147 w 42147"/>
                <a:gd name="connsiteY2" fmla="*/ 23864 h 23982"/>
                <a:gd name="connsiteX3" fmla="*/ 42028 w 42147"/>
                <a:gd name="connsiteY3" fmla="*/ 0 h 23982"/>
                <a:gd name="connsiteX4" fmla="*/ 0 w 42147"/>
                <a:gd name="connsiteY4" fmla="*/ 119 h 23982"/>
                <a:gd name="connsiteX5" fmla="*/ 0 w 42147"/>
                <a:gd name="connsiteY5" fmla="*/ 119 h 23982"/>
                <a:gd name="connsiteX6" fmla="*/ 0 w 42147"/>
                <a:gd name="connsiteY6" fmla="*/ 119 h 23982"/>
                <a:gd name="connsiteX7" fmla="*/ 0 w 42147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47" h="23982">
                  <a:moveTo>
                    <a:pt x="0" y="23983"/>
                  </a:moveTo>
                  <a:lnTo>
                    <a:pt x="0" y="23983"/>
                  </a:lnTo>
                  <a:lnTo>
                    <a:pt x="42147" y="23864"/>
                  </a:ln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Полилиния: фигура 89">
              <a:extLst>
                <a:ext uri="{FF2B5EF4-FFF2-40B4-BE49-F238E27FC236}">
                  <a16:creationId xmlns="" xmlns:a16="http://schemas.microsoft.com/office/drawing/2014/main" id="{425ABB2C-10B0-502F-B69D-CE6A96988A09}"/>
                </a:ext>
              </a:extLst>
            </p:cNvPr>
            <p:cNvSpPr/>
            <p:nvPr/>
          </p:nvSpPr>
          <p:spPr>
            <a:xfrm rot="-14175">
              <a:off x="3010774" y="6645232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Полилиния: фигура 90">
              <a:extLst>
                <a:ext uri="{FF2B5EF4-FFF2-40B4-BE49-F238E27FC236}">
                  <a16:creationId xmlns="" xmlns:a16="http://schemas.microsoft.com/office/drawing/2014/main" id="{CC24DB29-8EBB-ECB0-8151-CE405153EF15}"/>
                </a:ext>
              </a:extLst>
            </p:cNvPr>
            <p:cNvSpPr/>
            <p:nvPr/>
          </p:nvSpPr>
          <p:spPr>
            <a:xfrm>
              <a:off x="3233715" y="6447069"/>
              <a:ext cx="42266" cy="24101"/>
            </a:xfrm>
            <a:custGeom>
              <a:avLst/>
              <a:gdLst>
                <a:gd name="connsiteX0" fmla="*/ 42266 w 42266"/>
                <a:gd name="connsiteY0" fmla="*/ 23983 h 24101"/>
                <a:gd name="connsiteX1" fmla="*/ 42266 w 42266"/>
                <a:gd name="connsiteY1" fmla="*/ 23983 h 24101"/>
                <a:gd name="connsiteX2" fmla="*/ 42148 w 42266"/>
                <a:gd name="connsiteY2" fmla="*/ 0 h 24101"/>
                <a:gd name="connsiteX3" fmla="*/ 0 w 42266"/>
                <a:gd name="connsiteY3" fmla="*/ 238 h 24101"/>
                <a:gd name="connsiteX4" fmla="*/ 119 w 42266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266" y="23983"/>
                  </a:moveTo>
                  <a:lnTo>
                    <a:pt x="42266" y="23983"/>
                  </a:lnTo>
                  <a:lnTo>
                    <a:pt x="42148" y="0"/>
                  </a:lnTo>
                  <a:lnTo>
                    <a:pt x="0" y="238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Полилиния: фигура 91">
              <a:extLst>
                <a:ext uri="{FF2B5EF4-FFF2-40B4-BE49-F238E27FC236}">
                  <a16:creationId xmlns="" xmlns:a16="http://schemas.microsoft.com/office/drawing/2014/main" id="{8B9206F4-06F6-B127-CDA0-0AEFFECDD5E4}"/>
                </a:ext>
              </a:extLst>
            </p:cNvPr>
            <p:cNvSpPr/>
            <p:nvPr/>
          </p:nvSpPr>
          <p:spPr>
            <a:xfrm>
              <a:off x="3177677" y="6447425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238 w 42147"/>
                <a:gd name="connsiteY1" fmla="*/ 23982 h 23982"/>
                <a:gd name="connsiteX2" fmla="*/ 42148 w 42147"/>
                <a:gd name="connsiteY2" fmla="*/ 23745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  <a:gd name="connsiteX5" fmla="*/ 238 w 42147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238" y="23982"/>
                  </a:lnTo>
                  <a:lnTo>
                    <a:pt x="42148" y="23745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Полилиния: фигура 92">
              <a:extLst>
                <a:ext uri="{FF2B5EF4-FFF2-40B4-BE49-F238E27FC236}">
                  <a16:creationId xmlns="" xmlns:a16="http://schemas.microsoft.com/office/drawing/2014/main" id="{78CE924A-91A6-D3E5-C4EB-98066493066E}"/>
                </a:ext>
              </a:extLst>
            </p:cNvPr>
            <p:cNvSpPr/>
            <p:nvPr/>
          </p:nvSpPr>
          <p:spPr>
            <a:xfrm>
              <a:off x="3009206" y="6448019"/>
              <a:ext cx="42384" cy="23982"/>
            </a:xfrm>
            <a:custGeom>
              <a:avLst/>
              <a:gdLst>
                <a:gd name="connsiteX0" fmla="*/ 238 w 42384"/>
                <a:gd name="connsiteY0" fmla="*/ 23983 h 23982"/>
                <a:gd name="connsiteX1" fmla="*/ 356 w 42384"/>
                <a:gd name="connsiteY1" fmla="*/ 23983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119 w 42384"/>
                <a:gd name="connsiteY4" fmla="*/ 238 h 23982"/>
                <a:gd name="connsiteX5" fmla="*/ 0 w 42384"/>
                <a:gd name="connsiteY5" fmla="*/ 238 h 23982"/>
                <a:gd name="connsiteX6" fmla="*/ 238 w 42384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238" y="23983"/>
                  </a:moveTo>
                  <a:lnTo>
                    <a:pt x="356" y="23983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Полилиния: фигура 93">
              <a:extLst>
                <a:ext uri="{FF2B5EF4-FFF2-40B4-BE49-F238E27FC236}">
                  <a16:creationId xmlns="" xmlns:a16="http://schemas.microsoft.com/office/drawing/2014/main" id="{3E77E48F-702A-29E6-85E4-756D12911C7B}"/>
                </a:ext>
              </a:extLst>
            </p:cNvPr>
            <p:cNvSpPr/>
            <p:nvPr/>
          </p:nvSpPr>
          <p:spPr>
            <a:xfrm>
              <a:off x="2953167" y="6448256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  <a:gd name="connsiteX4" fmla="*/ 0 w 42266"/>
                <a:gd name="connsiteY4" fmla="*/ 119 h 23982"/>
                <a:gd name="connsiteX5" fmla="*/ 238 w 42266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Полилиния: фигура 94">
              <a:extLst>
                <a:ext uri="{FF2B5EF4-FFF2-40B4-BE49-F238E27FC236}">
                  <a16:creationId xmlns="" xmlns:a16="http://schemas.microsoft.com/office/drawing/2014/main" id="{18804E76-3470-735A-7743-0B19F2417ADD}"/>
                </a:ext>
              </a:extLst>
            </p:cNvPr>
            <p:cNvSpPr/>
            <p:nvPr/>
          </p:nvSpPr>
          <p:spPr>
            <a:xfrm>
              <a:off x="3183494" y="726876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7 w 42384"/>
                <a:gd name="connsiteY3" fmla="*/ 23983 h 23982"/>
                <a:gd name="connsiteX4" fmla="*/ 42266 w 42384"/>
                <a:gd name="connsiteY4" fmla="*/ 23864 h 23982"/>
                <a:gd name="connsiteX5" fmla="*/ 42266 w 42384"/>
                <a:gd name="connsiteY5" fmla="*/ 23864 h 23982"/>
                <a:gd name="connsiteX6" fmla="*/ 42385 w 42384"/>
                <a:gd name="connsiteY6" fmla="*/ 23864 h 23982"/>
                <a:gd name="connsiteX7" fmla="*/ 42028 w 42384"/>
                <a:gd name="connsiteY7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7" y="23983"/>
                  </a:lnTo>
                  <a:lnTo>
                    <a:pt x="42266" y="23864"/>
                  </a:lnTo>
                  <a:lnTo>
                    <a:pt x="42266" y="23864"/>
                  </a:lnTo>
                  <a:lnTo>
                    <a:pt x="42385" y="23864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Полилиния: фигура 95">
              <a:extLst>
                <a:ext uri="{FF2B5EF4-FFF2-40B4-BE49-F238E27FC236}">
                  <a16:creationId xmlns="" xmlns:a16="http://schemas.microsoft.com/office/drawing/2014/main" id="{CAED07D4-FC4F-B24D-679A-EAC36180B5EC}"/>
                </a:ext>
              </a:extLst>
            </p:cNvPr>
            <p:cNvSpPr/>
            <p:nvPr/>
          </p:nvSpPr>
          <p:spPr>
            <a:xfrm>
              <a:off x="3127337" y="726900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3 h 23982"/>
                <a:gd name="connsiteX2" fmla="*/ 237 w 42384"/>
                <a:gd name="connsiteY2" fmla="*/ 23983 h 23982"/>
                <a:gd name="connsiteX3" fmla="*/ 237 w 42384"/>
                <a:gd name="connsiteY3" fmla="*/ 23983 h 23982"/>
                <a:gd name="connsiteX4" fmla="*/ 42385 w 42384"/>
                <a:gd name="connsiteY4" fmla="*/ 23864 h 23982"/>
                <a:gd name="connsiteX5" fmla="*/ 42148 w 42384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3"/>
                  </a:lnTo>
                  <a:lnTo>
                    <a:pt x="237" y="23983"/>
                  </a:lnTo>
                  <a:lnTo>
                    <a:pt x="237" y="23983"/>
                  </a:lnTo>
                  <a:lnTo>
                    <a:pt x="42385" y="23864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Полилиния: фигура 96">
              <a:extLst>
                <a:ext uri="{FF2B5EF4-FFF2-40B4-BE49-F238E27FC236}">
                  <a16:creationId xmlns="" xmlns:a16="http://schemas.microsoft.com/office/drawing/2014/main" id="{557342EB-120E-A4C6-5399-04CCF4E925D0}"/>
                </a:ext>
              </a:extLst>
            </p:cNvPr>
            <p:cNvSpPr/>
            <p:nvPr/>
          </p:nvSpPr>
          <p:spPr>
            <a:xfrm>
              <a:off x="3071418" y="7269241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23982 h 23982"/>
                <a:gd name="connsiteX2" fmla="*/ 42147 w 42147"/>
                <a:gd name="connsiteY2" fmla="*/ 23745 h 23982"/>
                <a:gd name="connsiteX3" fmla="*/ 41910 w 42147"/>
                <a:gd name="connsiteY3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23982"/>
                  </a:lnTo>
                  <a:lnTo>
                    <a:pt x="42147" y="23745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Полилиния: фигура 97">
              <a:extLst>
                <a:ext uri="{FF2B5EF4-FFF2-40B4-BE49-F238E27FC236}">
                  <a16:creationId xmlns="" xmlns:a16="http://schemas.microsoft.com/office/drawing/2014/main" id="{2CD30FC4-EE24-90E5-B5C0-5F3F3BEF5DE9}"/>
                </a:ext>
              </a:extLst>
            </p:cNvPr>
            <p:cNvSpPr/>
            <p:nvPr/>
          </p:nvSpPr>
          <p:spPr>
            <a:xfrm>
              <a:off x="3015261" y="7269360"/>
              <a:ext cx="42147" cy="24101"/>
            </a:xfrm>
            <a:custGeom>
              <a:avLst/>
              <a:gdLst>
                <a:gd name="connsiteX0" fmla="*/ 0 w 42147"/>
                <a:gd name="connsiteY0" fmla="*/ 119 h 24101"/>
                <a:gd name="connsiteX1" fmla="*/ 0 w 42147"/>
                <a:gd name="connsiteY1" fmla="*/ 119 h 24101"/>
                <a:gd name="connsiteX2" fmla="*/ 119 w 42147"/>
                <a:gd name="connsiteY2" fmla="*/ 24101 h 24101"/>
                <a:gd name="connsiteX3" fmla="*/ 41910 w 42147"/>
                <a:gd name="connsiteY3" fmla="*/ 23983 h 24101"/>
                <a:gd name="connsiteX4" fmla="*/ 42148 w 42147"/>
                <a:gd name="connsiteY4" fmla="*/ 23983 h 24101"/>
                <a:gd name="connsiteX5" fmla="*/ 41910 w 42147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0" y="119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1910" y="23983"/>
                  </a:lnTo>
                  <a:lnTo>
                    <a:pt x="42148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Полилиния: фигура 98">
              <a:extLst>
                <a:ext uri="{FF2B5EF4-FFF2-40B4-BE49-F238E27FC236}">
                  <a16:creationId xmlns="" xmlns:a16="http://schemas.microsoft.com/office/drawing/2014/main" id="{EC5DC507-A7B1-805C-FC39-68EEDFB52B99}"/>
                </a:ext>
              </a:extLst>
            </p:cNvPr>
            <p:cNvSpPr/>
            <p:nvPr/>
          </p:nvSpPr>
          <p:spPr>
            <a:xfrm>
              <a:off x="2958985" y="7269597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237 w 42266"/>
                <a:gd name="connsiteY2" fmla="*/ 24101 h 24101"/>
                <a:gd name="connsiteX3" fmla="*/ 42147 w 42266"/>
                <a:gd name="connsiteY3" fmla="*/ 23864 h 24101"/>
                <a:gd name="connsiteX4" fmla="*/ 42266 w 42266"/>
                <a:gd name="connsiteY4" fmla="*/ 23864 h 24101"/>
                <a:gd name="connsiteX5" fmla="*/ 42266 w 42266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237" y="24101"/>
                  </a:lnTo>
                  <a:lnTo>
                    <a:pt x="42147" y="23864"/>
                  </a:lnTo>
                  <a:lnTo>
                    <a:pt x="42266" y="23864"/>
                  </a:lnTo>
                  <a:lnTo>
                    <a:pt x="42266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Полилиния: фигура 99">
              <a:extLst>
                <a:ext uri="{FF2B5EF4-FFF2-40B4-BE49-F238E27FC236}">
                  <a16:creationId xmlns="" xmlns:a16="http://schemas.microsoft.com/office/drawing/2014/main" id="{B5F81C50-950A-7D72-C543-6FD8BA12C024}"/>
                </a:ext>
              </a:extLst>
            </p:cNvPr>
            <p:cNvSpPr/>
            <p:nvPr/>
          </p:nvSpPr>
          <p:spPr>
            <a:xfrm>
              <a:off x="3183257" y="7235879"/>
              <a:ext cx="42266" cy="24101"/>
            </a:xfrm>
            <a:custGeom>
              <a:avLst/>
              <a:gdLst>
                <a:gd name="connsiteX0" fmla="*/ 42266 w 42266"/>
                <a:gd name="connsiteY0" fmla="*/ 23864 h 24101"/>
                <a:gd name="connsiteX1" fmla="*/ 42148 w 42266"/>
                <a:gd name="connsiteY1" fmla="*/ 0 h 24101"/>
                <a:gd name="connsiteX2" fmla="*/ 0 w 42266"/>
                <a:gd name="connsiteY2" fmla="*/ 237 h 24101"/>
                <a:gd name="connsiteX3" fmla="*/ 238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864"/>
                  </a:moveTo>
                  <a:lnTo>
                    <a:pt x="42148" y="0"/>
                  </a:lnTo>
                  <a:lnTo>
                    <a:pt x="0" y="237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Полилиния: фигура 100">
              <a:extLst>
                <a:ext uri="{FF2B5EF4-FFF2-40B4-BE49-F238E27FC236}">
                  <a16:creationId xmlns="" xmlns:a16="http://schemas.microsoft.com/office/drawing/2014/main" id="{78E63402-FA4C-ABF2-76B0-861AEB420470}"/>
                </a:ext>
              </a:extLst>
            </p:cNvPr>
            <p:cNvSpPr/>
            <p:nvPr/>
          </p:nvSpPr>
          <p:spPr>
            <a:xfrm>
              <a:off x="3071062" y="7236354"/>
              <a:ext cx="42266" cy="23982"/>
            </a:xfrm>
            <a:custGeom>
              <a:avLst/>
              <a:gdLst>
                <a:gd name="connsiteX0" fmla="*/ 42029 w 42266"/>
                <a:gd name="connsiteY0" fmla="*/ 0 h 23982"/>
                <a:gd name="connsiteX1" fmla="*/ 0 w 42266"/>
                <a:gd name="connsiteY1" fmla="*/ 119 h 23982"/>
                <a:gd name="connsiteX2" fmla="*/ 237 w 42266"/>
                <a:gd name="connsiteY2" fmla="*/ 23983 h 23982"/>
                <a:gd name="connsiteX3" fmla="*/ 42266 w 42266"/>
                <a:gd name="connsiteY3" fmla="*/ 23745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029" y="0"/>
                  </a:moveTo>
                  <a:lnTo>
                    <a:pt x="0" y="119"/>
                  </a:lnTo>
                  <a:lnTo>
                    <a:pt x="237" y="23983"/>
                  </a:lnTo>
                  <a:lnTo>
                    <a:pt x="42266" y="2374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Полилиния: фигура 101">
              <a:extLst>
                <a:ext uri="{FF2B5EF4-FFF2-40B4-BE49-F238E27FC236}">
                  <a16:creationId xmlns="" xmlns:a16="http://schemas.microsoft.com/office/drawing/2014/main" id="{B489B06B-1040-C9DD-6DEC-7F0C6101156E}"/>
                </a:ext>
              </a:extLst>
            </p:cNvPr>
            <p:cNvSpPr/>
            <p:nvPr/>
          </p:nvSpPr>
          <p:spPr>
            <a:xfrm>
              <a:off x="3014905" y="7236592"/>
              <a:ext cx="42384" cy="23982"/>
            </a:xfrm>
            <a:custGeom>
              <a:avLst/>
              <a:gdLst>
                <a:gd name="connsiteX0" fmla="*/ 42148 w 42384"/>
                <a:gd name="connsiteY0" fmla="*/ 0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8 w 42384"/>
                <a:gd name="connsiteY3" fmla="*/ 23982 h 23982"/>
                <a:gd name="connsiteX4" fmla="*/ 238 w 42384"/>
                <a:gd name="connsiteY4" fmla="*/ 23982 h 23982"/>
                <a:gd name="connsiteX5" fmla="*/ 238 w 42384"/>
                <a:gd name="connsiteY5" fmla="*/ 23982 h 23982"/>
                <a:gd name="connsiteX6" fmla="*/ 42385 w 42384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42148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Полилиния: фигура 102">
              <a:extLst>
                <a:ext uri="{FF2B5EF4-FFF2-40B4-BE49-F238E27FC236}">
                  <a16:creationId xmlns="" xmlns:a16="http://schemas.microsoft.com/office/drawing/2014/main" id="{63DF2EEC-1CE4-BCBB-ACE6-FB6E8CEFB52F}"/>
                </a:ext>
              </a:extLst>
            </p:cNvPr>
            <p:cNvSpPr/>
            <p:nvPr/>
          </p:nvSpPr>
          <p:spPr>
            <a:xfrm>
              <a:off x="2958748" y="7236710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238 h 24101"/>
                <a:gd name="connsiteX4" fmla="*/ 0 w 42384"/>
                <a:gd name="connsiteY4" fmla="*/ 238 h 24101"/>
                <a:gd name="connsiteX5" fmla="*/ 238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Полилиния: фигура 103">
              <a:extLst>
                <a:ext uri="{FF2B5EF4-FFF2-40B4-BE49-F238E27FC236}">
                  <a16:creationId xmlns="" xmlns:a16="http://schemas.microsoft.com/office/drawing/2014/main" id="{6D4BA467-24F8-4266-07C4-5CCC557D482C}"/>
                </a:ext>
              </a:extLst>
            </p:cNvPr>
            <p:cNvSpPr/>
            <p:nvPr/>
          </p:nvSpPr>
          <p:spPr>
            <a:xfrm>
              <a:off x="3239177" y="7202755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118 w 42266"/>
                <a:gd name="connsiteY3" fmla="*/ 24101 h 24101"/>
                <a:gd name="connsiteX4" fmla="*/ 118 w 42266"/>
                <a:gd name="connsiteY4" fmla="*/ 24101 h 24101"/>
                <a:gd name="connsiteX5" fmla="*/ 118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Полилиния: фигура 104">
              <a:extLst>
                <a:ext uri="{FF2B5EF4-FFF2-40B4-BE49-F238E27FC236}">
                  <a16:creationId xmlns="" xmlns:a16="http://schemas.microsoft.com/office/drawing/2014/main" id="{A39EA6C0-56C3-8ABF-0248-1496F8C9501F}"/>
                </a:ext>
              </a:extLst>
            </p:cNvPr>
            <p:cNvSpPr/>
            <p:nvPr/>
          </p:nvSpPr>
          <p:spPr>
            <a:xfrm>
              <a:off x="3014667" y="7203705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238 h 23982"/>
                <a:gd name="connsiteX3" fmla="*/ 0 w 42266"/>
                <a:gd name="connsiteY3" fmla="*/ 238 h 23982"/>
                <a:gd name="connsiteX4" fmla="*/ 237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Полилиния: фигура 105">
              <a:extLst>
                <a:ext uri="{FF2B5EF4-FFF2-40B4-BE49-F238E27FC236}">
                  <a16:creationId xmlns="" xmlns:a16="http://schemas.microsoft.com/office/drawing/2014/main" id="{5F860B1D-AEED-DF94-9B1F-8A839413BBA0}"/>
                </a:ext>
              </a:extLst>
            </p:cNvPr>
            <p:cNvSpPr/>
            <p:nvPr/>
          </p:nvSpPr>
          <p:spPr>
            <a:xfrm>
              <a:off x="2958510" y="7203823"/>
              <a:ext cx="42384" cy="24220"/>
            </a:xfrm>
            <a:custGeom>
              <a:avLst/>
              <a:gdLst>
                <a:gd name="connsiteX0" fmla="*/ 42385 w 42384"/>
                <a:gd name="connsiteY0" fmla="*/ 23983 h 24220"/>
                <a:gd name="connsiteX1" fmla="*/ 42147 w 42384"/>
                <a:gd name="connsiteY1" fmla="*/ 0 h 24220"/>
                <a:gd name="connsiteX2" fmla="*/ 119 w 42384"/>
                <a:gd name="connsiteY2" fmla="*/ 238 h 24220"/>
                <a:gd name="connsiteX3" fmla="*/ 119 w 42384"/>
                <a:gd name="connsiteY3" fmla="*/ 238 h 24220"/>
                <a:gd name="connsiteX4" fmla="*/ 0 w 42384"/>
                <a:gd name="connsiteY4" fmla="*/ 238 h 24220"/>
                <a:gd name="connsiteX5" fmla="*/ 119 w 42384"/>
                <a:gd name="connsiteY5" fmla="*/ 24101 h 24220"/>
                <a:gd name="connsiteX6" fmla="*/ 119 w 42384"/>
                <a:gd name="connsiteY6" fmla="*/ 24220 h 24220"/>
                <a:gd name="connsiteX7" fmla="*/ 119 w 42384"/>
                <a:gd name="connsiteY7" fmla="*/ 24220 h 24220"/>
                <a:gd name="connsiteX8" fmla="*/ 42029 w 42384"/>
                <a:gd name="connsiteY8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4220">
                  <a:moveTo>
                    <a:pt x="42385" y="23983"/>
                  </a:moveTo>
                  <a:lnTo>
                    <a:pt x="42147" y="0"/>
                  </a:lnTo>
                  <a:lnTo>
                    <a:pt x="119" y="238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220"/>
                  </a:lnTo>
                  <a:lnTo>
                    <a:pt x="119" y="24220"/>
                  </a:lnTo>
                  <a:lnTo>
                    <a:pt x="4202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Полилиния: фигура 106">
              <a:extLst>
                <a:ext uri="{FF2B5EF4-FFF2-40B4-BE49-F238E27FC236}">
                  <a16:creationId xmlns="" xmlns:a16="http://schemas.microsoft.com/office/drawing/2014/main" id="{7AAC00B5-3280-42A7-DDE1-1598B9984238}"/>
                </a:ext>
              </a:extLst>
            </p:cNvPr>
            <p:cNvSpPr/>
            <p:nvPr/>
          </p:nvSpPr>
          <p:spPr>
            <a:xfrm>
              <a:off x="3238820" y="7169987"/>
              <a:ext cx="42384" cy="23982"/>
            </a:xfrm>
            <a:custGeom>
              <a:avLst/>
              <a:gdLst>
                <a:gd name="connsiteX0" fmla="*/ 42147 w 42384"/>
                <a:gd name="connsiteY0" fmla="*/ 0 h 23982"/>
                <a:gd name="connsiteX1" fmla="*/ 0 w 42384"/>
                <a:gd name="connsiteY1" fmla="*/ 119 h 23982"/>
                <a:gd name="connsiteX2" fmla="*/ 356 w 42384"/>
                <a:gd name="connsiteY2" fmla="*/ 23982 h 23982"/>
                <a:gd name="connsiteX3" fmla="*/ 42385 w 42384"/>
                <a:gd name="connsiteY3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147" y="0"/>
                  </a:moveTo>
                  <a:lnTo>
                    <a:pt x="0" y="119"/>
                  </a:lnTo>
                  <a:lnTo>
                    <a:pt x="356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Полилиния: фигура 107">
              <a:extLst>
                <a:ext uri="{FF2B5EF4-FFF2-40B4-BE49-F238E27FC236}">
                  <a16:creationId xmlns="" xmlns:a16="http://schemas.microsoft.com/office/drawing/2014/main" id="{03925186-424D-8C7E-8BE4-470D87DC6380}"/>
                </a:ext>
              </a:extLst>
            </p:cNvPr>
            <p:cNvSpPr/>
            <p:nvPr/>
          </p:nvSpPr>
          <p:spPr>
            <a:xfrm>
              <a:off x="3182901" y="7170224"/>
              <a:ext cx="42147" cy="23982"/>
            </a:xfrm>
            <a:custGeom>
              <a:avLst/>
              <a:gdLst>
                <a:gd name="connsiteX0" fmla="*/ 41910 w 42147"/>
                <a:gd name="connsiteY0" fmla="*/ 0 h 23982"/>
                <a:gd name="connsiteX1" fmla="*/ 0 w 42147"/>
                <a:gd name="connsiteY1" fmla="*/ 119 h 23982"/>
                <a:gd name="connsiteX2" fmla="*/ 0 w 42147"/>
                <a:gd name="connsiteY2" fmla="*/ 119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1910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lnTo>
                    <a:pt x="42148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Полилиния: фигура 108">
              <a:extLst>
                <a:ext uri="{FF2B5EF4-FFF2-40B4-BE49-F238E27FC236}">
                  <a16:creationId xmlns="" xmlns:a16="http://schemas.microsoft.com/office/drawing/2014/main" id="{97B3F550-57A0-FCFB-173F-907FDB35BAD5}"/>
                </a:ext>
              </a:extLst>
            </p:cNvPr>
            <p:cNvSpPr/>
            <p:nvPr/>
          </p:nvSpPr>
          <p:spPr>
            <a:xfrm>
              <a:off x="3070587" y="7170581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119 h 24101"/>
                <a:gd name="connsiteX2" fmla="*/ 119 w 42266"/>
                <a:gd name="connsiteY2" fmla="*/ 24101 h 24101"/>
                <a:gd name="connsiteX3" fmla="*/ 42266 w 42266"/>
                <a:gd name="connsiteY3" fmla="*/ 23982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2266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Полилиния: фигура 109">
              <a:extLst>
                <a:ext uri="{FF2B5EF4-FFF2-40B4-BE49-F238E27FC236}">
                  <a16:creationId xmlns="" xmlns:a16="http://schemas.microsoft.com/office/drawing/2014/main" id="{A90BE0E3-EA27-BFF8-57EF-6637BFE1C291}"/>
                </a:ext>
              </a:extLst>
            </p:cNvPr>
            <p:cNvSpPr/>
            <p:nvPr/>
          </p:nvSpPr>
          <p:spPr>
            <a:xfrm rot="-17451">
              <a:off x="3014587" y="7170959"/>
              <a:ext cx="42147" cy="23864"/>
            </a:xfrm>
            <a:custGeom>
              <a:avLst/>
              <a:gdLst>
                <a:gd name="connsiteX0" fmla="*/ 0 w 42147"/>
                <a:gd name="connsiteY0" fmla="*/ 0 h 23864"/>
                <a:gd name="connsiteX1" fmla="*/ 42148 w 42147"/>
                <a:gd name="connsiteY1" fmla="*/ 0 h 23864"/>
                <a:gd name="connsiteX2" fmla="*/ 42148 w 42147"/>
                <a:gd name="connsiteY2" fmla="*/ 23864 h 23864"/>
                <a:gd name="connsiteX3" fmla="*/ 0 w 42147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4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Полилиния: фигура 110">
              <a:extLst>
                <a:ext uri="{FF2B5EF4-FFF2-40B4-BE49-F238E27FC236}">
                  <a16:creationId xmlns="" xmlns:a16="http://schemas.microsoft.com/office/drawing/2014/main" id="{DE04C7D7-7978-A7C8-EDC2-384CE6811DC4}"/>
                </a:ext>
              </a:extLst>
            </p:cNvPr>
            <p:cNvSpPr/>
            <p:nvPr/>
          </p:nvSpPr>
          <p:spPr>
            <a:xfrm>
              <a:off x="2958391" y="7171055"/>
              <a:ext cx="42147" cy="24101"/>
            </a:xfrm>
            <a:custGeom>
              <a:avLst/>
              <a:gdLst>
                <a:gd name="connsiteX0" fmla="*/ 42029 w 42147"/>
                <a:gd name="connsiteY0" fmla="*/ 0 h 24101"/>
                <a:gd name="connsiteX1" fmla="*/ 0 w 42147"/>
                <a:gd name="connsiteY1" fmla="*/ 238 h 24101"/>
                <a:gd name="connsiteX2" fmla="*/ 0 w 42147"/>
                <a:gd name="connsiteY2" fmla="*/ 238 h 24101"/>
                <a:gd name="connsiteX3" fmla="*/ 119 w 42147"/>
                <a:gd name="connsiteY3" fmla="*/ 24101 h 24101"/>
                <a:gd name="connsiteX4" fmla="*/ 42147 w 42147"/>
                <a:gd name="connsiteY4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Полилиния: фигура 111">
              <a:extLst>
                <a:ext uri="{FF2B5EF4-FFF2-40B4-BE49-F238E27FC236}">
                  <a16:creationId xmlns="" xmlns:a16="http://schemas.microsoft.com/office/drawing/2014/main" id="{417B940E-B302-7446-FE1D-94247506F6BE}"/>
                </a:ext>
              </a:extLst>
            </p:cNvPr>
            <p:cNvSpPr/>
            <p:nvPr/>
          </p:nvSpPr>
          <p:spPr>
            <a:xfrm>
              <a:off x="3011105" y="671087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238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385 w 42384"/>
                <a:gd name="connsiteY5" fmla="*/ 23864 h 23982"/>
                <a:gd name="connsiteX6" fmla="*/ 42147 w 42384"/>
                <a:gd name="connsiteY6" fmla="*/ 0 h 23982"/>
                <a:gd name="connsiteX7" fmla="*/ 42147 w 42384"/>
                <a:gd name="connsiteY7" fmla="*/ 0 h 23982"/>
                <a:gd name="connsiteX8" fmla="*/ 41910 w 42384"/>
                <a:gd name="connsiteY8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238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Полилиния: фигура 112">
              <a:extLst>
                <a:ext uri="{FF2B5EF4-FFF2-40B4-BE49-F238E27FC236}">
                  <a16:creationId xmlns="" xmlns:a16="http://schemas.microsoft.com/office/drawing/2014/main" id="{33336351-3CBD-0C7F-B57D-FB784BB513D8}"/>
                </a:ext>
              </a:extLst>
            </p:cNvPr>
            <p:cNvSpPr/>
            <p:nvPr/>
          </p:nvSpPr>
          <p:spPr>
            <a:xfrm>
              <a:off x="3179339" y="6677277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42147 w 42147"/>
                <a:gd name="connsiteY1" fmla="*/ 23864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42147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Полилиния: фигура 113">
              <a:extLst>
                <a:ext uri="{FF2B5EF4-FFF2-40B4-BE49-F238E27FC236}">
                  <a16:creationId xmlns="" xmlns:a16="http://schemas.microsoft.com/office/drawing/2014/main" id="{8D7B30DA-F391-9C9A-7652-A7D3F464A5EC}"/>
                </a:ext>
              </a:extLst>
            </p:cNvPr>
            <p:cNvSpPr/>
            <p:nvPr/>
          </p:nvSpPr>
          <p:spPr>
            <a:xfrm>
              <a:off x="3179102" y="6644509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028 w 42266"/>
                <a:gd name="connsiteY1" fmla="*/ 0 h 23982"/>
                <a:gd name="connsiteX2" fmla="*/ 0 w 42266"/>
                <a:gd name="connsiteY2" fmla="*/ 119 h 23982"/>
                <a:gd name="connsiteX3" fmla="*/ 118 w 42266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11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Полилиния: фигура 114">
              <a:extLst>
                <a:ext uri="{FF2B5EF4-FFF2-40B4-BE49-F238E27FC236}">
                  <a16:creationId xmlns="" xmlns:a16="http://schemas.microsoft.com/office/drawing/2014/main" id="{FE362B94-AF9D-1CC9-0188-D2403DAFFAE5}"/>
                </a:ext>
              </a:extLst>
            </p:cNvPr>
            <p:cNvSpPr/>
            <p:nvPr/>
          </p:nvSpPr>
          <p:spPr>
            <a:xfrm>
              <a:off x="3066906" y="6644865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029 w 42147"/>
                <a:gd name="connsiteY1" fmla="*/ 0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  <a:gd name="connsiteX4" fmla="*/ 0 w 42147"/>
                <a:gd name="connsiteY4" fmla="*/ 237 h 24101"/>
                <a:gd name="connsiteX5" fmla="*/ 119 w 42147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029" y="0"/>
                  </a:lnTo>
                  <a:lnTo>
                    <a:pt x="42029" y="0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Полилиния: фигура 115">
              <a:extLst>
                <a:ext uri="{FF2B5EF4-FFF2-40B4-BE49-F238E27FC236}">
                  <a16:creationId xmlns="" xmlns:a16="http://schemas.microsoft.com/office/drawing/2014/main" id="{DB44A6F2-03AC-12C3-714B-F7F3743DE053}"/>
                </a:ext>
              </a:extLst>
            </p:cNvPr>
            <p:cNvSpPr/>
            <p:nvPr/>
          </p:nvSpPr>
          <p:spPr>
            <a:xfrm>
              <a:off x="2954592" y="6645459"/>
              <a:ext cx="42266" cy="23982"/>
            </a:xfrm>
            <a:custGeom>
              <a:avLst/>
              <a:gdLst>
                <a:gd name="connsiteX0" fmla="*/ 119 w 42266"/>
                <a:gd name="connsiteY0" fmla="*/ 23982 h 23982"/>
                <a:gd name="connsiteX1" fmla="*/ 119 w 42266"/>
                <a:gd name="connsiteY1" fmla="*/ 23982 h 23982"/>
                <a:gd name="connsiteX2" fmla="*/ 42266 w 42266"/>
                <a:gd name="connsiteY2" fmla="*/ 23745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  <a:gd name="connsiteX5" fmla="*/ 0 w 42266"/>
                <a:gd name="connsiteY5" fmla="*/ 119 h 23982"/>
                <a:gd name="connsiteX6" fmla="*/ 0 w 42266"/>
                <a:gd name="connsiteY6" fmla="*/ 119 h 23982"/>
                <a:gd name="connsiteX7" fmla="*/ 119 w 42266"/>
                <a:gd name="connsiteY7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3982">
                  <a:moveTo>
                    <a:pt x="119" y="23982"/>
                  </a:moveTo>
                  <a:lnTo>
                    <a:pt x="119" y="23982"/>
                  </a:lnTo>
                  <a:lnTo>
                    <a:pt x="42266" y="23745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Полилиния: фигура 116">
              <a:extLst>
                <a:ext uri="{FF2B5EF4-FFF2-40B4-BE49-F238E27FC236}">
                  <a16:creationId xmlns="" xmlns:a16="http://schemas.microsoft.com/office/drawing/2014/main" id="{8380E7F7-B727-AF31-8677-BD16F6FC2455}"/>
                </a:ext>
              </a:extLst>
            </p:cNvPr>
            <p:cNvSpPr/>
            <p:nvPr/>
          </p:nvSpPr>
          <p:spPr>
            <a:xfrm>
              <a:off x="3121520" y="6447544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0 w 42384"/>
                <a:gd name="connsiteY4" fmla="*/ 119 h 24101"/>
                <a:gd name="connsiteX5" fmla="*/ 237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Полилиния: фигура 117">
              <a:extLst>
                <a:ext uri="{FF2B5EF4-FFF2-40B4-BE49-F238E27FC236}">
                  <a16:creationId xmlns="" xmlns:a16="http://schemas.microsoft.com/office/drawing/2014/main" id="{E74CBBD7-8196-8FBA-0477-59ED77F410C6}"/>
                </a:ext>
              </a:extLst>
            </p:cNvPr>
            <p:cNvSpPr/>
            <p:nvPr/>
          </p:nvSpPr>
          <p:spPr>
            <a:xfrm>
              <a:off x="3065363" y="6447781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148 w 42384"/>
                <a:gd name="connsiteY1" fmla="*/ 0 h 24101"/>
                <a:gd name="connsiteX2" fmla="*/ 0 w 42384"/>
                <a:gd name="connsiteY2" fmla="*/ 119 h 24101"/>
                <a:gd name="connsiteX3" fmla="*/ 238 w 42384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Полилиния: фигура 118">
              <a:extLst>
                <a:ext uri="{FF2B5EF4-FFF2-40B4-BE49-F238E27FC236}">
                  <a16:creationId xmlns="" xmlns:a16="http://schemas.microsoft.com/office/drawing/2014/main" id="{036B4821-5E8B-A1BC-8766-37975C432BD9}"/>
                </a:ext>
              </a:extLst>
            </p:cNvPr>
            <p:cNvSpPr/>
            <p:nvPr/>
          </p:nvSpPr>
          <p:spPr>
            <a:xfrm>
              <a:off x="12701" y="5437668"/>
              <a:ext cx="8386272" cy="2121144"/>
            </a:xfrm>
            <a:custGeom>
              <a:avLst/>
              <a:gdLst>
                <a:gd name="connsiteX0" fmla="*/ 8372620 w 8386272"/>
                <a:gd name="connsiteY0" fmla="*/ 170846 h 2121144"/>
                <a:gd name="connsiteX1" fmla="*/ 8219821 w 8386272"/>
                <a:gd name="connsiteY1" fmla="*/ 171439 h 2121144"/>
                <a:gd name="connsiteX2" fmla="*/ 8372620 w 8386272"/>
                <a:gd name="connsiteY2" fmla="*/ 170846 h 2121144"/>
                <a:gd name="connsiteX3" fmla="*/ 8360153 w 8386272"/>
                <a:gd name="connsiteY3" fmla="*/ 119556 h 2121144"/>
                <a:gd name="connsiteX4" fmla="*/ 8219464 w 8386272"/>
                <a:gd name="connsiteY4" fmla="*/ 120150 h 2121144"/>
                <a:gd name="connsiteX5" fmla="*/ 8219346 w 8386272"/>
                <a:gd name="connsiteY5" fmla="*/ 99136 h 2121144"/>
                <a:gd name="connsiteX6" fmla="*/ 8206880 w 8386272"/>
                <a:gd name="connsiteY6" fmla="*/ 47846 h 2121144"/>
                <a:gd name="connsiteX7" fmla="*/ 8021550 w 8386272"/>
                <a:gd name="connsiteY7" fmla="*/ 48677 h 2121144"/>
                <a:gd name="connsiteX8" fmla="*/ 8022024 w 8386272"/>
                <a:gd name="connsiteY8" fmla="*/ 120981 h 2121144"/>
                <a:gd name="connsiteX9" fmla="*/ 8022024 w 8386272"/>
                <a:gd name="connsiteY9" fmla="*/ 120981 h 2121144"/>
                <a:gd name="connsiteX10" fmla="*/ 7714763 w 8386272"/>
                <a:gd name="connsiteY10" fmla="*/ 122168 h 2121144"/>
                <a:gd name="connsiteX11" fmla="*/ 7716307 w 8386272"/>
                <a:gd name="connsiteY11" fmla="*/ 337298 h 2121144"/>
                <a:gd name="connsiteX12" fmla="*/ 7672735 w 8386272"/>
                <a:gd name="connsiteY12" fmla="*/ 337417 h 2121144"/>
                <a:gd name="connsiteX13" fmla="*/ 7672854 w 8386272"/>
                <a:gd name="connsiteY13" fmla="*/ 358194 h 2121144"/>
                <a:gd name="connsiteX14" fmla="*/ 7672973 w 8386272"/>
                <a:gd name="connsiteY14" fmla="*/ 368760 h 2121144"/>
                <a:gd name="connsiteX15" fmla="*/ 7673803 w 8386272"/>
                <a:gd name="connsiteY15" fmla="*/ 474663 h 2121144"/>
                <a:gd name="connsiteX16" fmla="*/ 7673803 w 8386272"/>
                <a:gd name="connsiteY16" fmla="*/ 485230 h 2121144"/>
                <a:gd name="connsiteX17" fmla="*/ 7674160 w 8386272"/>
                <a:gd name="connsiteY17" fmla="*/ 514911 h 2121144"/>
                <a:gd name="connsiteX18" fmla="*/ 7674160 w 8386272"/>
                <a:gd name="connsiteY18" fmla="*/ 525596 h 2121144"/>
                <a:gd name="connsiteX19" fmla="*/ 7674991 w 8386272"/>
                <a:gd name="connsiteY19" fmla="*/ 631381 h 2121144"/>
                <a:gd name="connsiteX20" fmla="*/ 7675110 w 8386272"/>
                <a:gd name="connsiteY20" fmla="*/ 641947 h 2121144"/>
                <a:gd name="connsiteX21" fmla="*/ 7675347 w 8386272"/>
                <a:gd name="connsiteY21" fmla="*/ 671628 h 2121144"/>
                <a:gd name="connsiteX22" fmla="*/ 7675465 w 8386272"/>
                <a:gd name="connsiteY22" fmla="*/ 682314 h 2121144"/>
                <a:gd name="connsiteX23" fmla="*/ 7676297 w 8386272"/>
                <a:gd name="connsiteY23" fmla="*/ 788217 h 2121144"/>
                <a:gd name="connsiteX24" fmla="*/ 7625245 w 8386272"/>
                <a:gd name="connsiteY24" fmla="*/ 788454 h 2121144"/>
                <a:gd name="connsiteX25" fmla="*/ 7624770 w 8386272"/>
                <a:gd name="connsiteY25" fmla="*/ 733840 h 2121144"/>
                <a:gd name="connsiteX26" fmla="*/ 7624770 w 8386272"/>
                <a:gd name="connsiteY26" fmla="*/ 723274 h 2121144"/>
                <a:gd name="connsiteX27" fmla="*/ 7624414 w 8386272"/>
                <a:gd name="connsiteY27" fmla="*/ 693474 h 2121144"/>
                <a:gd name="connsiteX28" fmla="*/ 7624295 w 8386272"/>
                <a:gd name="connsiteY28" fmla="*/ 682907 h 2121144"/>
                <a:gd name="connsiteX29" fmla="*/ 7623583 w 8386272"/>
                <a:gd name="connsiteY29" fmla="*/ 577004 h 2121144"/>
                <a:gd name="connsiteX30" fmla="*/ 7623464 w 8386272"/>
                <a:gd name="connsiteY30" fmla="*/ 566319 h 2121144"/>
                <a:gd name="connsiteX31" fmla="*/ 7623345 w 8386272"/>
                <a:gd name="connsiteY31" fmla="*/ 536638 h 2121144"/>
                <a:gd name="connsiteX32" fmla="*/ 7623227 w 8386272"/>
                <a:gd name="connsiteY32" fmla="*/ 526071 h 2121144"/>
                <a:gd name="connsiteX33" fmla="*/ 7622396 w 8386272"/>
                <a:gd name="connsiteY33" fmla="*/ 420168 h 2121144"/>
                <a:gd name="connsiteX34" fmla="*/ 7622396 w 8386272"/>
                <a:gd name="connsiteY34" fmla="*/ 409602 h 2121144"/>
                <a:gd name="connsiteX35" fmla="*/ 7622158 w 8386272"/>
                <a:gd name="connsiteY35" fmla="*/ 388825 h 2121144"/>
                <a:gd name="connsiteX36" fmla="*/ 7622039 w 8386272"/>
                <a:gd name="connsiteY36" fmla="*/ 369235 h 2121144"/>
                <a:gd name="connsiteX37" fmla="*/ 7609573 w 8386272"/>
                <a:gd name="connsiteY37" fmla="*/ 317946 h 2121144"/>
                <a:gd name="connsiteX38" fmla="*/ 7609573 w 8386272"/>
                <a:gd name="connsiteY38" fmla="*/ 337536 h 2121144"/>
                <a:gd name="connsiteX39" fmla="*/ 7609573 w 8386272"/>
                <a:gd name="connsiteY39" fmla="*/ 337654 h 2121144"/>
                <a:gd name="connsiteX40" fmla="*/ 7609573 w 8386272"/>
                <a:gd name="connsiteY40" fmla="*/ 337536 h 2121144"/>
                <a:gd name="connsiteX41" fmla="*/ 7534064 w 8386272"/>
                <a:gd name="connsiteY41" fmla="*/ 337892 h 2121144"/>
                <a:gd name="connsiteX42" fmla="*/ 7394087 w 8386272"/>
                <a:gd name="connsiteY42" fmla="*/ 401172 h 2121144"/>
                <a:gd name="connsiteX43" fmla="*/ 7395037 w 8386272"/>
                <a:gd name="connsiteY43" fmla="*/ 526665 h 2121144"/>
                <a:gd name="connsiteX44" fmla="*/ 6930227 w 8386272"/>
                <a:gd name="connsiteY44" fmla="*/ 528446 h 2121144"/>
                <a:gd name="connsiteX45" fmla="*/ 6929278 w 8386272"/>
                <a:gd name="connsiteY45" fmla="*/ 398798 h 2121144"/>
                <a:gd name="connsiteX46" fmla="*/ 6890573 w 8386272"/>
                <a:gd name="connsiteY46" fmla="*/ 398917 h 2121144"/>
                <a:gd name="connsiteX47" fmla="*/ 6890573 w 8386272"/>
                <a:gd name="connsiteY47" fmla="*/ 398917 h 2121144"/>
                <a:gd name="connsiteX48" fmla="*/ 6929278 w 8386272"/>
                <a:gd name="connsiteY48" fmla="*/ 398798 h 2121144"/>
                <a:gd name="connsiteX49" fmla="*/ 6916812 w 8386272"/>
                <a:gd name="connsiteY49" fmla="*/ 347509 h 2121144"/>
                <a:gd name="connsiteX50" fmla="*/ 6622255 w 8386272"/>
                <a:gd name="connsiteY50" fmla="*/ 348577 h 2121144"/>
                <a:gd name="connsiteX51" fmla="*/ 6624392 w 8386272"/>
                <a:gd name="connsiteY51" fmla="*/ 644440 h 2121144"/>
                <a:gd name="connsiteX52" fmla="*/ 6355953 w 8386272"/>
                <a:gd name="connsiteY52" fmla="*/ 645509 h 2121144"/>
                <a:gd name="connsiteX53" fmla="*/ 6354648 w 8386272"/>
                <a:gd name="connsiteY53" fmla="*/ 454836 h 2121144"/>
                <a:gd name="connsiteX54" fmla="*/ 6342182 w 8386272"/>
                <a:gd name="connsiteY54" fmla="*/ 403547 h 2121144"/>
                <a:gd name="connsiteX55" fmla="*/ 5989449 w 8386272"/>
                <a:gd name="connsiteY55" fmla="*/ 404972 h 2121144"/>
                <a:gd name="connsiteX56" fmla="*/ 5988737 w 8386272"/>
                <a:gd name="connsiteY56" fmla="*/ 303818 h 2121144"/>
                <a:gd name="connsiteX57" fmla="*/ 5976270 w 8386272"/>
                <a:gd name="connsiteY57" fmla="*/ 252529 h 2121144"/>
                <a:gd name="connsiteX58" fmla="*/ 5765771 w 8386272"/>
                <a:gd name="connsiteY58" fmla="*/ 253360 h 2121144"/>
                <a:gd name="connsiteX59" fmla="*/ 5766958 w 8386272"/>
                <a:gd name="connsiteY59" fmla="*/ 423730 h 2121144"/>
                <a:gd name="connsiteX60" fmla="*/ 5542449 w 8386272"/>
                <a:gd name="connsiteY60" fmla="*/ 424561 h 2121144"/>
                <a:gd name="connsiteX61" fmla="*/ 5416837 w 8386272"/>
                <a:gd name="connsiteY61" fmla="*/ 514674 h 2121144"/>
                <a:gd name="connsiteX62" fmla="*/ 5419212 w 8386272"/>
                <a:gd name="connsiteY62" fmla="*/ 837369 h 2121144"/>
                <a:gd name="connsiteX63" fmla="*/ 5262970 w 8386272"/>
                <a:gd name="connsiteY63" fmla="*/ 837962 h 2121144"/>
                <a:gd name="connsiteX64" fmla="*/ 5262495 w 8386272"/>
                <a:gd name="connsiteY64" fmla="*/ 772782 h 2121144"/>
                <a:gd name="connsiteX65" fmla="*/ 5250029 w 8386272"/>
                <a:gd name="connsiteY65" fmla="*/ 721493 h 2121144"/>
                <a:gd name="connsiteX66" fmla="*/ 5107796 w 8386272"/>
                <a:gd name="connsiteY66" fmla="*/ 721968 h 2121144"/>
                <a:gd name="connsiteX67" fmla="*/ 5107321 w 8386272"/>
                <a:gd name="connsiteY67" fmla="*/ 658450 h 2121144"/>
                <a:gd name="connsiteX68" fmla="*/ 5107321 w 8386272"/>
                <a:gd name="connsiteY68" fmla="*/ 658450 h 2121144"/>
                <a:gd name="connsiteX69" fmla="*/ 5094855 w 8386272"/>
                <a:gd name="connsiteY69" fmla="*/ 607161 h 2121144"/>
                <a:gd name="connsiteX70" fmla="*/ 5048908 w 8386272"/>
                <a:gd name="connsiteY70" fmla="*/ 607279 h 2121144"/>
                <a:gd name="connsiteX71" fmla="*/ 5049027 w 8386272"/>
                <a:gd name="connsiteY71" fmla="*/ 632568 h 2121144"/>
                <a:gd name="connsiteX72" fmla="*/ 5049145 w 8386272"/>
                <a:gd name="connsiteY72" fmla="*/ 643134 h 2121144"/>
                <a:gd name="connsiteX73" fmla="*/ 5049145 w 8386272"/>
                <a:gd name="connsiteY73" fmla="*/ 659400 h 2121144"/>
                <a:gd name="connsiteX74" fmla="*/ 5049264 w 8386272"/>
                <a:gd name="connsiteY74" fmla="*/ 669966 h 2121144"/>
                <a:gd name="connsiteX75" fmla="*/ 5049502 w 8386272"/>
                <a:gd name="connsiteY75" fmla="*/ 695255 h 2121144"/>
                <a:gd name="connsiteX76" fmla="*/ 5049502 w 8386272"/>
                <a:gd name="connsiteY76" fmla="*/ 705821 h 2121144"/>
                <a:gd name="connsiteX77" fmla="*/ 5049620 w 8386272"/>
                <a:gd name="connsiteY77" fmla="*/ 722087 h 2121144"/>
                <a:gd name="connsiteX78" fmla="*/ 5049739 w 8386272"/>
                <a:gd name="connsiteY78" fmla="*/ 732653 h 2121144"/>
                <a:gd name="connsiteX79" fmla="*/ 5049858 w 8386272"/>
                <a:gd name="connsiteY79" fmla="*/ 757942 h 2121144"/>
                <a:gd name="connsiteX80" fmla="*/ 5049977 w 8386272"/>
                <a:gd name="connsiteY80" fmla="*/ 768508 h 2121144"/>
                <a:gd name="connsiteX81" fmla="*/ 5050095 w 8386272"/>
                <a:gd name="connsiteY81" fmla="*/ 784774 h 2121144"/>
                <a:gd name="connsiteX82" fmla="*/ 4942886 w 8386272"/>
                <a:gd name="connsiteY82" fmla="*/ 785130 h 2121144"/>
                <a:gd name="connsiteX83" fmla="*/ 4942886 w 8386272"/>
                <a:gd name="connsiteY83" fmla="*/ 784299 h 2121144"/>
                <a:gd name="connsiteX84" fmla="*/ 4942768 w 8386272"/>
                <a:gd name="connsiteY84" fmla="*/ 773732 h 2121144"/>
                <a:gd name="connsiteX85" fmla="*/ 4942768 w 8386272"/>
                <a:gd name="connsiteY85" fmla="*/ 757467 h 2121144"/>
                <a:gd name="connsiteX86" fmla="*/ 4942649 w 8386272"/>
                <a:gd name="connsiteY86" fmla="*/ 746900 h 2121144"/>
                <a:gd name="connsiteX87" fmla="*/ 4942530 w 8386272"/>
                <a:gd name="connsiteY87" fmla="*/ 721612 h 2121144"/>
                <a:gd name="connsiteX88" fmla="*/ 4942412 w 8386272"/>
                <a:gd name="connsiteY88" fmla="*/ 711045 h 2121144"/>
                <a:gd name="connsiteX89" fmla="*/ 4942293 w 8386272"/>
                <a:gd name="connsiteY89" fmla="*/ 694780 h 2121144"/>
                <a:gd name="connsiteX90" fmla="*/ 4942293 w 8386272"/>
                <a:gd name="connsiteY90" fmla="*/ 684213 h 2121144"/>
                <a:gd name="connsiteX91" fmla="*/ 4942293 w 8386272"/>
                <a:gd name="connsiteY91" fmla="*/ 684213 h 2121144"/>
                <a:gd name="connsiteX92" fmla="*/ 4942293 w 8386272"/>
                <a:gd name="connsiteY92" fmla="*/ 684213 h 2121144"/>
                <a:gd name="connsiteX93" fmla="*/ 4942055 w 8386272"/>
                <a:gd name="connsiteY93" fmla="*/ 658925 h 2121144"/>
                <a:gd name="connsiteX94" fmla="*/ 4941937 w 8386272"/>
                <a:gd name="connsiteY94" fmla="*/ 648358 h 2121144"/>
                <a:gd name="connsiteX95" fmla="*/ 4941818 w 8386272"/>
                <a:gd name="connsiteY95" fmla="*/ 621526 h 2121144"/>
                <a:gd name="connsiteX96" fmla="*/ 4929352 w 8386272"/>
                <a:gd name="connsiteY96" fmla="*/ 570237 h 2121144"/>
                <a:gd name="connsiteX97" fmla="*/ 4929471 w 8386272"/>
                <a:gd name="connsiteY97" fmla="*/ 597188 h 2121144"/>
                <a:gd name="connsiteX98" fmla="*/ 4929589 w 8386272"/>
                <a:gd name="connsiteY98" fmla="*/ 607754 h 2121144"/>
                <a:gd name="connsiteX99" fmla="*/ 4910475 w 8386272"/>
                <a:gd name="connsiteY99" fmla="*/ 607873 h 2121144"/>
                <a:gd name="connsiteX100" fmla="*/ 4910118 w 8386272"/>
                <a:gd name="connsiteY100" fmla="*/ 569881 h 2121144"/>
                <a:gd name="connsiteX101" fmla="*/ 4854674 w 8386272"/>
                <a:gd name="connsiteY101" fmla="*/ 569881 h 2121144"/>
                <a:gd name="connsiteX102" fmla="*/ 4910118 w 8386272"/>
                <a:gd name="connsiteY102" fmla="*/ 570000 h 2121144"/>
                <a:gd name="connsiteX103" fmla="*/ 4897652 w 8386272"/>
                <a:gd name="connsiteY103" fmla="*/ 518710 h 2121144"/>
                <a:gd name="connsiteX104" fmla="*/ 4813001 w 8386272"/>
                <a:gd name="connsiteY104" fmla="*/ 518592 h 2121144"/>
                <a:gd name="connsiteX105" fmla="*/ 4490662 w 8386272"/>
                <a:gd name="connsiteY105" fmla="*/ 520254 h 2121144"/>
                <a:gd name="connsiteX106" fmla="*/ 4420495 w 8386272"/>
                <a:gd name="connsiteY106" fmla="*/ 520491 h 2121144"/>
                <a:gd name="connsiteX107" fmla="*/ 4421445 w 8386272"/>
                <a:gd name="connsiteY107" fmla="*/ 641472 h 2121144"/>
                <a:gd name="connsiteX108" fmla="*/ 4351279 w 8386272"/>
                <a:gd name="connsiteY108" fmla="*/ 641710 h 2121144"/>
                <a:gd name="connsiteX109" fmla="*/ 4354247 w 8386272"/>
                <a:gd name="connsiteY109" fmla="*/ 1061285 h 2121144"/>
                <a:gd name="connsiteX110" fmla="*/ 4352585 w 8386272"/>
                <a:gd name="connsiteY110" fmla="*/ 1061285 h 2121144"/>
                <a:gd name="connsiteX111" fmla="*/ 4349260 w 8386272"/>
                <a:gd name="connsiteY111" fmla="*/ 1061403 h 2121144"/>
                <a:gd name="connsiteX112" fmla="*/ 4347836 w 8386272"/>
                <a:gd name="connsiteY112" fmla="*/ 1061522 h 2121144"/>
                <a:gd name="connsiteX113" fmla="*/ 4343324 w 8386272"/>
                <a:gd name="connsiteY113" fmla="*/ 1061759 h 2121144"/>
                <a:gd name="connsiteX114" fmla="*/ 4341781 w 8386272"/>
                <a:gd name="connsiteY114" fmla="*/ 1061878 h 2121144"/>
                <a:gd name="connsiteX115" fmla="*/ 4334538 w 8386272"/>
                <a:gd name="connsiteY115" fmla="*/ 1062472 h 2121144"/>
                <a:gd name="connsiteX116" fmla="*/ 4332520 w 8386272"/>
                <a:gd name="connsiteY116" fmla="*/ 1062709 h 2121144"/>
                <a:gd name="connsiteX117" fmla="*/ 4325515 w 8386272"/>
                <a:gd name="connsiteY117" fmla="*/ 1063422 h 2121144"/>
                <a:gd name="connsiteX118" fmla="*/ 4323853 w 8386272"/>
                <a:gd name="connsiteY118" fmla="*/ 1063659 h 2121144"/>
                <a:gd name="connsiteX119" fmla="*/ 4323141 w 8386272"/>
                <a:gd name="connsiteY119" fmla="*/ 1063778 h 2121144"/>
                <a:gd name="connsiteX120" fmla="*/ 4308419 w 8386272"/>
                <a:gd name="connsiteY120" fmla="*/ 1065677 h 2121144"/>
                <a:gd name="connsiteX121" fmla="*/ 4306519 w 8386272"/>
                <a:gd name="connsiteY121" fmla="*/ 1065915 h 2121144"/>
                <a:gd name="connsiteX122" fmla="*/ 4289542 w 8386272"/>
                <a:gd name="connsiteY122" fmla="*/ 1069002 h 2121144"/>
                <a:gd name="connsiteX123" fmla="*/ 4287880 w 8386272"/>
                <a:gd name="connsiteY123" fmla="*/ 1069358 h 2121144"/>
                <a:gd name="connsiteX124" fmla="*/ 4271970 w 8386272"/>
                <a:gd name="connsiteY124" fmla="*/ 1073038 h 2121144"/>
                <a:gd name="connsiteX125" fmla="*/ 4269240 w 8386272"/>
                <a:gd name="connsiteY125" fmla="*/ 1073751 h 2121144"/>
                <a:gd name="connsiteX126" fmla="*/ 4253093 w 8386272"/>
                <a:gd name="connsiteY126" fmla="*/ 1078500 h 2121144"/>
                <a:gd name="connsiteX127" fmla="*/ 4251550 w 8386272"/>
                <a:gd name="connsiteY127" fmla="*/ 1078975 h 2121144"/>
                <a:gd name="connsiteX128" fmla="*/ 4249057 w 8386272"/>
                <a:gd name="connsiteY128" fmla="*/ 1079806 h 2121144"/>
                <a:gd name="connsiteX129" fmla="*/ 4243120 w 8386272"/>
                <a:gd name="connsiteY129" fmla="*/ 1081824 h 2121144"/>
                <a:gd name="connsiteX130" fmla="*/ 4238253 w 8386272"/>
                <a:gd name="connsiteY130" fmla="*/ 1083605 h 2121144"/>
                <a:gd name="connsiteX131" fmla="*/ 4232316 w 8386272"/>
                <a:gd name="connsiteY131" fmla="*/ 1085979 h 2121144"/>
                <a:gd name="connsiteX132" fmla="*/ 4227567 w 8386272"/>
                <a:gd name="connsiteY132" fmla="*/ 1087998 h 2121144"/>
                <a:gd name="connsiteX133" fmla="*/ 4221512 w 8386272"/>
                <a:gd name="connsiteY133" fmla="*/ 1090728 h 2121144"/>
                <a:gd name="connsiteX134" fmla="*/ 4217001 w 8386272"/>
                <a:gd name="connsiteY134" fmla="*/ 1092866 h 2121144"/>
                <a:gd name="connsiteX135" fmla="*/ 4210708 w 8386272"/>
                <a:gd name="connsiteY135" fmla="*/ 1096190 h 2121144"/>
                <a:gd name="connsiteX136" fmla="*/ 4206672 w 8386272"/>
                <a:gd name="connsiteY136" fmla="*/ 1098327 h 2121144"/>
                <a:gd name="connsiteX137" fmla="*/ 4199311 w 8386272"/>
                <a:gd name="connsiteY137" fmla="*/ 1102838 h 2121144"/>
                <a:gd name="connsiteX138" fmla="*/ 4196699 w 8386272"/>
                <a:gd name="connsiteY138" fmla="*/ 1104501 h 2121144"/>
                <a:gd name="connsiteX139" fmla="*/ 4187319 w 8386272"/>
                <a:gd name="connsiteY139" fmla="*/ 1111268 h 2121144"/>
                <a:gd name="connsiteX140" fmla="*/ 4184826 w 8386272"/>
                <a:gd name="connsiteY140" fmla="*/ 1113286 h 2121144"/>
                <a:gd name="connsiteX141" fmla="*/ 4178415 w 8386272"/>
                <a:gd name="connsiteY141" fmla="*/ 1118748 h 2121144"/>
                <a:gd name="connsiteX142" fmla="*/ 4175209 w 8386272"/>
                <a:gd name="connsiteY142" fmla="*/ 1121834 h 2121144"/>
                <a:gd name="connsiteX143" fmla="*/ 4170104 w 8386272"/>
                <a:gd name="connsiteY143" fmla="*/ 1126940 h 2121144"/>
                <a:gd name="connsiteX144" fmla="*/ 4166898 w 8386272"/>
                <a:gd name="connsiteY144" fmla="*/ 1130501 h 2121144"/>
                <a:gd name="connsiteX145" fmla="*/ 4162506 w 8386272"/>
                <a:gd name="connsiteY145" fmla="*/ 1135844 h 2121144"/>
                <a:gd name="connsiteX146" fmla="*/ 4159538 w 8386272"/>
                <a:gd name="connsiteY146" fmla="*/ 1139881 h 2121144"/>
                <a:gd name="connsiteX147" fmla="*/ 4155738 w 8386272"/>
                <a:gd name="connsiteY147" fmla="*/ 1145461 h 2121144"/>
                <a:gd name="connsiteX148" fmla="*/ 4153126 w 8386272"/>
                <a:gd name="connsiteY148" fmla="*/ 1149854 h 2121144"/>
                <a:gd name="connsiteX149" fmla="*/ 4149921 w 8386272"/>
                <a:gd name="connsiteY149" fmla="*/ 1155909 h 2121144"/>
                <a:gd name="connsiteX150" fmla="*/ 4147665 w 8386272"/>
                <a:gd name="connsiteY150" fmla="*/ 1160658 h 2121144"/>
                <a:gd name="connsiteX151" fmla="*/ 4145053 w 8386272"/>
                <a:gd name="connsiteY151" fmla="*/ 1167306 h 2121144"/>
                <a:gd name="connsiteX152" fmla="*/ 4143272 w 8386272"/>
                <a:gd name="connsiteY152" fmla="*/ 1172411 h 2121144"/>
                <a:gd name="connsiteX153" fmla="*/ 4141254 w 8386272"/>
                <a:gd name="connsiteY153" fmla="*/ 1179654 h 2121144"/>
                <a:gd name="connsiteX154" fmla="*/ 4139948 w 8386272"/>
                <a:gd name="connsiteY154" fmla="*/ 1184996 h 2121144"/>
                <a:gd name="connsiteX155" fmla="*/ 4138642 w 8386272"/>
                <a:gd name="connsiteY155" fmla="*/ 1193070 h 2121144"/>
                <a:gd name="connsiteX156" fmla="*/ 4137929 w 8386272"/>
                <a:gd name="connsiteY156" fmla="*/ 1198531 h 2121144"/>
                <a:gd name="connsiteX157" fmla="*/ 4137454 w 8386272"/>
                <a:gd name="connsiteY157" fmla="*/ 1208029 h 2121144"/>
                <a:gd name="connsiteX158" fmla="*/ 4137217 w 8386272"/>
                <a:gd name="connsiteY158" fmla="*/ 1212897 h 2121144"/>
                <a:gd name="connsiteX159" fmla="*/ 4137929 w 8386272"/>
                <a:gd name="connsiteY159" fmla="*/ 1228212 h 2121144"/>
                <a:gd name="connsiteX160" fmla="*/ 3925649 w 8386272"/>
                <a:gd name="connsiteY160" fmla="*/ 1229043 h 2121144"/>
                <a:gd name="connsiteX161" fmla="*/ 3921375 w 8386272"/>
                <a:gd name="connsiteY161" fmla="*/ 645746 h 2121144"/>
                <a:gd name="connsiteX162" fmla="*/ 3921375 w 8386272"/>
                <a:gd name="connsiteY162" fmla="*/ 645746 h 2121144"/>
                <a:gd name="connsiteX163" fmla="*/ 3908790 w 8386272"/>
                <a:gd name="connsiteY163" fmla="*/ 594457 h 2121144"/>
                <a:gd name="connsiteX164" fmla="*/ 3881839 w 8386272"/>
                <a:gd name="connsiteY164" fmla="*/ 595407 h 2121144"/>
                <a:gd name="connsiteX165" fmla="*/ 3881483 w 8386272"/>
                <a:gd name="connsiteY165" fmla="*/ 545898 h 2121144"/>
                <a:gd name="connsiteX166" fmla="*/ 3868898 w 8386272"/>
                <a:gd name="connsiteY166" fmla="*/ 494609 h 2121144"/>
                <a:gd name="connsiteX167" fmla="*/ 3542048 w 8386272"/>
                <a:gd name="connsiteY167" fmla="*/ 495915 h 2121144"/>
                <a:gd name="connsiteX168" fmla="*/ 3542641 w 8386272"/>
                <a:gd name="connsiteY168" fmla="*/ 595763 h 2121144"/>
                <a:gd name="connsiteX169" fmla="*/ 3501918 w 8386272"/>
                <a:gd name="connsiteY169" fmla="*/ 596001 h 2121144"/>
                <a:gd name="connsiteX170" fmla="*/ 3502156 w 8386272"/>
                <a:gd name="connsiteY170" fmla="*/ 648121 h 2121144"/>
                <a:gd name="connsiteX171" fmla="*/ 3396965 w 8386272"/>
                <a:gd name="connsiteY171" fmla="*/ 648596 h 2121144"/>
                <a:gd name="connsiteX172" fmla="*/ 3398628 w 8386272"/>
                <a:gd name="connsiteY172" fmla="*/ 872630 h 2121144"/>
                <a:gd name="connsiteX173" fmla="*/ 3288807 w 8386272"/>
                <a:gd name="connsiteY173" fmla="*/ 872986 h 2121144"/>
                <a:gd name="connsiteX174" fmla="*/ 3278953 w 8386272"/>
                <a:gd name="connsiteY174" fmla="*/ 832739 h 2121144"/>
                <a:gd name="connsiteX175" fmla="*/ 3242623 w 8386272"/>
                <a:gd name="connsiteY175" fmla="*/ 832857 h 2121144"/>
                <a:gd name="connsiteX176" fmla="*/ 3242148 w 8386272"/>
                <a:gd name="connsiteY176" fmla="*/ 830127 h 2121144"/>
                <a:gd name="connsiteX177" fmla="*/ 3242385 w 8386272"/>
                <a:gd name="connsiteY177" fmla="*/ 830958 h 2121144"/>
                <a:gd name="connsiteX178" fmla="*/ 3229919 w 8386272"/>
                <a:gd name="connsiteY178" fmla="*/ 779668 h 2121144"/>
                <a:gd name="connsiteX179" fmla="*/ 3229801 w 8386272"/>
                <a:gd name="connsiteY179" fmla="*/ 779312 h 2121144"/>
                <a:gd name="connsiteX180" fmla="*/ 3228851 w 8386272"/>
                <a:gd name="connsiteY180" fmla="*/ 776463 h 2121144"/>
                <a:gd name="connsiteX181" fmla="*/ 3226239 w 8386272"/>
                <a:gd name="connsiteY181" fmla="*/ 769695 h 2121144"/>
                <a:gd name="connsiteX182" fmla="*/ 3225764 w 8386272"/>
                <a:gd name="connsiteY182" fmla="*/ 768746 h 2121144"/>
                <a:gd name="connsiteX183" fmla="*/ 3224814 w 8386272"/>
                <a:gd name="connsiteY183" fmla="*/ 766727 h 2121144"/>
                <a:gd name="connsiteX184" fmla="*/ 3220540 w 8386272"/>
                <a:gd name="connsiteY184" fmla="*/ 760079 h 2121144"/>
                <a:gd name="connsiteX185" fmla="*/ 3219590 w 8386272"/>
                <a:gd name="connsiteY185" fmla="*/ 758773 h 2121144"/>
                <a:gd name="connsiteX186" fmla="*/ 3219115 w 8386272"/>
                <a:gd name="connsiteY186" fmla="*/ 758060 h 2121144"/>
                <a:gd name="connsiteX187" fmla="*/ 3213298 w 8386272"/>
                <a:gd name="connsiteY187" fmla="*/ 752124 h 2121144"/>
                <a:gd name="connsiteX188" fmla="*/ 3212110 w 8386272"/>
                <a:gd name="connsiteY188" fmla="*/ 750937 h 2121144"/>
                <a:gd name="connsiteX189" fmla="*/ 3202969 w 8386272"/>
                <a:gd name="connsiteY189" fmla="*/ 744526 h 2121144"/>
                <a:gd name="connsiteX190" fmla="*/ 3199763 w 8386272"/>
                <a:gd name="connsiteY190" fmla="*/ 742864 h 2121144"/>
                <a:gd name="connsiteX191" fmla="*/ 3191689 w 8386272"/>
                <a:gd name="connsiteY191" fmla="*/ 738946 h 2121144"/>
                <a:gd name="connsiteX192" fmla="*/ 3186703 w 8386272"/>
                <a:gd name="connsiteY192" fmla="*/ 737165 h 2121144"/>
                <a:gd name="connsiteX193" fmla="*/ 3177918 w 8386272"/>
                <a:gd name="connsiteY193" fmla="*/ 734315 h 2121144"/>
                <a:gd name="connsiteX194" fmla="*/ 3175899 w 8386272"/>
                <a:gd name="connsiteY194" fmla="*/ 733840 h 2121144"/>
                <a:gd name="connsiteX195" fmla="*/ 3165570 w 8386272"/>
                <a:gd name="connsiteY195" fmla="*/ 731347 h 2121144"/>
                <a:gd name="connsiteX196" fmla="*/ 3027137 w 8386272"/>
                <a:gd name="connsiteY196" fmla="*/ 731941 h 2121144"/>
                <a:gd name="connsiteX197" fmla="*/ 3014670 w 8386272"/>
                <a:gd name="connsiteY197" fmla="*/ 735265 h 2121144"/>
                <a:gd name="connsiteX198" fmla="*/ 3014552 w 8386272"/>
                <a:gd name="connsiteY198" fmla="*/ 735265 h 2121144"/>
                <a:gd name="connsiteX199" fmla="*/ 3008853 w 8386272"/>
                <a:gd name="connsiteY199" fmla="*/ 737283 h 2121144"/>
                <a:gd name="connsiteX200" fmla="*/ 3007309 w 8386272"/>
                <a:gd name="connsiteY200" fmla="*/ 737996 h 2121144"/>
                <a:gd name="connsiteX201" fmla="*/ 3003273 w 8386272"/>
                <a:gd name="connsiteY201" fmla="*/ 739777 h 2121144"/>
                <a:gd name="connsiteX202" fmla="*/ 3001254 w 8386272"/>
                <a:gd name="connsiteY202" fmla="*/ 740845 h 2121144"/>
                <a:gd name="connsiteX203" fmla="*/ 2997811 w 8386272"/>
                <a:gd name="connsiteY203" fmla="*/ 742626 h 2121144"/>
                <a:gd name="connsiteX204" fmla="*/ 2995674 w 8386272"/>
                <a:gd name="connsiteY204" fmla="*/ 743813 h 2121144"/>
                <a:gd name="connsiteX205" fmla="*/ 2992587 w 8386272"/>
                <a:gd name="connsiteY205" fmla="*/ 745832 h 2121144"/>
                <a:gd name="connsiteX206" fmla="*/ 2990569 w 8386272"/>
                <a:gd name="connsiteY206" fmla="*/ 747256 h 2121144"/>
                <a:gd name="connsiteX207" fmla="*/ 2987720 w 8386272"/>
                <a:gd name="connsiteY207" fmla="*/ 749512 h 2121144"/>
                <a:gd name="connsiteX208" fmla="*/ 2985820 w 8386272"/>
                <a:gd name="connsiteY208" fmla="*/ 751056 h 2121144"/>
                <a:gd name="connsiteX209" fmla="*/ 2982971 w 8386272"/>
                <a:gd name="connsiteY209" fmla="*/ 753786 h 2121144"/>
                <a:gd name="connsiteX210" fmla="*/ 2981427 w 8386272"/>
                <a:gd name="connsiteY210" fmla="*/ 755330 h 2121144"/>
                <a:gd name="connsiteX211" fmla="*/ 2977984 w 8386272"/>
                <a:gd name="connsiteY211" fmla="*/ 759485 h 2121144"/>
                <a:gd name="connsiteX212" fmla="*/ 2977509 w 8386272"/>
                <a:gd name="connsiteY212" fmla="*/ 760079 h 2121144"/>
                <a:gd name="connsiteX213" fmla="*/ 2974304 w 8386272"/>
                <a:gd name="connsiteY213" fmla="*/ 765421 h 2121144"/>
                <a:gd name="connsiteX214" fmla="*/ 2973473 w 8386272"/>
                <a:gd name="connsiteY214" fmla="*/ 767202 h 2121144"/>
                <a:gd name="connsiteX215" fmla="*/ 2971692 w 8386272"/>
                <a:gd name="connsiteY215" fmla="*/ 771239 h 2121144"/>
                <a:gd name="connsiteX216" fmla="*/ 2970861 w 8386272"/>
                <a:gd name="connsiteY216" fmla="*/ 773613 h 2121144"/>
                <a:gd name="connsiteX217" fmla="*/ 2969674 w 8386272"/>
                <a:gd name="connsiteY217" fmla="*/ 777650 h 2121144"/>
                <a:gd name="connsiteX218" fmla="*/ 2969080 w 8386272"/>
                <a:gd name="connsiteY218" fmla="*/ 780381 h 2121144"/>
                <a:gd name="connsiteX219" fmla="*/ 2968486 w 8386272"/>
                <a:gd name="connsiteY219" fmla="*/ 784774 h 2121144"/>
                <a:gd name="connsiteX220" fmla="*/ 2968249 w 8386272"/>
                <a:gd name="connsiteY220" fmla="*/ 787860 h 2121144"/>
                <a:gd name="connsiteX221" fmla="*/ 2968130 w 8386272"/>
                <a:gd name="connsiteY221" fmla="*/ 792728 h 2121144"/>
                <a:gd name="connsiteX222" fmla="*/ 2968130 w 8386272"/>
                <a:gd name="connsiteY222" fmla="*/ 795815 h 2121144"/>
                <a:gd name="connsiteX223" fmla="*/ 2968605 w 8386272"/>
                <a:gd name="connsiteY223" fmla="*/ 801633 h 2121144"/>
                <a:gd name="connsiteX224" fmla="*/ 2968961 w 8386272"/>
                <a:gd name="connsiteY224" fmla="*/ 804482 h 2121144"/>
                <a:gd name="connsiteX225" fmla="*/ 2970742 w 8386272"/>
                <a:gd name="connsiteY225" fmla="*/ 813861 h 2121144"/>
                <a:gd name="connsiteX226" fmla="*/ 2975610 w 8386272"/>
                <a:gd name="connsiteY226" fmla="*/ 833807 h 2121144"/>
                <a:gd name="connsiteX227" fmla="*/ 2900219 w 8386272"/>
                <a:gd name="connsiteY227" fmla="*/ 834045 h 2121144"/>
                <a:gd name="connsiteX228" fmla="*/ 2900813 w 8386272"/>
                <a:gd name="connsiteY228" fmla="*/ 919289 h 2121144"/>
                <a:gd name="connsiteX229" fmla="*/ 2744571 w 8386272"/>
                <a:gd name="connsiteY229" fmla="*/ 919883 h 2121144"/>
                <a:gd name="connsiteX230" fmla="*/ 2737684 w 8386272"/>
                <a:gd name="connsiteY230" fmla="*/ 134397 h 2121144"/>
                <a:gd name="connsiteX231" fmla="*/ 2725575 w 8386272"/>
                <a:gd name="connsiteY231" fmla="*/ 83108 h 2121144"/>
                <a:gd name="connsiteX232" fmla="*/ 2700998 w 8386272"/>
                <a:gd name="connsiteY232" fmla="*/ 83226 h 2121144"/>
                <a:gd name="connsiteX233" fmla="*/ 2700761 w 8386272"/>
                <a:gd name="connsiteY233" fmla="*/ 51171 h 2121144"/>
                <a:gd name="connsiteX234" fmla="*/ 2688295 w 8386272"/>
                <a:gd name="connsiteY234" fmla="*/ 0 h 2121144"/>
                <a:gd name="connsiteX235" fmla="*/ 2214463 w 8386272"/>
                <a:gd name="connsiteY235" fmla="*/ 1900 h 2121144"/>
                <a:gd name="connsiteX236" fmla="*/ 2215056 w 8386272"/>
                <a:gd name="connsiteY236" fmla="*/ 85245 h 2121144"/>
                <a:gd name="connsiteX237" fmla="*/ 2185375 w 8386272"/>
                <a:gd name="connsiteY237" fmla="*/ 85245 h 2121144"/>
                <a:gd name="connsiteX238" fmla="*/ 2191905 w 8386272"/>
                <a:gd name="connsiteY238" fmla="*/ 818966 h 2121144"/>
                <a:gd name="connsiteX239" fmla="*/ 2035662 w 8386272"/>
                <a:gd name="connsiteY239" fmla="*/ 819560 h 2121144"/>
                <a:gd name="connsiteX240" fmla="*/ 2034119 w 8386272"/>
                <a:gd name="connsiteY240" fmla="*/ 610841 h 2121144"/>
                <a:gd name="connsiteX241" fmla="*/ 2021653 w 8386272"/>
                <a:gd name="connsiteY241" fmla="*/ 559552 h 2121144"/>
                <a:gd name="connsiteX242" fmla="*/ 1781234 w 8386272"/>
                <a:gd name="connsiteY242" fmla="*/ 560502 h 2121144"/>
                <a:gd name="connsiteX243" fmla="*/ 1780878 w 8386272"/>
                <a:gd name="connsiteY243" fmla="*/ 499952 h 2121144"/>
                <a:gd name="connsiteX244" fmla="*/ 1768412 w 8386272"/>
                <a:gd name="connsiteY244" fmla="*/ 448663 h 2121144"/>
                <a:gd name="connsiteX245" fmla="*/ 1361422 w 8386272"/>
                <a:gd name="connsiteY245" fmla="*/ 450206 h 2121144"/>
                <a:gd name="connsiteX246" fmla="*/ 1361778 w 8386272"/>
                <a:gd name="connsiteY246" fmla="*/ 491285 h 2121144"/>
                <a:gd name="connsiteX247" fmla="*/ 1211472 w 8386272"/>
                <a:gd name="connsiteY247" fmla="*/ 491879 h 2121144"/>
                <a:gd name="connsiteX248" fmla="*/ 1211353 w 8386272"/>
                <a:gd name="connsiteY248" fmla="*/ 468371 h 2121144"/>
                <a:gd name="connsiteX249" fmla="*/ 1198887 w 8386272"/>
                <a:gd name="connsiteY249" fmla="*/ 417082 h 2121144"/>
                <a:gd name="connsiteX250" fmla="*/ 1092866 w 8386272"/>
                <a:gd name="connsiteY250" fmla="*/ 418269 h 2121144"/>
                <a:gd name="connsiteX251" fmla="*/ 1092866 w 8386272"/>
                <a:gd name="connsiteY251" fmla="*/ 418269 h 2121144"/>
                <a:gd name="connsiteX252" fmla="*/ 919764 w 8386272"/>
                <a:gd name="connsiteY252" fmla="*/ 418981 h 2121144"/>
                <a:gd name="connsiteX253" fmla="*/ 919527 w 8386272"/>
                <a:gd name="connsiteY253" fmla="*/ 418150 h 2121144"/>
                <a:gd name="connsiteX254" fmla="*/ 813505 w 8386272"/>
                <a:gd name="connsiteY254" fmla="*/ 419337 h 2121144"/>
                <a:gd name="connsiteX255" fmla="*/ 772070 w 8386272"/>
                <a:gd name="connsiteY255" fmla="*/ 419575 h 2121144"/>
                <a:gd name="connsiteX256" fmla="*/ 772426 w 8386272"/>
                <a:gd name="connsiteY256" fmla="*/ 480006 h 2121144"/>
                <a:gd name="connsiteX257" fmla="*/ 653226 w 8386272"/>
                <a:gd name="connsiteY257" fmla="*/ 480481 h 2121144"/>
                <a:gd name="connsiteX258" fmla="*/ 655126 w 8386272"/>
                <a:gd name="connsiteY258" fmla="*/ 740370 h 2121144"/>
                <a:gd name="connsiteX259" fmla="*/ 643966 w 8386272"/>
                <a:gd name="connsiteY259" fmla="*/ 740370 h 2121144"/>
                <a:gd name="connsiteX260" fmla="*/ 645509 w 8386272"/>
                <a:gd name="connsiteY260" fmla="*/ 962743 h 2121144"/>
                <a:gd name="connsiteX261" fmla="*/ 635536 w 8386272"/>
                <a:gd name="connsiteY261" fmla="*/ 962743 h 2121144"/>
                <a:gd name="connsiteX262" fmla="*/ 636723 w 8386272"/>
                <a:gd name="connsiteY262" fmla="*/ 1137031 h 2121144"/>
                <a:gd name="connsiteX263" fmla="*/ 349646 w 8386272"/>
                <a:gd name="connsiteY263" fmla="*/ 1138219 h 2121144"/>
                <a:gd name="connsiteX264" fmla="*/ 348221 w 8386272"/>
                <a:gd name="connsiteY264" fmla="*/ 939116 h 2121144"/>
                <a:gd name="connsiteX265" fmla="*/ 335755 w 8386272"/>
                <a:gd name="connsiteY265" fmla="*/ 887827 h 2121144"/>
                <a:gd name="connsiteX266" fmla="*/ 43097 w 8386272"/>
                <a:gd name="connsiteY266" fmla="*/ 889014 h 2121144"/>
                <a:gd name="connsiteX267" fmla="*/ 0 w 8386272"/>
                <a:gd name="connsiteY267" fmla="*/ 889489 h 2121144"/>
                <a:gd name="connsiteX268" fmla="*/ 237 w 8386272"/>
                <a:gd name="connsiteY268" fmla="*/ 912759 h 2121144"/>
                <a:gd name="connsiteX269" fmla="*/ 831 w 8386272"/>
                <a:gd name="connsiteY269" fmla="*/ 993374 h 2121144"/>
                <a:gd name="connsiteX270" fmla="*/ 1187 w 8386272"/>
                <a:gd name="connsiteY270" fmla="*/ 1047156 h 2121144"/>
                <a:gd name="connsiteX271" fmla="*/ 1781 w 8386272"/>
                <a:gd name="connsiteY271" fmla="*/ 1127889 h 2121144"/>
                <a:gd name="connsiteX272" fmla="*/ 2137 w 8386272"/>
                <a:gd name="connsiteY272" fmla="*/ 1181672 h 2121144"/>
                <a:gd name="connsiteX273" fmla="*/ 2731 w 8386272"/>
                <a:gd name="connsiteY273" fmla="*/ 1262286 h 2121144"/>
                <a:gd name="connsiteX274" fmla="*/ 3206 w 8386272"/>
                <a:gd name="connsiteY274" fmla="*/ 1316069 h 2121144"/>
                <a:gd name="connsiteX275" fmla="*/ 3799 w 8386272"/>
                <a:gd name="connsiteY275" fmla="*/ 1396683 h 2121144"/>
                <a:gd name="connsiteX276" fmla="*/ 4274 w 8386272"/>
                <a:gd name="connsiteY276" fmla="*/ 1450347 h 2121144"/>
                <a:gd name="connsiteX277" fmla="*/ 4868 w 8386272"/>
                <a:gd name="connsiteY277" fmla="*/ 1530961 h 2121144"/>
                <a:gd name="connsiteX278" fmla="*/ 5105 w 8386272"/>
                <a:gd name="connsiteY278" fmla="*/ 1584744 h 2121144"/>
                <a:gd name="connsiteX279" fmla="*/ 5818 w 8386272"/>
                <a:gd name="connsiteY279" fmla="*/ 1665358 h 2121144"/>
                <a:gd name="connsiteX280" fmla="*/ 6055 w 8386272"/>
                <a:gd name="connsiteY280" fmla="*/ 1719141 h 2121144"/>
                <a:gd name="connsiteX281" fmla="*/ 6767 w 8386272"/>
                <a:gd name="connsiteY281" fmla="*/ 1799755 h 2121144"/>
                <a:gd name="connsiteX282" fmla="*/ 7005 w 8386272"/>
                <a:gd name="connsiteY282" fmla="*/ 1853538 h 2121144"/>
                <a:gd name="connsiteX283" fmla="*/ 7717 w 8386272"/>
                <a:gd name="connsiteY283" fmla="*/ 1934152 h 2121144"/>
                <a:gd name="connsiteX284" fmla="*/ 7955 w 8386272"/>
                <a:gd name="connsiteY284" fmla="*/ 1987935 h 2121144"/>
                <a:gd name="connsiteX285" fmla="*/ 8548 w 8386272"/>
                <a:gd name="connsiteY285" fmla="*/ 2063563 h 2121144"/>
                <a:gd name="connsiteX286" fmla="*/ 8429 w 8386272"/>
                <a:gd name="connsiteY286" fmla="*/ 2068668 h 2121144"/>
                <a:gd name="connsiteX287" fmla="*/ 8667 w 8386272"/>
                <a:gd name="connsiteY287" fmla="*/ 2069855 h 2121144"/>
                <a:gd name="connsiteX288" fmla="*/ 8429 w 8386272"/>
                <a:gd name="connsiteY288" fmla="*/ 2069855 h 2121144"/>
                <a:gd name="connsiteX289" fmla="*/ 20896 w 8386272"/>
                <a:gd name="connsiteY289" fmla="*/ 2121145 h 2121144"/>
                <a:gd name="connsiteX290" fmla="*/ 104953 w 8386272"/>
                <a:gd name="connsiteY290" fmla="*/ 2120788 h 2121144"/>
                <a:gd name="connsiteX291" fmla="*/ 104953 w 8386272"/>
                <a:gd name="connsiteY291" fmla="*/ 2120788 h 2121144"/>
                <a:gd name="connsiteX292" fmla="*/ 96880 w 8386272"/>
                <a:gd name="connsiteY292" fmla="*/ 981620 h 2121144"/>
                <a:gd name="connsiteX293" fmla="*/ 110889 w 8386272"/>
                <a:gd name="connsiteY293" fmla="*/ 981501 h 2121144"/>
                <a:gd name="connsiteX294" fmla="*/ 119081 w 8386272"/>
                <a:gd name="connsiteY294" fmla="*/ 2120788 h 2121144"/>
                <a:gd name="connsiteX295" fmla="*/ 170489 w 8386272"/>
                <a:gd name="connsiteY295" fmla="*/ 2120670 h 2121144"/>
                <a:gd name="connsiteX296" fmla="*/ 162297 w 8386272"/>
                <a:gd name="connsiteY296" fmla="*/ 981383 h 2121144"/>
                <a:gd name="connsiteX297" fmla="*/ 176307 w 8386272"/>
                <a:gd name="connsiteY297" fmla="*/ 981264 h 2121144"/>
                <a:gd name="connsiteX298" fmla="*/ 184499 w 8386272"/>
                <a:gd name="connsiteY298" fmla="*/ 2120551 h 2121144"/>
                <a:gd name="connsiteX299" fmla="*/ 235907 w 8386272"/>
                <a:gd name="connsiteY299" fmla="*/ 2120313 h 2121144"/>
                <a:gd name="connsiteX300" fmla="*/ 227715 w 8386272"/>
                <a:gd name="connsiteY300" fmla="*/ 981026 h 2121144"/>
                <a:gd name="connsiteX301" fmla="*/ 241725 w 8386272"/>
                <a:gd name="connsiteY301" fmla="*/ 980908 h 2121144"/>
                <a:gd name="connsiteX302" fmla="*/ 249798 w 8386272"/>
                <a:gd name="connsiteY302" fmla="*/ 2120195 h 2121144"/>
                <a:gd name="connsiteX303" fmla="*/ 249798 w 8386272"/>
                <a:gd name="connsiteY303" fmla="*/ 2120195 h 2121144"/>
                <a:gd name="connsiteX304" fmla="*/ 301087 w 8386272"/>
                <a:gd name="connsiteY304" fmla="*/ 2119957 h 2121144"/>
                <a:gd name="connsiteX305" fmla="*/ 293251 w 8386272"/>
                <a:gd name="connsiteY305" fmla="*/ 980908 h 2121144"/>
                <a:gd name="connsiteX306" fmla="*/ 307261 w 8386272"/>
                <a:gd name="connsiteY306" fmla="*/ 980789 h 2121144"/>
                <a:gd name="connsiteX307" fmla="*/ 315453 w 8386272"/>
                <a:gd name="connsiteY307" fmla="*/ 2120076 h 2121144"/>
                <a:gd name="connsiteX308" fmla="*/ 738708 w 8386272"/>
                <a:gd name="connsiteY308" fmla="*/ 2118414 h 2121144"/>
                <a:gd name="connsiteX309" fmla="*/ 727548 w 8386272"/>
                <a:gd name="connsiteY309" fmla="*/ 569169 h 2121144"/>
                <a:gd name="connsiteX310" fmla="*/ 811724 w 8386272"/>
                <a:gd name="connsiteY310" fmla="*/ 568812 h 2121144"/>
                <a:gd name="connsiteX311" fmla="*/ 822647 w 8386272"/>
                <a:gd name="connsiteY311" fmla="*/ 2118176 h 2121144"/>
                <a:gd name="connsiteX312" fmla="*/ 869187 w 8386272"/>
                <a:gd name="connsiteY312" fmla="*/ 2116870 h 2121144"/>
                <a:gd name="connsiteX313" fmla="*/ 869425 w 8386272"/>
                <a:gd name="connsiteY313" fmla="*/ 2116870 h 2121144"/>
                <a:gd name="connsiteX314" fmla="*/ 869425 w 8386272"/>
                <a:gd name="connsiteY314" fmla="*/ 2116870 h 2121144"/>
                <a:gd name="connsiteX315" fmla="*/ 930212 w 8386272"/>
                <a:gd name="connsiteY315" fmla="*/ 2116633 h 2121144"/>
                <a:gd name="connsiteX316" fmla="*/ 930212 w 8386272"/>
                <a:gd name="connsiteY316" fmla="*/ 2117701 h 2121144"/>
                <a:gd name="connsiteX317" fmla="*/ 974022 w 8386272"/>
                <a:gd name="connsiteY317" fmla="*/ 2117583 h 2121144"/>
                <a:gd name="connsiteX318" fmla="*/ 962861 w 8386272"/>
                <a:gd name="connsiteY318" fmla="*/ 568219 h 2121144"/>
                <a:gd name="connsiteX319" fmla="*/ 1081230 w 8386272"/>
                <a:gd name="connsiteY319" fmla="*/ 567744 h 2121144"/>
                <a:gd name="connsiteX320" fmla="*/ 1081230 w 8386272"/>
                <a:gd name="connsiteY320" fmla="*/ 567744 h 2121144"/>
                <a:gd name="connsiteX321" fmla="*/ 1092391 w 8386272"/>
                <a:gd name="connsiteY321" fmla="*/ 2117108 h 2121144"/>
                <a:gd name="connsiteX322" fmla="*/ 1140474 w 8386272"/>
                <a:gd name="connsiteY322" fmla="*/ 2115802 h 2121144"/>
                <a:gd name="connsiteX323" fmla="*/ 1140712 w 8386272"/>
                <a:gd name="connsiteY323" fmla="*/ 2115802 h 2121144"/>
                <a:gd name="connsiteX324" fmla="*/ 1201499 w 8386272"/>
                <a:gd name="connsiteY324" fmla="*/ 2115446 h 2121144"/>
                <a:gd name="connsiteX325" fmla="*/ 1201499 w 8386272"/>
                <a:gd name="connsiteY325" fmla="*/ 2116633 h 2121144"/>
                <a:gd name="connsiteX326" fmla="*/ 1243528 w 8386272"/>
                <a:gd name="connsiteY326" fmla="*/ 2116514 h 2121144"/>
                <a:gd name="connsiteX327" fmla="*/ 1243528 w 8386272"/>
                <a:gd name="connsiteY327" fmla="*/ 2116514 h 2121144"/>
                <a:gd name="connsiteX328" fmla="*/ 1243528 w 8386272"/>
                <a:gd name="connsiteY328" fmla="*/ 2116514 h 2121144"/>
                <a:gd name="connsiteX329" fmla="*/ 1232368 w 8386272"/>
                <a:gd name="connsiteY329" fmla="*/ 567150 h 2121144"/>
                <a:gd name="connsiteX330" fmla="*/ 1316544 w 8386272"/>
                <a:gd name="connsiteY330" fmla="*/ 566794 h 2121144"/>
                <a:gd name="connsiteX331" fmla="*/ 1327704 w 8386272"/>
                <a:gd name="connsiteY331" fmla="*/ 2116158 h 2121144"/>
                <a:gd name="connsiteX332" fmla="*/ 1404757 w 8386272"/>
                <a:gd name="connsiteY332" fmla="*/ 2115802 h 2121144"/>
                <a:gd name="connsiteX333" fmla="*/ 1404757 w 8386272"/>
                <a:gd name="connsiteY333" fmla="*/ 2115802 h 2121144"/>
                <a:gd name="connsiteX334" fmla="*/ 1404638 w 8386272"/>
                <a:gd name="connsiteY334" fmla="*/ 2105710 h 2121144"/>
                <a:gd name="connsiteX335" fmla="*/ 1727333 w 8386272"/>
                <a:gd name="connsiteY335" fmla="*/ 2104404 h 2121144"/>
                <a:gd name="connsiteX336" fmla="*/ 1727452 w 8386272"/>
                <a:gd name="connsiteY336" fmla="*/ 2114496 h 2121144"/>
                <a:gd name="connsiteX337" fmla="*/ 1804504 w 8386272"/>
                <a:gd name="connsiteY337" fmla="*/ 2114140 h 2121144"/>
                <a:gd name="connsiteX338" fmla="*/ 1804504 w 8386272"/>
                <a:gd name="connsiteY338" fmla="*/ 2114140 h 2121144"/>
                <a:gd name="connsiteX339" fmla="*/ 1804504 w 8386272"/>
                <a:gd name="connsiteY339" fmla="*/ 2114140 h 2121144"/>
                <a:gd name="connsiteX340" fmla="*/ 1793938 w 8386272"/>
                <a:gd name="connsiteY340" fmla="*/ 629718 h 2121144"/>
                <a:gd name="connsiteX341" fmla="*/ 1821957 w 8386272"/>
                <a:gd name="connsiteY341" fmla="*/ 629600 h 2121144"/>
                <a:gd name="connsiteX342" fmla="*/ 1832524 w 8386272"/>
                <a:gd name="connsiteY342" fmla="*/ 2114021 h 2121144"/>
                <a:gd name="connsiteX343" fmla="*/ 1895685 w 8386272"/>
                <a:gd name="connsiteY343" fmla="*/ 2113783 h 2121144"/>
                <a:gd name="connsiteX344" fmla="*/ 1885119 w 8386272"/>
                <a:gd name="connsiteY344" fmla="*/ 629481 h 2121144"/>
                <a:gd name="connsiteX345" fmla="*/ 1913138 w 8386272"/>
                <a:gd name="connsiteY345" fmla="*/ 629481 h 2121144"/>
                <a:gd name="connsiteX346" fmla="*/ 1923704 w 8386272"/>
                <a:gd name="connsiteY346" fmla="*/ 2113783 h 2121144"/>
                <a:gd name="connsiteX347" fmla="*/ 1986747 w 8386272"/>
                <a:gd name="connsiteY347" fmla="*/ 2113546 h 2121144"/>
                <a:gd name="connsiteX348" fmla="*/ 1986747 w 8386272"/>
                <a:gd name="connsiteY348" fmla="*/ 2113546 h 2121144"/>
                <a:gd name="connsiteX349" fmla="*/ 1986747 w 8386272"/>
                <a:gd name="connsiteY349" fmla="*/ 2113546 h 2121144"/>
                <a:gd name="connsiteX350" fmla="*/ 1976181 w 8386272"/>
                <a:gd name="connsiteY350" fmla="*/ 629125 h 2121144"/>
                <a:gd name="connsiteX351" fmla="*/ 2004200 w 8386272"/>
                <a:gd name="connsiteY351" fmla="*/ 629125 h 2121144"/>
                <a:gd name="connsiteX352" fmla="*/ 2014767 w 8386272"/>
                <a:gd name="connsiteY352" fmla="*/ 2113546 h 2121144"/>
                <a:gd name="connsiteX353" fmla="*/ 2253286 w 8386272"/>
                <a:gd name="connsiteY353" fmla="*/ 2112596 h 2121144"/>
                <a:gd name="connsiteX354" fmla="*/ 2253286 w 8386272"/>
                <a:gd name="connsiteY354" fmla="*/ 2112596 h 2121144"/>
                <a:gd name="connsiteX355" fmla="*/ 2253286 w 8386272"/>
                <a:gd name="connsiteY355" fmla="*/ 2112596 h 2121144"/>
                <a:gd name="connsiteX356" fmla="*/ 2237970 w 8386272"/>
                <a:gd name="connsiteY356" fmla="*/ 154461 h 2121144"/>
                <a:gd name="connsiteX357" fmla="*/ 2251980 w 8386272"/>
                <a:gd name="connsiteY357" fmla="*/ 154343 h 2121144"/>
                <a:gd name="connsiteX358" fmla="*/ 2267295 w 8386272"/>
                <a:gd name="connsiteY358" fmla="*/ 2112596 h 2121144"/>
                <a:gd name="connsiteX359" fmla="*/ 2484681 w 8386272"/>
                <a:gd name="connsiteY359" fmla="*/ 2111765 h 2121144"/>
                <a:gd name="connsiteX360" fmla="*/ 2469366 w 8386272"/>
                <a:gd name="connsiteY360" fmla="*/ 153512 h 2121144"/>
                <a:gd name="connsiteX361" fmla="*/ 2497385 w 8386272"/>
                <a:gd name="connsiteY361" fmla="*/ 153512 h 2121144"/>
                <a:gd name="connsiteX362" fmla="*/ 2512700 w 8386272"/>
                <a:gd name="connsiteY362" fmla="*/ 2111646 h 2121144"/>
                <a:gd name="connsiteX363" fmla="*/ 2702067 w 8386272"/>
                <a:gd name="connsiteY363" fmla="*/ 2110934 h 2121144"/>
                <a:gd name="connsiteX364" fmla="*/ 2686751 w 8386272"/>
                <a:gd name="connsiteY364" fmla="*/ 152799 h 2121144"/>
                <a:gd name="connsiteX365" fmla="*/ 2700761 w 8386272"/>
                <a:gd name="connsiteY365" fmla="*/ 152681 h 2121144"/>
                <a:gd name="connsiteX366" fmla="*/ 2703254 w 8386272"/>
                <a:gd name="connsiteY366" fmla="*/ 479056 h 2121144"/>
                <a:gd name="connsiteX367" fmla="*/ 2715958 w 8386272"/>
                <a:gd name="connsiteY367" fmla="*/ 2110815 h 2121144"/>
                <a:gd name="connsiteX368" fmla="*/ 2800134 w 8386272"/>
                <a:gd name="connsiteY368" fmla="*/ 2110459 h 2121144"/>
                <a:gd name="connsiteX369" fmla="*/ 2792179 w 8386272"/>
                <a:gd name="connsiteY369" fmla="*/ 984588 h 2121144"/>
                <a:gd name="connsiteX370" fmla="*/ 2855222 w 8386272"/>
                <a:gd name="connsiteY370" fmla="*/ 984232 h 2121144"/>
                <a:gd name="connsiteX371" fmla="*/ 2863177 w 8386272"/>
                <a:gd name="connsiteY371" fmla="*/ 2110103 h 2121144"/>
                <a:gd name="connsiteX372" fmla="*/ 2933344 w 8386272"/>
                <a:gd name="connsiteY372" fmla="*/ 2109866 h 2121144"/>
                <a:gd name="connsiteX373" fmla="*/ 2933344 w 8386272"/>
                <a:gd name="connsiteY373" fmla="*/ 2095144 h 2121144"/>
                <a:gd name="connsiteX374" fmla="*/ 2905325 w 8386272"/>
                <a:gd name="connsiteY374" fmla="*/ 2095262 h 2121144"/>
                <a:gd name="connsiteX375" fmla="*/ 2905206 w 8386272"/>
                <a:gd name="connsiteY375" fmla="*/ 2086358 h 2121144"/>
                <a:gd name="connsiteX376" fmla="*/ 2933225 w 8386272"/>
                <a:gd name="connsiteY376" fmla="*/ 2086239 h 2121144"/>
                <a:gd name="connsiteX377" fmla="*/ 2932987 w 8386272"/>
                <a:gd name="connsiteY377" fmla="*/ 2062376 h 2121144"/>
                <a:gd name="connsiteX378" fmla="*/ 2905087 w 8386272"/>
                <a:gd name="connsiteY378" fmla="*/ 2062494 h 2121144"/>
                <a:gd name="connsiteX379" fmla="*/ 2904968 w 8386272"/>
                <a:gd name="connsiteY379" fmla="*/ 2053471 h 2121144"/>
                <a:gd name="connsiteX380" fmla="*/ 2932987 w 8386272"/>
                <a:gd name="connsiteY380" fmla="*/ 2053352 h 2121144"/>
                <a:gd name="connsiteX381" fmla="*/ 2932750 w 8386272"/>
                <a:gd name="connsiteY381" fmla="*/ 2029489 h 2121144"/>
                <a:gd name="connsiteX382" fmla="*/ 2904731 w 8386272"/>
                <a:gd name="connsiteY382" fmla="*/ 2029489 h 2121144"/>
                <a:gd name="connsiteX383" fmla="*/ 2904612 w 8386272"/>
                <a:gd name="connsiteY383" fmla="*/ 2029489 h 2121144"/>
                <a:gd name="connsiteX384" fmla="*/ 2904493 w 8386272"/>
                <a:gd name="connsiteY384" fmla="*/ 2020584 h 2121144"/>
                <a:gd name="connsiteX385" fmla="*/ 2932513 w 8386272"/>
                <a:gd name="connsiteY385" fmla="*/ 2020465 h 2121144"/>
                <a:gd name="connsiteX386" fmla="*/ 2932513 w 8386272"/>
                <a:gd name="connsiteY386" fmla="*/ 2009186 h 2121144"/>
                <a:gd name="connsiteX387" fmla="*/ 2946403 w 8386272"/>
                <a:gd name="connsiteY387" fmla="*/ 2009068 h 2121144"/>
                <a:gd name="connsiteX388" fmla="*/ 2946522 w 8386272"/>
                <a:gd name="connsiteY388" fmla="*/ 2020347 h 2121144"/>
                <a:gd name="connsiteX389" fmla="*/ 2946522 w 8386272"/>
                <a:gd name="connsiteY389" fmla="*/ 2020347 h 2121144"/>
                <a:gd name="connsiteX390" fmla="*/ 2946522 w 8386272"/>
                <a:gd name="connsiteY390" fmla="*/ 2020347 h 2121144"/>
                <a:gd name="connsiteX391" fmla="*/ 2988551 w 8386272"/>
                <a:gd name="connsiteY391" fmla="*/ 2020228 h 2121144"/>
                <a:gd name="connsiteX392" fmla="*/ 2988551 w 8386272"/>
                <a:gd name="connsiteY392" fmla="*/ 2008949 h 2121144"/>
                <a:gd name="connsiteX393" fmla="*/ 3002560 w 8386272"/>
                <a:gd name="connsiteY393" fmla="*/ 2008830 h 2121144"/>
                <a:gd name="connsiteX394" fmla="*/ 3002560 w 8386272"/>
                <a:gd name="connsiteY394" fmla="*/ 2020109 h 2121144"/>
                <a:gd name="connsiteX395" fmla="*/ 3044589 w 8386272"/>
                <a:gd name="connsiteY395" fmla="*/ 2019991 h 2121144"/>
                <a:gd name="connsiteX396" fmla="*/ 3044470 w 8386272"/>
                <a:gd name="connsiteY396" fmla="*/ 2008712 h 2121144"/>
                <a:gd name="connsiteX397" fmla="*/ 3058599 w 8386272"/>
                <a:gd name="connsiteY397" fmla="*/ 2008593 h 2121144"/>
                <a:gd name="connsiteX398" fmla="*/ 3058599 w 8386272"/>
                <a:gd name="connsiteY398" fmla="*/ 2019872 h 2121144"/>
                <a:gd name="connsiteX399" fmla="*/ 3100746 w 8386272"/>
                <a:gd name="connsiteY399" fmla="*/ 2019753 h 2121144"/>
                <a:gd name="connsiteX400" fmla="*/ 3100746 w 8386272"/>
                <a:gd name="connsiteY400" fmla="*/ 2019753 h 2121144"/>
                <a:gd name="connsiteX401" fmla="*/ 3100627 w 8386272"/>
                <a:gd name="connsiteY401" fmla="*/ 2008356 h 2121144"/>
                <a:gd name="connsiteX402" fmla="*/ 3100627 w 8386272"/>
                <a:gd name="connsiteY402" fmla="*/ 2008356 h 2121144"/>
                <a:gd name="connsiteX403" fmla="*/ 3114637 w 8386272"/>
                <a:gd name="connsiteY403" fmla="*/ 2008356 h 2121144"/>
                <a:gd name="connsiteX404" fmla="*/ 3114756 w 8386272"/>
                <a:gd name="connsiteY404" fmla="*/ 2019634 h 2121144"/>
                <a:gd name="connsiteX405" fmla="*/ 3114756 w 8386272"/>
                <a:gd name="connsiteY405" fmla="*/ 2019634 h 2121144"/>
                <a:gd name="connsiteX406" fmla="*/ 3114756 w 8386272"/>
                <a:gd name="connsiteY406" fmla="*/ 2019634 h 2121144"/>
                <a:gd name="connsiteX407" fmla="*/ 3114993 w 8386272"/>
                <a:gd name="connsiteY407" fmla="*/ 2019634 h 2121144"/>
                <a:gd name="connsiteX408" fmla="*/ 3156903 w 8386272"/>
                <a:gd name="connsiteY408" fmla="*/ 2019516 h 2121144"/>
                <a:gd name="connsiteX409" fmla="*/ 3156785 w 8386272"/>
                <a:gd name="connsiteY409" fmla="*/ 2008118 h 2121144"/>
                <a:gd name="connsiteX410" fmla="*/ 3170794 w 8386272"/>
                <a:gd name="connsiteY410" fmla="*/ 2007999 h 2121144"/>
                <a:gd name="connsiteX411" fmla="*/ 3170913 w 8386272"/>
                <a:gd name="connsiteY411" fmla="*/ 2019397 h 2121144"/>
                <a:gd name="connsiteX412" fmla="*/ 3213060 w 8386272"/>
                <a:gd name="connsiteY412" fmla="*/ 2019160 h 2121144"/>
                <a:gd name="connsiteX413" fmla="*/ 3212941 w 8386272"/>
                <a:gd name="connsiteY413" fmla="*/ 2007881 h 2121144"/>
                <a:gd name="connsiteX414" fmla="*/ 3226951 w 8386272"/>
                <a:gd name="connsiteY414" fmla="*/ 2007762 h 2121144"/>
                <a:gd name="connsiteX415" fmla="*/ 3227070 w 8386272"/>
                <a:gd name="connsiteY415" fmla="*/ 2019160 h 2121144"/>
                <a:gd name="connsiteX416" fmla="*/ 3269217 w 8386272"/>
                <a:gd name="connsiteY416" fmla="*/ 2018922 h 2121144"/>
                <a:gd name="connsiteX417" fmla="*/ 3269099 w 8386272"/>
                <a:gd name="connsiteY417" fmla="*/ 2007643 h 2121144"/>
                <a:gd name="connsiteX418" fmla="*/ 3283108 w 8386272"/>
                <a:gd name="connsiteY418" fmla="*/ 2007524 h 2121144"/>
                <a:gd name="connsiteX419" fmla="*/ 3283227 w 8386272"/>
                <a:gd name="connsiteY419" fmla="*/ 2018803 h 2121144"/>
                <a:gd name="connsiteX420" fmla="*/ 3306616 w 8386272"/>
                <a:gd name="connsiteY420" fmla="*/ 2018803 h 2121144"/>
                <a:gd name="connsiteX421" fmla="*/ 3306734 w 8386272"/>
                <a:gd name="connsiteY421" fmla="*/ 2027708 h 2121144"/>
                <a:gd name="connsiteX422" fmla="*/ 3306734 w 8386272"/>
                <a:gd name="connsiteY422" fmla="*/ 2027708 h 2121144"/>
                <a:gd name="connsiteX423" fmla="*/ 3283345 w 8386272"/>
                <a:gd name="connsiteY423" fmla="*/ 2027826 h 2121144"/>
                <a:gd name="connsiteX424" fmla="*/ 3283464 w 8386272"/>
                <a:gd name="connsiteY424" fmla="*/ 2051690 h 2121144"/>
                <a:gd name="connsiteX425" fmla="*/ 3306853 w 8386272"/>
                <a:gd name="connsiteY425" fmla="*/ 2051690 h 2121144"/>
                <a:gd name="connsiteX426" fmla="*/ 3306972 w 8386272"/>
                <a:gd name="connsiteY426" fmla="*/ 2060713 h 2121144"/>
                <a:gd name="connsiteX427" fmla="*/ 3283583 w 8386272"/>
                <a:gd name="connsiteY427" fmla="*/ 2060713 h 2121144"/>
                <a:gd name="connsiteX428" fmla="*/ 3283583 w 8386272"/>
                <a:gd name="connsiteY428" fmla="*/ 2060713 h 2121144"/>
                <a:gd name="connsiteX429" fmla="*/ 3283702 w 8386272"/>
                <a:gd name="connsiteY429" fmla="*/ 2084577 h 2121144"/>
                <a:gd name="connsiteX430" fmla="*/ 3283702 w 8386272"/>
                <a:gd name="connsiteY430" fmla="*/ 2084577 h 2121144"/>
                <a:gd name="connsiteX431" fmla="*/ 3283702 w 8386272"/>
                <a:gd name="connsiteY431" fmla="*/ 2084577 h 2121144"/>
                <a:gd name="connsiteX432" fmla="*/ 3307090 w 8386272"/>
                <a:gd name="connsiteY432" fmla="*/ 2084577 h 2121144"/>
                <a:gd name="connsiteX433" fmla="*/ 3307209 w 8386272"/>
                <a:gd name="connsiteY433" fmla="*/ 2093481 h 2121144"/>
                <a:gd name="connsiteX434" fmla="*/ 3283820 w 8386272"/>
                <a:gd name="connsiteY434" fmla="*/ 2093481 h 2121144"/>
                <a:gd name="connsiteX435" fmla="*/ 3283820 w 8386272"/>
                <a:gd name="connsiteY435" fmla="*/ 2093481 h 2121144"/>
                <a:gd name="connsiteX436" fmla="*/ 3283939 w 8386272"/>
                <a:gd name="connsiteY436" fmla="*/ 2108322 h 2121144"/>
                <a:gd name="connsiteX437" fmla="*/ 3283939 w 8386272"/>
                <a:gd name="connsiteY437" fmla="*/ 2108322 h 2121144"/>
                <a:gd name="connsiteX438" fmla="*/ 3332973 w 8386272"/>
                <a:gd name="connsiteY438" fmla="*/ 2108085 h 2121144"/>
                <a:gd name="connsiteX439" fmla="*/ 3324662 w 8386272"/>
                <a:gd name="connsiteY439" fmla="*/ 932943 h 2121144"/>
                <a:gd name="connsiteX440" fmla="*/ 3387824 w 8386272"/>
                <a:gd name="connsiteY440" fmla="*/ 932705 h 2121144"/>
                <a:gd name="connsiteX441" fmla="*/ 3396134 w 8386272"/>
                <a:gd name="connsiteY441" fmla="*/ 2107847 h 2121144"/>
                <a:gd name="connsiteX442" fmla="*/ 3550359 w 8386272"/>
                <a:gd name="connsiteY442" fmla="*/ 2107254 h 2121144"/>
                <a:gd name="connsiteX443" fmla="*/ 3544778 w 8386272"/>
                <a:gd name="connsiteY443" fmla="*/ 1304790 h 2121144"/>
                <a:gd name="connsiteX444" fmla="*/ 3565793 w 8386272"/>
                <a:gd name="connsiteY444" fmla="*/ 1304671 h 2121144"/>
                <a:gd name="connsiteX445" fmla="*/ 3571610 w 8386272"/>
                <a:gd name="connsiteY445" fmla="*/ 2107254 h 2121144"/>
                <a:gd name="connsiteX446" fmla="*/ 3688317 w 8386272"/>
                <a:gd name="connsiteY446" fmla="*/ 2106779 h 2121144"/>
                <a:gd name="connsiteX447" fmla="*/ 3688436 w 8386272"/>
                <a:gd name="connsiteY447" fmla="*/ 2107135 h 2121144"/>
                <a:gd name="connsiteX448" fmla="*/ 3743287 w 8386272"/>
                <a:gd name="connsiteY448" fmla="*/ 2106541 h 2121144"/>
                <a:gd name="connsiteX449" fmla="*/ 3880296 w 8386272"/>
                <a:gd name="connsiteY449" fmla="*/ 2105948 h 2121144"/>
                <a:gd name="connsiteX450" fmla="*/ 3880296 w 8386272"/>
                <a:gd name="connsiteY450" fmla="*/ 2105948 h 2121144"/>
                <a:gd name="connsiteX451" fmla="*/ 3880296 w 8386272"/>
                <a:gd name="connsiteY451" fmla="*/ 2105948 h 2121144"/>
                <a:gd name="connsiteX452" fmla="*/ 3874478 w 8386272"/>
                <a:gd name="connsiteY452" fmla="*/ 1303484 h 2121144"/>
                <a:gd name="connsiteX453" fmla="*/ 3895255 w 8386272"/>
                <a:gd name="connsiteY453" fmla="*/ 1303365 h 2121144"/>
                <a:gd name="connsiteX454" fmla="*/ 3895374 w 8386272"/>
                <a:gd name="connsiteY454" fmla="*/ 1303365 h 2121144"/>
                <a:gd name="connsiteX455" fmla="*/ 3895374 w 8386272"/>
                <a:gd name="connsiteY455" fmla="*/ 1303365 h 2121144"/>
                <a:gd name="connsiteX456" fmla="*/ 3901191 w 8386272"/>
                <a:gd name="connsiteY456" fmla="*/ 2105948 h 2121144"/>
                <a:gd name="connsiteX457" fmla="*/ 4239083 w 8386272"/>
                <a:gd name="connsiteY457" fmla="*/ 2104642 h 2121144"/>
                <a:gd name="connsiteX458" fmla="*/ 4239083 w 8386272"/>
                <a:gd name="connsiteY458" fmla="*/ 2104642 h 2121144"/>
                <a:gd name="connsiteX459" fmla="*/ 4239083 w 8386272"/>
                <a:gd name="connsiteY459" fmla="*/ 2104642 h 2121144"/>
                <a:gd name="connsiteX460" fmla="*/ 4238846 w 8386272"/>
                <a:gd name="connsiteY460" fmla="*/ 2081846 h 2121144"/>
                <a:gd name="connsiteX461" fmla="*/ 4238846 w 8386272"/>
                <a:gd name="connsiteY461" fmla="*/ 2077691 h 2121144"/>
                <a:gd name="connsiteX462" fmla="*/ 4239202 w 8386272"/>
                <a:gd name="connsiteY462" fmla="*/ 2076860 h 2121144"/>
                <a:gd name="connsiteX463" fmla="*/ 4262472 w 8386272"/>
                <a:gd name="connsiteY463" fmla="*/ 2056439 h 2121144"/>
                <a:gd name="connsiteX464" fmla="*/ 4285268 w 8386272"/>
                <a:gd name="connsiteY464" fmla="*/ 2077572 h 2121144"/>
                <a:gd name="connsiteX465" fmla="*/ 4285743 w 8386272"/>
                <a:gd name="connsiteY465" fmla="*/ 2104523 h 2121144"/>
                <a:gd name="connsiteX466" fmla="*/ 4318154 w 8386272"/>
                <a:gd name="connsiteY466" fmla="*/ 2104404 h 2121144"/>
                <a:gd name="connsiteX467" fmla="*/ 4318154 w 8386272"/>
                <a:gd name="connsiteY467" fmla="*/ 2104404 h 2121144"/>
                <a:gd name="connsiteX468" fmla="*/ 4318154 w 8386272"/>
                <a:gd name="connsiteY468" fmla="*/ 2104404 h 2121144"/>
                <a:gd name="connsiteX469" fmla="*/ 4318036 w 8386272"/>
                <a:gd name="connsiteY469" fmla="*/ 2077453 h 2121144"/>
                <a:gd name="connsiteX470" fmla="*/ 4318392 w 8386272"/>
                <a:gd name="connsiteY470" fmla="*/ 2076623 h 2121144"/>
                <a:gd name="connsiteX471" fmla="*/ 4342849 w 8386272"/>
                <a:gd name="connsiteY471" fmla="*/ 2056320 h 2121144"/>
                <a:gd name="connsiteX472" fmla="*/ 4342968 w 8386272"/>
                <a:gd name="connsiteY472" fmla="*/ 2056320 h 2121144"/>
                <a:gd name="connsiteX473" fmla="*/ 4346055 w 8386272"/>
                <a:gd name="connsiteY473" fmla="*/ 2057270 h 2121144"/>
                <a:gd name="connsiteX474" fmla="*/ 4364457 w 8386272"/>
                <a:gd name="connsiteY474" fmla="*/ 2077216 h 2121144"/>
                <a:gd name="connsiteX475" fmla="*/ 4364814 w 8386272"/>
                <a:gd name="connsiteY475" fmla="*/ 2104167 h 2121144"/>
                <a:gd name="connsiteX476" fmla="*/ 4364814 w 8386272"/>
                <a:gd name="connsiteY476" fmla="*/ 2104167 h 2121144"/>
                <a:gd name="connsiteX477" fmla="*/ 4427263 w 8386272"/>
                <a:gd name="connsiteY477" fmla="*/ 2103929 h 2121144"/>
                <a:gd name="connsiteX478" fmla="*/ 4427263 w 8386272"/>
                <a:gd name="connsiteY478" fmla="*/ 2103929 h 2121144"/>
                <a:gd name="connsiteX479" fmla="*/ 4427263 w 8386272"/>
                <a:gd name="connsiteY479" fmla="*/ 2103929 h 2121144"/>
                <a:gd name="connsiteX480" fmla="*/ 4417290 w 8386272"/>
                <a:gd name="connsiteY480" fmla="*/ 719831 h 2121144"/>
                <a:gd name="connsiteX481" fmla="*/ 4438423 w 8386272"/>
                <a:gd name="connsiteY481" fmla="*/ 719712 h 2121144"/>
                <a:gd name="connsiteX482" fmla="*/ 4448277 w 8386272"/>
                <a:gd name="connsiteY482" fmla="*/ 2103929 h 2121144"/>
                <a:gd name="connsiteX483" fmla="*/ 4572345 w 8386272"/>
                <a:gd name="connsiteY483" fmla="*/ 2103336 h 2121144"/>
                <a:gd name="connsiteX484" fmla="*/ 4561660 w 8386272"/>
                <a:gd name="connsiteY484" fmla="*/ 604193 h 2121144"/>
                <a:gd name="connsiteX485" fmla="*/ 4608438 w 8386272"/>
                <a:gd name="connsiteY485" fmla="*/ 604074 h 2121144"/>
                <a:gd name="connsiteX486" fmla="*/ 4619123 w 8386272"/>
                <a:gd name="connsiteY486" fmla="*/ 2103217 h 2121144"/>
                <a:gd name="connsiteX487" fmla="*/ 4740579 w 8386272"/>
                <a:gd name="connsiteY487" fmla="*/ 2102742 h 2121144"/>
                <a:gd name="connsiteX488" fmla="*/ 4740579 w 8386272"/>
                <a:gd name="connsiteY488" fmla="*/ 2102742 h 2121144"/>
                <a:gd name="connsiteX489" fmla="*/ 4740579 w 8386272"/>
                <a:gd name="connsiteY489" fmla="*/ 2102742 h 2121144"/>
                <a:gd name="connsiteX490" fmla="*/ 4730012 w 8386272"/>
                <a:gd name="connsiteY490" fmla="*/ 603480 h 2121144"/>
                <a:gd name="connsiteX491" fmla="*/ 4776553 w 8386272"/>
                <a:gd name="connsiteY491" fmla="*/ 603361 h 2121144"/>
                <a:gd name="connsiteX492" fmla="*/ 4776790 w 8386272"/>
                <a:gd name="connsiteY492" fmla="*/ 603361 h 2121144"/>
                <a:gd name="connsiteX493" fmla="*/ 4787357 w 8386272"/>
                <a:gd name="connsiteY493" fmla="*/ 2102505 h 2121144"/>
                <a:gd name="connsiteX494" fmla="*/ 5149825 w 8386272"/>
                <a:gd name="connsiteY494" fmla="*/ 2101199 h 2121144"/>
                <a:gd name="connsiteX495" fmla="*/ 5140564 w 8386272"/>
                <a:gd name="connsiteY495" fmla="*/ 787029 h 2121144"/>
                <a:gd name="connsiteX496" fmla="*/ 5140564 w 8386272"/>
                <a:gd name="connsiteY496" fmla="*/ 787029 h 2121144"/>
                <a:gd name="connsiteX497" fmla="*/ 5161578 w 8386272"/>
                <a:gd name="connsiteY497" fmla="*/ 787029 h 2121144"/>
                <a:gd name="connsiteX498" fmla="*/ 5170958 w 8386272"/>
                <a:gd name="connsiteY498" fmla="*/ 2101080 h 2121144"/>
                <a:gd name="connsiteX499" fmla="*/ 5227114 w 8386272"/>
                <a:gd name="connsiteY499" fmla="*/ 2100842 h 2121144"/>
                <a:gd name="connsiteX500" fmla="*/ 5227114 w 8386272"/>
                <a:gd name="connsiteY500" fmla="*/ 2100842 h 2121144"/>
                <a:gd name="connsiteX501" fmla="*/ 5227114 w 8386272"/>
                <a:gd name="connsiteY501" fmla="*/ 2100842 h 2121144"/>
                <a:gd name="connsiteX502" fmla="*/ 5217735 w 8386272"/>
                <a:gd name="connsiteY502" fmla="*/ 786673 h 2121144"/>
                <a:gd name="connsiteX503" fmla="*/ 5217735 w 8386272"/>
                <a:gd name="connsiteY503" fmla="*/ 786673 h 2121144"/>
                <a:gd name="connsiteX504" fmla="*/ 5238631 w 8386272"/>
                <a:gd name="connsiteY504" fmla="*/ 786673 h 2121144"/>
                <a:gd name="connsiteX505" fmla="*/ 5238631 w 8386272"/>
                <a:gd name="connsiteY505" fmla="*/ 786673 h 2121144"/>
                <a:gd name="connsiteX506" fmla="*/ 5248010 w 8386272"/>
                <a:gd name="connsiteY506" fmla="*/ 2100724 h 2121144"/>
                <a:gd name="connsiteX507" fmla="*/ 5485936 w 8386272"/>
                <a:gd name="connsiteY507" fmla="*/ 2099893 h 2121144"/>
                <a:gd name="connsiteX508" fmla="*/ 5485936 w 8386272"/>
                <a:gd name="connsiteY508" fmla="*/ 2099893 h 2121144"/>
                <a:gd name="connsiteX509" fmla="*/ 5476912 w 8386272"/>
                <a:gd name="connsiteY509" fmla="*/ 812080 h 2121144"/>
                <a:gd name="connsiteX510" fmla="*/ 5475250 w 8386272"/>
                <a:gd name="connsiteY510" fmla="*/ 597425 h 2121144"/>
                <a:gd name="connsiteX511" fmla="*/ 5476912 w 8386272"/>
                <a:gd name="connsiteY511" fmla="*/ 596357 h 2121144"/>
                <a:gd name="connsiteX512" fmla="*/ 5533188 w 8386272"/>
                <a:gd name="connsiteY512" fmla="*/ 561214 h 2121144"/>
                <a:gd name="connsiteX513" fmla="*/ 5533188 w 8386272"/>
                <a:gd name="connsiteY513" fmla="*/ 561214 h 2121144"/>
                <a:gd name="connsiteX514" fmla="*/ 5544230 w 8386272"/>
                <a:gd name="connsiteY514" fmla="*/ 2099418 h 2121144"/>
                <a:gd name="connsiteX515" fmla="*/ 5831426 w 8386272"/>
                <a:gd name="connsiteY515" fmla="*/ 2098349 h 2121144"/>
                <a:gd name="connsiteX516" fmla="*/ 5831426 w 8386272"/>
                <a:gd name="connsiteY516" fmla="*/ 2098349 h 2121144"/>
                <a:gd name="connsiteX517" fmla="*/ 5818841 w 8386272"/>
                <a:gd name="connsiteY517" fmla="*/ 327207 h 2121144"/>
                <a:gd name="connsiteX518" fmla="*/ 5818841 w 8386272"/>
                <a:gd name="connsiteY518" fmla="*/ 327207 h 2121144"/>
                <a:gd name="connsiteX519" fmla="*/ 5853865 w 8386272"/>
                <a:gd name="connsiteY519" fmla="*/ 327088 h 2121144"/>
                <a:gd name="connsiteX520" fmla="*/ 5866569 w 8386272"/>
                <a:gd name="connsiteY520" fmla="*/ 2098230 h 2121144"/>
                <a:gd name="connsiteX521" fmla="*/ 5929612 w 8386272"/>
                <a:gd name="connsiteY521" fmla="*/ 2097993 h 2121144"/>
                <a:gd name="connsiteX522" fmla="*/ 5929612 w 8386272"/>
                <a:gd name="connsiteY522" fmla="*/ 2097993 h 2121144"/>
                <a:gd name="connsiteX523" fmla="*/ 5929612 w 8386272"/>
                <a:gd name="connsiteY523" fmla="*/ 2097993 h 2121144"/>
                <a:gd name="connsiteX524" fmla="*/ 5916908 w 8386272"/>
                <a:gd name="connsiteY524" fmla="*/ 326850 h 2121144"/>
                <a:gd name="connsiteX525" fmla="*/ 5917264 w 8386272"/>
                <a:gd name="connsiteY525" fmla="*/ 326850 h 2121144"/>
                <a:gd name="connsiteX526" fmla="*/ 5952169 w 8386272"/>
                <a:gd name="connsiteY526" fmla="*/ 326613 h 2121144"/>
                <a:gd name="connsiteX527" fmla="*/ 5964754 w 8386272"/>
                <a:gd name="connsiteY527" fmla="*/ 2097874 h 2121144"/>
                <a:gd name="connsiteX528" fmla="*/ 6210397 w 8386272"/>
                <a:gd name="connsiteY528" fmla="*/ 2096806 h 2121144"/>
                <a:gd name="connsiteX529" fmla="*/ 6210397 w 8386272"/>
                <a:gd name="connsiteY529" fmla="*/ 2096806 h 2121144"/>
                <a:gd name="connsiteX530" fmla="*/ 6210397 w 8386272"/>
                <a:gd name="connsiteY530" fmla="*/ 2096806 h 2121144"/>
                <a:gd name="connsiteX531" fmla="*/ 6198880 w 8386272"/>
                <a:gd name="connsiteY531" fmla="*/ 482499 h 2121144"/>
                <a:gd name="connsiteX532" fmla="*/ 6310957 w 8386272"/>
                <a:gd name="connsiteY532" fmla="*/ 482024 h 2121144"/>
                <a:gd name="connsiteX533" fmla="*/ 6322474 w 8386272"/>
                <a:gd name="connsiteY533" fmla="*/ 2096450 h 2121144"/>
                <a:gd name="connsiteX534" fmla="*/ 6374593 w 8386272"/>
                <a:gd name="connsiteY534" fmla="*/ 2096212 h 2121144"/>
                <a:gd name="connsiteX535" fmla="*/ 6374593 w 8386272"/>
                <a:gd name="connsiteY535" fmla="*/ 2096212 h 2121144"/>
                <a:gd name="connsiteX536" fmla="*/ 6374593 w 8386272"/>
                <a:gd name="connsiteY536" fmla="*/ 2095144 h 2121144"/>
                <a:gd name="connsiteX537" fmla="*/ 6374000 w 8386272"/>
                <a:gd name="connsiteY537" fmla="*/ 717931 h 2121144"/>
                <a:gd name="connsiteX538" fmla="*/ 6383973 w 8386272"/>
                <a:gd name="connsiteY538" fmla="*/ 2096212 h 2121144"/>
                <a:gd name="connsiteX539" fmla="*/ 6383973 w 8386272"/>
                <a:gd name="connsiteY539" fmla="*/ 2096212 h 2121144"/>
                <a:gd name="connsiteX540" fmla="*/ 6500798 w 8386272"/>
                <a:gd name="connsiteY540" fmla="*/ 2095737 h 2121144"/>
                <a:gd name="connsiteX541" fmla="*/ 6500324 w 8386272"/>
                <a:gd name="connsiteY541" fmla="*/ 717456 h 2121144"/>
                <a:gd name="connsiteX542" fmla="*/ 6510178 w 8386272"/>
                <a:gd name="connsiteY542" fmla="*/ 2095737 h 2121144"/>
                <a:gd name="connsiteX543" fmla="*/ 6627003 w 8386272"/>
                <a:gd name="connsiteY543" fmla="*/ 2095262 h 2121144"/>
                <a:gd name="connsiteX544" fmla="*/ 6627003 w 8386272"/>
                <a:gd name="connsiteY544" fmla="*/ 2095262 h 2121144"/>
                <a:gd name="connsiteX545" fmla="*/ 6617268 w 8386272"/>
                <a:gd name="connsiteY545" fmla="*/ 716981 h 2121144"/>
                <a:gd name="connsiteX546" fmla="*/ 6626647 w 8386272"/>
                <a:gd name="connsiteY546" fmla="*/ 716981 h 2121144"/>
                <a:gd name="connsiteX547" fmla="*/ 6636501 w 8386272"/>
                <a:gd name="connsiteY547" fmla="*/ 2095262 h 2121144"/>
                <a:gd name="connsiteX548" fmla="*/ 6977243 w 8386272"/>
                <a:gd name="connsiteY548" fmla="*/ 2093956 h 2121144"/>
                <a:gd name="connsiteX549" fmla="*/ 6966558 w 8386272"/>
                <a:gd name="connsiteY549" fmla="*/ 612622 h 2121144"/>
                <a:gd name="connsiteX550" fmla="*/ 6966558 w 8386272"/>
                <a:gd name="connsiteY550" fmla="*/ 612622 h 2121144"/>
                <a:gd name="connsiteX551" fmla="*/ 6994577 w 8386272"/>
                <a:gd name="connsiteY551" fmla="*/ 612503 h 2121144"/>
                <a:gd name="connsiteX552" fmla="*/ 7005143 w 8386272"/>
                <a:gd name="connsiteY552" fmla="*/ 2093838 h 2121144"/>
                <a:gd name="connsiteX553" fmla="*/ 7369986 w 8386272"/>
                <a:gd name="connsiteY553" fmla="*/ 2092413 h 2121144"/>
                <a:gd name="connsiteX554" fmla="*/ 7369986 w 8386272"/>
                <a:gd name="connsiteY554" fmla="*/ 2092413 h 2121144"/>
                <a:gd name="connsiteX555" fmla="*/ 7359419 w 8386272"/>
                <a:gd name="connsiteY555" fmla="*/ 611197 h 2121144"/>
                <a:gd name="connsiteX556" fmla="*/ 7359419 w 8386272"/>
                <a:gd name="connsiteY556" fmla="*/ 611197 h 2121144"/>
                <a:gd name="connsiteX557" fmla="*/ 7387082 w 8386272"/>
                <a:gd name="connsiteY557" fmla="*/ 611079 h 2121144"/>
                <a:gd name="connsiteX558" fmla="*/ 7387557 w 8386272"/>
                <a:gd name="connsiteY558" fmla="*/ 611079 h 2121144"/>
                <a:gd name="connsiteX559" fmla="*/ 7387557 w 8386272"/>
                <a:gd name="connsiteY559" fmla="*/ 611079 h 2121144"/>
                <a:gd name="connsiteX560" fmla="*/ 7398124 w 8386272"/>
                <a:gd name="connsiteY560" fmla="*/ 2092413 h 2121144"/>
                <a:gd name="connsiteX561" fmla="*/ 7468528 w 8386272"/>
                <a:gd name="connsiteY561" fmla="*/ 2092175 h 2121144"/>
                <a:gd name="connsiteX562" fmla="*/ 7569800 w 8386272"/>
                <a:gd name="connsiteY562" fmla="*/ 2049316 h 2121144"/>
                <a:gd name="connsiteX563" fmla="*/ 7579773 w 8386272"/>
                <a:gd name="connsiteY563" fmla="*/ 2058814 h 2121144"/>
                <a:gd name="connsiteX564" fmla="*/ 7501296 w 8386272"/>
                <a:gd name="connsiteY564" fmla="*/ 2092057 h 2121144"/>
                <a:gd name="connsiteX565" fmla="*/ 7634268 w 8386272"/>
                <a:gd name="connsiteY565" fmla="*/ 2091582 h 2121144"/>
                <a:gd name="connsiteX566" fmla="*/ 7633437 w 8386272"/>
                <a:gd name="connsiteY566" fmla="*/ 1978437 h 2121144"/>
                <a:gd name="connsiteX567" fmla="*/ 7696480 w 8386272"/>
                <a:gd name="connsiteY567" fmla="*/ 1978199 h 2121144"/>
                <a:gd name="connsiteX568" fmla="*/ 7697430 w 8386272"/>
                <a:gd name="connsiteY568" fmla="*/ 2091344 h 2121144"/>
                <a:gd name="connsiteX569" fmla="*/ 7790985 w 8386272"/>
                <a:gd name="connsiteY569" fmla="*/ 2090988 h 2121144"/>
                <a:gd name="connsiteX570" fmla="*/ 7777688 w 8386272"/>
                <a:gd name="connsiteY570" fmla="*/ 227359 h 2121144"/>
                <a:gd name="connsiteX571" fmla="*/ 7777688 w 8386272"/>
                <a:gd name="connsiteY571" fmla="*/ 227359 h 2121144"/>
                <a:gd name="connsiteX572" fmla="*/ 7815086 w 8386272"/>
                <a:gd name="connsiteY572" fmla="*/ 227240 h 2121144"/>
                <a:gd name="connsiteX573" fmla="*/ 7828384 w 8386272"/>
                <a:gd name="connsiteY573" fmla="*/ 2090869 h 2121144"/>
                <a:gd name="connsiteX574" fmla="*/ 7856403 w 8386272"/>
                <a:gd name="connsiteY574" fmla="*/ 2090751 h 2121144"/>
                <a:gd name="connsiteX575" fmla="*/ 7856403 w 8386272"/>
                <a:gd name="connsiteY575" fmla="*/ 2090632 h 2121144"/>
                <a:gd name="connsiteX576" fmla="*/ 7856403 w 8386272"/>
                <a:gd name="connsiteY576" fmla="*/ 2090632 h 2121144"/>
                <a:gd name="connsiteX577" fmla="*/ 7843105 w 8386272"/>
                <a:gd name="connsiteY577" fmla="*/ 227003 h 2121144"/>
                <a:gd name="connsiteX578" fmla="*/ 7880504 w 8386272"/>
                <a:gd name="connsiteY578" fmla="*/ 226884 h 2121144"/>
                <a:gd name="connsiteX579" fmla="*/ 7893801 w 8386272"/>
                <a:gd name="connsiteY579" fmla="*/ 2090513 h 2121144"/>
                <a:gd name="connsiteX580" fmla="*/ 7921820 w 8386272"/>
                <a:gd name="connsiteY580" fmla="*/ 2090395 h 2121144"/>
                <a:gd name="connsiteX581" fmla="*/ 7921820 w 8386272"/>
                <a:gd name="connsiteY581" fmla="*/ 2090395 h 2121144"/>
                <a:gd name="connsiteX582" fmla="*/ 7908523 w 8386272"/>
                <a:gd name="connsiteY582" fmla="*/ 226765 h 2121144"/>
                <a:gd name="connsiteX583" fmla="*/ 7945922 w 8386272"/>
                <a:gd name="connsiteY583" fmla="*/ 226646 h 2121144"/>
                <a:gd name="connsiteX584" fmla="*/ 7945922 w 8386272"/>
                <a:gd name="connsiteY584" fmla="*/ 226646 h 2121144"/>
                <a:gd name="connsiteX585" fmla="*/ 7959219 w 8386272"/>
                <a:gd name="connsiteY585" fmla="*/ 2090276 h 2121144"/>
                <a:gd name="connsiteX586" fmla="*/ 7987238 w 8386272"/>
                <a:gd name="connsiteY586" fmla="*/ 2090157 h 2121144"/>
                <a:gd name="connsiteX587" fmla="*/ 7973941 w 8386272"/>
                <a:gd name="connsiteY587" fmla="*/ 226528 h 2121144"/>
                <a:gd name="connsiteX588" fmla="*/ 8011340 w 8386272"/>
                <a:gd name="connsiteY588" fmla="*/ 226409 h 2121144"/>
                <a:gd name="connsiteX589" fmla="*/ 8024637 w 8386272"/>
                <a:gd name="connsiteY589" fmla="*/ 2090038 h 2121144"/>
                <a:gd name="connsiteX590" fmla="*/ 8052656 w 8386272"/>
                <a:gd name="connsiteY590" fmla="*/ 2089920 h 2121144"/>
                <a:gd name="connsiteX591" fmla="*/ 8039477 w 8386272"/>
                <a:gd name="connsiteY591" fmla="*/ 226290 h 2121144"/>
                <a:gd name="connsiteX592" fmla="*/ 8039477 w 8386272"/>
                <a:gd name="connsiteY592" fmla="*/ 226290 h 2121144"/>
                <a:gd name="connsiteX593" fmla="*/ 8076875 w 8386272"/>
                <a:gd name="connsiteY593" fmla="*/ 226171 h 2121144"/>
                <a:gd name="connsiteX594" fmla="*/ 8090173 w 8386272"/>
                <a:gd name="connsiteY594" fmla="*/ 2089801 h 2121144"/>
                <a:gd name="connsiteX595" fmla="*/ 8118192 w 8386272"/>
                <a:gd name="connsiteY595" fmla="*/ 2089682 h 2121144"/>
                <a:gd name="connsiteX596" fmla="*/ 8118192 w 8386272"/>
                <a:gd name="connsiteY596" fmla="*/ 2089682 h 2121144"/>
                <a:gd name="connsiteX597" fmla="*/ 8104894 w 8386272"/>
                <a:gd name="connsiteY597" fmla="*/ 226053 h 2121144"/>
                <a:gd name="connsiteX598" fmla="*/ 8142293 w 8386272"/>
                <a:gd name="connsiteY598" fmla="*/ 225934 h 2121144"/>
                <a:gd name="connsiteX599" fmla="*/ 8155590 w 8386272"/>
                <a:gd name="connsiteY599" fmla="*/ 2089564 h 2121144"/>
                <a:gd name="connsiteX600" fmla="*/ 8183609 w 8386272"/>
                <a:gd name="connsiteY600" fmla="*/ 2089445 h 2121144"/>
                <a:gd name="connsiteX601" fmla="*/ 8170312 w 8386272"/>
                <a:gd name="connsiteY601" fmla="*/ 225815 h 2121144"/>
                <a:gd name="connsiteX602" fmla="*/ 8207711 w 8386272"/>
                <a:gd name="connsiteY602" fmla="*/ 225697 h 2121144"/>
                <a:gd name="connsiteX603" fmla="*/ 8221008 w 8386272"/>
                <a:gd name="connsiteY603" fmla="*/ 2089326 h 2121144"/>
                <a:gd name="connsiteX604" fmla="*/ 8249027 w 8386272"/>
                <a:gd name="connsiteY604" fmla="*/ 2089207 h 2121144"/>
                <a:gd name="connsiteX605" fmla="*/ 8235967 w 8386272"/>
                <a:gd name="connsiteY605" fmla="*/ 225222 h 2121144"/>
                <a:gd name="connsiteX606" fmla="*/ 8235967 w 8386272"/>
                <a:gd name="connsiteY606" fmla="*/ 225222 h 2121144"/>
                <a:gd name="connsiteX607" fmla="*/ 8273010 w 8386272"/>
                <a:gd name="connsiteY607" fmla="*/ 225103 h 2121144"/>
                <a:gd name="connsiteX608" fmla="*/ 8273365 w 8386272"/>
                <a:gd name="connsiteY608" fmla="*/ 225103 h 2121144"/>
                <a:gd name="connsiteX609" fmla="*/ 8273365 w 8386272"/>
                <a:gd name="connsiteY609" fmla="*/ 225103 h 2121144"/>
                <a:gd name="connsiteX610" fmla="*/ 8286544 w 8386272"/>
                <a:gd name="connsiteY610" fmla="*/ 2088732 h 2121144"/>
                <a:gd name="connsiteX611" fmla="*/ 8286544 w 8386272"/>
                <a:gd name="connsiteY611" fmla="*/ 2088732 h 2121144"/>
                <a:gd name="connsiteX612" fmla="*/ 8314682 w 8386272"/>
                <a:gd name="connsiteY612" fmla="*/ 2088614 h 2121144"/>
                <a:gd name="connsiteX613" fmla="*/ 8301385 w 8386272"/>
                <a:gd name="connsiteY613" fmla="*/ 224984 h 2121144"/>
                <a:gd name="connsiteX614" fmla="*/ 8338783 w 8386272"/>
                <a:gd name="connsiteY614" fmla="*/ 224866 h 2121144"/>
                <a:gd name="connsiteX615" fmla="*/ 8352080 w 8386272"/>
                <a:gd name="connsiteY615" fmla="*/ 2088495 h 2121144"/>
                <a:gd name="connsiteX616" fmla="*/ 8386273 w 8386272"/>
                <a:gd name="connsiteY616" fmla="*/ 2088258 h 2121144"/>
                <a:gd name="connsiteX617" fmla="*/ 8372620 w 8386272"/>
                <a:gd name="connsiteY617" fmla="*/ 170846 h 2121144"/>
                <a:gd name="connsiteX618" fmla="*/ 37042 w 8386272"/>
                <a:gd name="connsiteY618" fmla="*/ 2120076 h 2121144"/>
                <a:gd name="connsiteX619" fmla="*/ 20896 w 8386272"/>
                <a:gd name="connsiteY619" fmla="*/ 2120076 h 2121144"/>
                <a:gd name="connsiteX620" fmla="*/ 21014 w 8386272"/>
                <a:gd name="connsiteY620" fmla="*/ 2114971 h 2121144"/>
                <a:gd name="connsiteX621" fmla="*/ 37161 w 8386272"/>
                <a:gd name="connsiteY621" fmla="*/ 2114852 h 2121144"/>
                <a:gd name="connsiteX622" fmla="*/ 64112 w 8386272"/>
                <a:gd name="connsiteY622" fmla="*/ 2114852 h 2121144"/>
                <a:gd name="connsiteX623" fmla="*/ 37042 w 8386272"/>
                <a:gd name="connsiteY623" fmla="*/ 2120076 h 2121144"/>
                <a:gd name="connsiteX624" fmla="*/ 367811 w 8386272"/>
                <a:gd name="connsiteY624" fmla="*/ 1258368 h 2121144"/>
                <a:gd name="connsiteX625" fmla="*/ 367573 w 8386272"/>
                <a:gd name="connsiteY625" fmla="*/ 1236167 h 2121144"/>
                <a:gd name="connsiteX626" fmla="*/ 367573 w 8386272"/>
                <a:gd name="connsiteY626" fmla="*/ 1236048 h 2121144"/>
                <a:gd name="connsiteX627" fmla="*/ 367573 w 8386272"/>
                <a:gd name="connsiteY627" fmla="*/ 1236048 h 2121144"/>
                <a:gd name="connsiteX628" fmla="*/ 618558 w 8386272"/>
                <a:gd name="connsiteY628" fmla="*/ 1234980 h 2121144"/>
                <a:gd name="connsiteX629" fmla="*/ 620220 w 8386272"/>
                <a:gd name="connsiteY629" fmla="*/ 1234980 h 2121144"/>
                <a:gd name="connsiteX630" fmla="*/ 620220 w 8386272"/>
                <a:gd name="connsiteY630" fmla="*/ 1234980 h 2121144"/>
                <a:gd name="connsiteX631" fmla="*/ 620339 w 8386272"/>
                <a:gd name="connsiteY631" fmla="*/ 1257419 h 2121144"/>
                <a:gd name="connsiteX632" fmla="*/ 367811 w 8386272"/>
                <a:gd name="connsiteY632" fmla="*/ 1258368 h 2121144"/>
                <a:gd name="connsiteX633" fmla="*/ 367811 w 8386272"/>
                <a:gd name="connsiteY633" fmla="*/ 1258368 h 2121144"/>
                <a:gd name="connsiteX634" fmla="*/ 368048 w 8386272"/>
                <a:gd name="connsiteY634" fmla="*/ 1296479 h 2121144"/>
                <a:gd name="connsiteX635" fmla="*/ 368048 w 8386272"/>
                <a:gd name="connsiteY635" fmla="*/ 1296479 h 2121144"/>
                <a:gd name="connsiteX636" fmla="*/ 620577 w 8386272"/>
                <a:gd name="connsiteY636" fmla="*/ 1295411 h 2121144"/>
                <a:gd name="connsiteX637" fmla="*/ 620695 w 8386272"/>
                <a:gd name="connsiteY637" fmla="*/ 1317850 h 2121144"/>
                <a:gd name="connsiteX638" fmla="*/ 620695 w 8386272"/>
                <a:gd name="connsiteY638" fmla="*/ 1317850 h 2121144"/>
                <a:gd name="connsiteX639" fmla="*/ 368048 w 8386272"/>
                <a:gd name="connsiteY639" fmla="*/ 1318918 h 2121144"/>
                <a:gd name="connsiteX640" fmla="*/ 368048 w 8386272"/>
                <a:gd name="connsiteY640" fmla="*/ 1296479 h 2121144"/>
                <a:gd name="connsiteX641" fmla="*/ 368404 w 8386272"/>
                <a:gd name="connsiteY641" fmla="*/ 1357029 h 2121144"/>
                <a:gd name="connsiteX642" fmla="*/ 620933 w 8386272"/>
                <a:gd name="connsiteY642" fmla="*/ 1356079 h 2121144"/>
                <a:gd name="connsiteX643" fmla="*/ 621170 w 8386272"/>
                <a:gd name="connsiteY643" fmla="*/ 1378400 h 2121144"/>
                <a:gd name="connsiteX644" fmla="*/ 368642 w 8386272"/>
                <a:gd name="connsiteY644" fmla="*/ 1379349 h 2121144"/>
                <a:gd name="connsiteX645" fmla="*/ 368404 w 8386272"/>
                <a:gd name="connsiteY645" fmla="*/ 1357029 h 2121144"/>
                <a:gd name="connsiteX646" fmla="*/ 368879 w 8386272"/>
                <a:gd name="connsiteY646" fmla="*/ 1417460 h 2121144"/>
                <a:gd name="connsiteX647" fmla="*/ 621408 w 8386272"/>
                <a:gd name="connsiteY647" fmla="*/ 1416510 h 2121144"/>
                <a:gd name="connsiteX648" fmla="*/ 621526 w 8386272"/>
                <a:gd name="connsiteY648" fmla="*/ 1438831 h 2121144"/>
                <a:gd name="connsiteX649" fmla="*/ 369117 w 8386272"/>
                <a:gd name="connsiteY649" fmla="*/ 1439780 h 2121144"/>
                <a:gd name="connsiteX650" fmla="*/ 368879 w 8386272"/>
                <a:gd name="connsiteY650" fmla="*/ 1417460 h 2121144"/>
                <a:gd name="connsiteX651" fmla="*/ 369354 w 8386272"/>
                <a:gd name="connsiteY651" fmla="*/ 1477891 h 2121144"/>
                <a:gd name="connsiteX652" fmla="*/ 621764 w 8386272"/>
                <a:gd name="connsiteY652" fmla="*/ 1476942 h 2121144"/>
                <a:gd name="connsiteX653" fmla="*/ 622001 w 8386272"/>
                <a:gd name="connsiteY653" fmla="*/ 1499262 h 2121144"/>
                <a:gd name="connsiteX654" fmla="*/ 369473 w 8386272"/>
                <a:gd name="connsiteY654" fmla="*/ 1500330 h 2121144"/>
                <a:gd name="connsiteX655" fmla="*/ 369354 w 8386272"/>
                <a:gd name="connsiteY655" fmla="*/ 1477891 h 2121144"/>
                <a:gd name="connsiteX656" fmla="*/ 369710 w 8386272"/>
                <a:gd name="connsiteY656" fmla="*/ 1538441 h 2121144"/>
                <a:gd name="connsiteX657" fmla="*/ 622239 w 8386272"/>
                <a:gd name="connsiteY657" fmla="*/ 1537491 h 2121144"/>
                <a:gd name="connsiteX658" fmla="*/ 622357 w 8386272"/>
                <a:gd name="connsiteY658" fmla="*/ 1559812 h 2121144"/>
                <a:gd name="connsiteX659" fmla="*/ 369948 w 8386272"/>
                <a:gd name="connsiteY659" fmla="*/ 1560880 h 2121144"/>
                <a:gd name="connsiteX660" fmla="*/ 369710 w 8386272"/>
                <a:gd name="connsiteY660" fmla="*/ 1538441 h 2121144"/>
                <a:gd name="connsiteX661" fmla="*/ 370185 w 8386272"/>
                <a:gd name="connsiteY661" fmla="*/ 1598872 h 2121144"/>
                <a:gd name="connsiteX662" fmla="*/ 622714 w 8386272"/>
                <a:gd name="connsiteY662" fmla="*/ 1597922 h 2121144"/>
                <a:gd name="connsiteX663" fmla="*/ 622832 w 8386272"/>
                <a:gd name="connsiteY663" fmla="*/ 1620243 h 2121144"/>
                <a:gd name="connsiteX664" fmla="*/ 370304 w 8386272"/>
                <a:gd name="connsiteY664" fmla="*/ 1621311 h 2121144"/>
                <a:gd name="connsiteX665" fmla="*/ 370185 w 8386272"/>
                <a:gd name="connsiteY665" fmla="*/ 1598872 h 2121144"/>
                <a:gd name="connsiteX666" fmla="*/ 370541 w 8386272"/>
                <a:gd name="connsiteY666" fmla="*/ 1659541 h 2121144"/>
                <a:gd name="connsiteX667" fmla="*/ 623189 w 8386272"/>
                <a:gd name="connsiteY667" fmla="*/ 1658472 h 2121144"/>
                <a:gd name="connsiteX668" fmla="*/ 623426 w 8386272"/>
                <a:gd name="connsiteY668" fmla="*/ 1680911 h 2121144"/>
                <a:gd name="connsiteX669" fmla="*/ 370898 w 8386272"/>
                <a:gd name="connsiteY669" fmla="*/ 1681861 h 2121144"/>
                <a:gd name="connsiteX670" fmla="*/ 370541 w 8386272"/>
                <a:gd name="connsiteY670" fmla="*/ 1659541 h 2121144"/>
                <a:gd name="connsiteX671" fmla="*/ 371016 w 8386272"/>
                <a:gd name="connsiteY671" fmla="*/ 1719972 h 2121144"/>
                <a:gd name="connsiteX672" fmla="*/ 623545 w 8386272"/>
                <a:gd name="connsiteY672" fmla="*/ 1718903 h 2121144"/>
                <a:gd name="connsiteX673" fmla="*/ 623663 w 8386272"/>
                <a:gd name="connsiteY673" fmla="*/ 1741342 h 2121144"/>
                <a:gd name="connsiteX674" fmla="*/ 371254 w 8386272"/>
                <a:gd name="connsiteY674" fmla="*/ 1742292 h 2121144"/>
                <a:gd name="connsiteX675" fmla="*/ 371016 w 8386272"/>
                <a:gd name="connsiteY675" fmla="*/ 1719972 h 2121144"/>
                <a:gd name="connsiteX676" fmla="*/ 371491 w 8386272"/>
                <a:gd name="connsiteY676" fmla="*/ 1780403 h 2121144"/>
                <a:gd name="connsiteX677" fmla="*/ 624020 w 8386272"/>
                <a:gd name="connsiteY677" fmla="*/ 1779335 h 2121144"/>
                <a:gd name="connsiteX678" fmla="*/ 624138 w 8386272"/>
                <a:gd name="connsiteY678" fmla="*/ 1801774 h 2121144"/>
                <a:gd name="connsiteX679" fmla="*/ 371610 w 8386272"/>
                <a:gd name="connsiteY679" fmla="*/ 1802723 h 2121144"/>
                <a:gd name="connsiteX680" fmla="*/ 371491 w 8386272"/>
                <a:gd name="connsiteY680" fmla="*/ 1780403 h 2121144"/>
                <a:gd name="connsiteX681" fmla="*/ 371847 w 8386272"/>
                <a:gd name="connsiteY681" fmla="*/ 1840953 h 2121144"/>
                <a:gd name="connsiteX682" fmla="*/ 624376 w 8386272"/>
                <a:gd name="connsiteY682" fmla="*/ 1840003 h 2121144"/>
                <a:gd name="connsiteX683" fmla="*/ 624613 w 8386272"/>
                <a:gd name="connsiteY683" fmla="*/ 1862323 h 2121144"/>
                <a:gd name="connsiteX684" fmla="*/ 372085 w 8386272"/>
                <a:gd name="connsiteY684" fmla="*/ 1863273 h 2121144"/>
                <a:gd name="connsiteX685" fmla="*/ 371847 w 8386272"/>
                <a:gd name="connsiteY685" fmla="*/ 1840953 h 2121144"/>
                <a:gd name="connsiteX686" fmla="*/ 372441 w 8386272"/>
                <a:gd name="connsiteY686" fmla="*/ 1923823 h 2121144"/>
                <a:gd name="connsiteX687" fmla="*/ 372322 w 8386272"/>
                <a:gd name="connsiteY687" fmla="*/ 1901384 h 2121144"/>
                <a:gd name="connsiteX688" fmla="*/ 624851 w 8386272"/>
                <a:gd name="connsiteY688" fmla="*/ 1900434 h 2121144"/>
                <a:gd name="connsiteX689" fmla="*/ 624851 w 8386272"/>
                <a:gd name="connsiteY689" fmla="*/ 1900434 h 2121144"/>
                <a:gd name="connsiteX690" fmla="*/ 624969 w 8386272"/>
                <a:gd name="connsiteY690" fmla="*/ 1922755 h 2121144"/>
                <a:gd name="connsiteX691" fmla="*/ 372441 w 8386272"/>
                <a:gd name="connsiteY691" fmla="*/ 1923823 h 2121144"/>
                <a:gd name="connsiteX692" fmla="*/ 372441 w 8386272"/>
                <a:gd name="connsiteY692" fmla="*/ 1923823 h 2121144"/>
                <a:gd name="connsiteX693" fmla="*/ 372797 w 8386272"/>
                <a:gd name="connsiteY693" fmla="*/ 1961934 h 2121144"/>
                <a:gd name="connsiteX694" fmla="*/ 625207 w 8386272"/>
                <a:gd name="connsiteY694" fmla="*/ 1960984 h 2121144"/>
                <a:gd name="connsiteX695" fmla="*/ 625444 w 8386272"/>
                <a:gd name="connsiteY695" fmla="*/ 1983304 h 2121144"/>
                <a:gd name="connsiteX696" fmla="*/ 372916 w 8386272"/>
                <a:gd name="connsiteY696" fmla="*/ 1984373 h 2121144"/>
                <a:gd name="connsiteX697" fmla="*/ 372797 w 8386272"/>
                <a:gd name="connsiteY697" fmla="*/ 1961934 h 2121144"/>
                <a:gd name="connsiteX698" fmla="*/ 373153 w 8386272"/>
                <a:gd name="connsiteY698" fmla="*/ 2022365 h 2121144"/>
                <a:gd name="connsiteX699" fmla="*/ 625682 w 8386272"/>
                <a:gd name="connsiteY699" fmla="*/ 2021415 h 2121144"/>
                <a:gd name="connsiteX700" fmla="*/ 625801 w 8386272"/>
                <a:gd name="connsiteY700" fmla="*/ 2043854 h 2121144"/>
                <a:gd name="connsiteX701" fmla="*/ 373391 w 8386272"/>
                <a:gd name="connsiteY701" fmla="*/ 2044804 h 2121144"/>
                <a:gd name="connsiteX702" fmla="*/ 373153 w 8386272"/>
                <a:gd name="connsiteY702" fmla="*/ 2022365 h 2121144"/>
                <a:gd name="connsiteX703" fmla="*/ 373747 w 8386272"/>
                <a:gd name="connsiteY703" fmla="*/ 2105354 h 2121144"/>
                <a:gd name="connsiteX704" fmla="*/ 373628 w 8386272"/>
                <a:gd name="connsiteY704" fmla="*/ 2083034 h 2121144"/>
                <a:gd name="connsiteX705" fmla="*/ 626157 w 8386272"/>
                <a:gd name="connsiteY705" fmla="*/ 2081965 h 2121144"/>
                <a:gd name="connsiteX706" fmla="*/ 626275 w 8386272"/>
                <a:gd name="connsiteY706" fmla="*/ 2104404 h 2121144"/>
                <a:gd name="connsiteX707" fmla="*/ 373747 w 8386272"/>
                <a:gd name="connsiteY707" fmla="*/ 2105354 h 2121144"/>
                <a:gd name="connsiteX708" fmla="*/ 861708 w 8386272"/>
                <a:gd name="connsiteY708" fmla="*/ 1009995 h 2121144"/>
                <a:gd name="connsiteX709" fmla="*/ 922495 w 8386272"/>
                <a:gd name="connsiteY709" fmla="*/ 1009758 h 2121144"/>
                <a:gd name="connsiteX710" fmla="*/ 922851 w 8386272"/>
                <a:gd name="connsiteY710" fmla="*/ 1054517 h 2121144"/>
                <a:gd name="connsiteX711" fmla="*/ 862064 w 8386272"/>
                <a:gd name="connsiteY711" fmla="*/ 1054755 h 2121144"/>
                <a:gd name="connsiteX712" fmla="*/ 861708 w 8386272"/>
                <a:gd name="connsiteY712" fmla="*/ 1009995 h 2121144"/>
                <a:gd name="connsiteX713" fmla="*/ 862301 w 8386272"/>
                <a:gd name="connsiteY713" fmla="*/ 1095121 h 2121144"/>
                <a:gd name="connsiteX714" fmla="*/ 923088 w 8386272"/>
                <a:gd name="connsiteY714" fmla="*/ 1094765 h 2121144"/>
                <a:gd name="connsiteX715" fmla="*/ 923445 w 8386272"/>
                <a:gd name="connsiteY715" fmla="*/ 1139525 h 2121144"/>
                <a:gd name="connsiteX716" fmla="*/ 862657 w 8386272"/>
                <a:gd name="connsiteY716" fmla="*/ 1139881 h 2121144"/>
                <a:gd name="connsiteX717" fmla="*/ 862301 w 8386272"/>
                <a:gd name="connsiteY717" fmla="*/ 1095121 h 2121144"/>
                <a:gd name="connsiteX718" fmla="*/ 862895 w 8386272"/>
                <a:gd name="connsiteY718" fmla="*/ 1180247 h 2121144"/>
                <a:gd name="connsiteX719" fmla="*/ 923682 w 8386272"/>
                <a:gd name="connsiteY719" fmla="*/ 1180010 h 2121144"/>
                <a:gd name="connsiteX720" fmla="*/ 924038 w 8386272"/>
                <a:gd name="connsiteY720" fmla="*/ 1224888 h 2121144"/>
                <a:gd name="connsiteX721" fmla="*/ 863251 w 8386272"/>
                <a:gd name="connsiteY721" fmla="*/ 1225125 h 2121144"/>
                <a:gd name="connsiteX722" fmla="*/ 862895 w 8386272"/>
                <a:gd name="connsiteY722" fmla="*/ 1180247 h 2121144"/>
                <a:gd name="connsiteX723" fmla="*/ 863488 w 8386272"/>
                <a:gd name="connsiteY723" fmla="*/ 1265373 h 2121144"/>
                <a:gd name="connsiteX724" fmla="*/ 924276 w 8386272"/>
                <a:gd name="connsiteY724" fmla="*/ 1265136 h 2121144"/>
                <a:gd name="connsiteX725" fmla="*/ 924632 w 8386272"/>
                <a:gd name="connsiteY725" fmla="*/ 1309895 h 2121144"/>
                <a:gd name="connsiteX726" fmla="*/ 863845 w 8386272"/>
                <a:gd name="connsiteY726" fmla="*/ 1310133 h 2121144"/>
                <a:gd name="connsiteX727" fmla="*/ 863488 w 8386272"/>
                <a:gd name="connsiteY727" fmla="*/ 1265373 h 2121144"/>
                <a:gd name="connsiteX728" fmla="*/ 864082 w 8386272"/>
                <a:gd name="connsiteY728" fmla="*/ 1350618 h 2121144"/>
                <a:gd name="connsiteX729" fmla="*/ 924869 w 8386272"/>
                <a:gd name="connsiteY729" fmla="*/ 1350262 h 2121144"/>
                <a:gd name="connsiteX730" fmla="*/ 925226 w 8386272"/>
                <a:gd name="connsiteY730" fmla="*/ 1395021 h 2121144"/>
                <a:gd name="connsiteX731" fmla="*/ 864438 w 8386272"/>
                <a:gd name="connsiteY731" fmla="*/ 1395259 h 2121144"/>
                <a:gd name="connsiteX732" fmla="*/ 864082 w 8386272"/>
                <a:gd name="connsiteY732" fmla="*/ 1350618 h 2121144"/>
                <a:gd name="connsiteX733" fmla="*/ 864676 w 8386272"/>
                <a:gd name="connsiteY733" fmla="*/ 1435625 h 2121144"/>
                <a:gd name="connsiteX734" fmla="*/ 925463 w 8386272"/>
                <a:gd name="connsiteY734" fmla="*/ 1435388 h 2121144"/>
                <a:gd name="connsiteX735" fmla="*/ 925819 w 8386272"/>
                <a:gd name="connsiteY735" fmla="*/ 1480147 h 2121144"/>
                <a:gd name="connsiteX736" fmla="*/ 865032 w 8386272"/>
                <a:gd name="connsiteY736" fmla="*/ 1480385 h 2121144"/>
                <a:gd name="connsiteX737" fmla="*/ 864676 w 8386272"/>
                <a:gd name="connsiteY737" fmla="*/ 1435625 h 2121144"/>
                <a:gd name="connsiteX738" fmla="*/ 865269 w 8386272"/>
                <a:gd name="connsiteY738" fmla="*/ 1520751 h 2121144"/>
                <a:gd name="connsiteX739" fmla="*/ 926057 w 8386272"/>
                <a:gd name="connsiteY739" fmla="*/ 1520514 h 2121144"/>
                <a:gd name="connsiteX740" fmla="*/ 926413 w 8386272"/>
                <a:gd name="connsiteY740" fmla="*/ 1565273 h 2121144"/>
                <a:gd name="connsiteX741" fmla="*/ 865625 w 8386272"/>
                <a:gd name="connsiteY741" fmla="*/ 1565510 h 2121144"/>
                <a:gd name="connsiteX742" fmla="*/ 865269 w 8386272"/>
                <a:gd name="connsiteY742" fmla="*/ 1520751 h 2121144"/>
                <a:gd name="connsiteX743" fmla="*/ 865863 w 8386272"/>
                <a:gd name="connsiteY743" fmla="*/ 1605996 h 2121144"/>
                <a:gd name="connsiteX744" fmla="*/ 926650 w 8386272"/>
                <a:gd name="connsiteY744" fmla="*/ 1605640 h 2121144"/>
                <a:gd name="connsiteX745" fmla="*/ 927006 w 8386272"/>
                <a:gd name="connsiteY745" fmla="*/ 1650399 h 2121144"/>
                <a:gd name="connsiteX746" fmla="*/ 927006 w 8386272"/>
                <a:gd name="connsiteY746" fmla="*/ 1650399 h 2121144"/>
                <a:gd name="connsiteX747" fmla="*/ 866219 w 8386272"/>
                <a:gd name="connsiteY747" fmla="*/ 1650755 h 2121144"/>
                <a:gd name="connsiteX748" fmla="*/ 865863 w 8386272"/>
                <a:gd name="connsiteY748" fmla="*/ 1605996 h 2121144"/>
                <a:gd name="connsiteX749" fmla="*/ 866575 w 8386272"/>
                <a:gd name="connsiteY749" fmla="*/ 1691122 h 2121144"/>
                <a:gd name="connsiteX750" fmla="*/ 927363 w 8386272"/>
                <a:gd name="connsiteY750" fmla="*/ 1690884 h 2121144"/>
                <a:gd name="connsiteX751" fmla="*/ 927719 w 8386272"/>
                <a:gd name="connsiteY751" fmla="*/ 1735644 h 2121144"/>
                <a:gd name="connsiteX752" fmla="*/ 866931 w 8386272"/>
                <a:gd name="connsiteY752" fmla="*/ 1735881 h 2121144"/>
                <a:gd name="connsiteX753" fmla="*/ 866931 w 8386272"/>
                <a:gd name="connsiteY753" fmla="*/ 1735881 h 2121144"/>
                <a:gd name="connsiteX754" fmla="*/ 866575 w 8386272"/>
                <a:gd name="connsiteY754" fmla="*/ 1691122 h 2121144"/>
                <a:gd name="connsiteX755" fmla="*/ 867169 w 8386272"/>
                <a:gd name="connsiteY755" fmla="*/ 1776248 h 2121144"/>
                <a:gd name="connsiteX756" fmla="*/ 927956 w 8386272"/>
                <a:gd name="connsiteY756" fmla="*/ 1776010 h 2121144"/>
                <a:gd name="connsiteX757" fmla="*/ 928312 w 8386272"/>
                <a:gd name="connsiteY757" fmla="*/ 1820770 h 2121144"/>
                <a:gd name="connsiteX758" fmla="*/ 867525 w 8386272"/>
                <a:gd name="connsiteY758" fmla="*/ 1821007 h 2121144"/>
                <a:gd name="connsiteX759" fmla="*/ 867169 w 8386272"/>
                <a:gd name="connsiteY759" fmla="*/ 1776248 h 2121144"/>
                <a:gd name="connsiteX760" fmla="*/ 867762 w 8386272"/>
                <a:gd name="connsiteY760" fmla="*/ 1861374 h 2121144"/>
                <a:gd name="connsiteX761" fmla="*/ 928550 w 8386272"/>
                <a:gd name="connsiteY761" fmla="*/ 1861136 h 2121144"/>
                <a:gd name="connsiteX762" fmla="*/ 928906 w 8386272"/>
                <a:gd name="connsiteY762" fmla="*/ 1905896 h 2121144"/>
                <a:gd name="connsiteX763" fmla="*/ 868119 w 8386272"/>
                <a:gd name="connsiteY763" fmla="*/ 1906252 h 2121144"/>
                <a:gd name="connsiteX764" fmla="*/ 867762 w 8386272"/>
                <a:gd name="connsiteY764" fmla="*/ 1861374 h 2121144"/>
                <a:gd name="connsiteX765" fmla="*/ 868356 w 8386272"/>
                <a:gd name="connsiteY765" fmla="*/ 1946500 h 2121144"/>
                <a:gd name="connsiteX766" fmla="*/ 929143 w 8386272"/>
                <a:gd name="connsiteY766" fmla="*/ 1946262 h 2121144"/>
                <a:gd name="connsiteX767" fmla="*/ 929500 w 8386272"/>
                <a:gd name="connsiteY767" fmla="*/ 1991140 h 2121144"/>
                <a:gd name="connsiteX768" fmla="*/ 868712 w 8386272"/>
                <a:gd name="connsiteY768" fmla="*/ 1991378 h 2121144"/>
                <a:gd name="connsiteX769" fmla="*/ 868356 w 8386272"/>
                <a:gd name="connsiteY769" fmla="*/ 1946500 h 2121144"/>
                <a:gd name="connsiteX770" fmla="*/ 869187 w 8386272"/>
                <a:gd name="connsiteY770" fmla="*/ 2076504 h 2121144"/>
                <a:gd name="connsiteX771" fmla="*/ 868831 w 8386272"/>
                <a:gd name="connsiteY771" fmla="*/ 2031626 h 2121144"/>
                <a:gd name="connsiteX772" fmla="*/ 929618 w 8386272"/>
                <a:gd name="connsiteY772" fmla="*/ 2031388 h 2121144"/>
                <a:gd name="connsiteX773" fmla="*/ 929975 w 8386272"/>
                <a:gd name="connsiteY773" fmla="*/ 2076147 h 2121144"/>
                <a:gd name="connsiteX774" fmla="*/ 869187 w 8386272"/>
                <a:gd name="connsiteY774" fmla="*/ 2076504 h 2121144"/>
                <a:gd name="connsiteX775" fmla="*/ 1132876 w 8386272"/>
                <a:gd name="connsiteY775" fmla="*/ 1008927 h 2121144"/>
                <a:gd name="connsiteX776" fmla="*/ 1193663 w 8386272"/>
                <a:gd name="connsiteY776" fmla="*/ 1008689 h 2121144"/>
                <a:gd name="connsiteX777" fmla="*/ 1194019 w 8386272"/>
                <a:gd name="connsiteY777" fmla="*/ 1053449 h 2121144"/>
                <a:gd name="connsiteX778" fmla="*/ 1133232 w 8386272"/>
                <a:gd name="connsiteY778" fmla="*/ 1053686 h 2121144"/>
                <a:gd name="connsiteX779" fmla="*/ 1132876 w 8386272"/>
                <a:gd name="connsiteY779" fmla="*/ 1008927 h 2121144"/>
                <a:gd name="connsiteX780" fmla="*/ 1133470 w 8386272"/>
                <a:gd name="connsiteY780" fmla="*/ 1093934 h 2121144"/>
                <a:gd name="connsiteX781" fmla="*/ 1194257 w 8386272"/>
                <a:gd name="connsiteY781" fmla="*/ 1093697 h 2121144"/>
                <a:gd name="connsiteX782" fmla="*/ 1194613 w 8386272"/>
                <a:gd name="connsiteY782" fmla="*/ 1138456 h 2121144"/>
                <a:gd name="connsiteX783" fmla="*/ 1133826 w 8386272"/>
                <a:gd name="connsiteY783" fmla="*/ 1138812 h 2121144"/>
                <a:gd name="connsiteX784" fmla="*/ 1133470 w 8386272"/>
                <a:gd name="connsiteY784" fmla="*/ 1093934 h 2121144"/>
                <a:gd name="connsiteX785" fmla="*/ 1134063 w 8386272"/>
                <a:gd name="connsiteY785" fmla="*/ 1179179 h 2121144"/>
                <a:gd name="connsiteX786" fmla="*/ 1194850 w 8386272"/>
                <a:gd name="connsiteY786" fmla="*/ 1178941 h 2121144"/>
                <a:gd name="connsiteX787" fmla="*/ 1195207 w 8386272"/>
                <a:gd name="connsiteY787" fmla="*/ 1223819 h 2121144"/>
                <a:gd name="connsiteX788" fmla="*/ 1134419 w 8386272"/>
                <a:gd name="connsiteY788" fmla="*/ 1224057 h 2121144"/>
                <a:gd name="connsiteX789" fmla="*/ 1134063 w 8386272"/>
                <a:gd name="connsiteY789" fmla="*/ 1179179 h 2121144"/>
                <a:gd name="connsiteX790" fmla="*/ 1134657 w 8386272"/>
                <a:gd name="connsiteY790" fmla="*/ 1264305 h 2121144"/>
                <a:gd name="connsiteX791" fmla="*/ 1195444 w 8386272"/>
                <a:gd name="connsiteY791" fmla="*/ 1264067 h 2121144"/>
                <a:gd name="connsiteX792" fmla="*/ 1195800 w 8386272"/>
                <a:gd name="connsiteY792" fmla="*/ 1308827 h 2121144"/>
                <a:gd name="connsiteX793" fmla="*/ 1135013 w 8386272"/>
                <a:gd name="connsiteY793" fmla="*/ 1309064 h 2121144"/>
                <a:gd name="connsiteX794" fmla="*/ 1134657 w 8386272"/>
                <a:gd name="connsiteY794" fmla="*/ 1264305 h 2121144"/>
                <a:gd name="connsiteX795" fmla="*/ 1135250 w 8386272"/>
                <a:gd name="connsiteY795" fmla="*/ 1349549 h 2121144"/>
                <a:gd name="connsiteX796" fmla="*/ 1196038 w 8386272"/>
                <a:gd name="connsiteY796" fmla="*/ 1349193 h 2121144"/>
                <a:gd name="connsiteX797" fmla="*/ 1196038 w 8386272"/>
                <a:gd name="connsiteY797" fmla="*/ 1349193 h 2121144"/>
                <a:gd name="connsiteX798" fmla="*/ 1196394 w 8386272"/>
                <a:gd name="connsiteY798" fmla="*/ 1393953 h 2121144"/>
                <a:gd name="connsiteX799" fmla="*/ 1135607 w 8386272"/>
                <a:gd name="connsiteY799" fmla="*/ 1394190 h 2121144"/>
                <a:gd name="connsiteX800" fmla="*/ 1135250 w 8386272"/>
                <a:gd name="connsiteY800" fmla="*/ 1349549 h 2121144"/>
                <a:gd name="connsiteX801" fmla="*/ 1135844 w 8386272"/>
                <a:gd name="connsiteY801" fmla="*/ 1434557 h 2121144"/>
                <a:gd name="connsiteX802" fmla="*/ 1196750 w 8386272"/>
                <a:gd name="connsiteY802" fmla="*/ 1434319 h 2121144"/>
                <a:gd name="connsiteX803" fmla="*/ 1197106 w 8386272"/>
                <a:gd name="connsiteY803" fmla="*/ 1478960 h 2121144"/>
                <a:gd name="connsiteX804" fmla="*/ 1197106 w 8386272"/>
                <a:gd name="connsiteY804" fmla="*/ 1479197 h 2121144"/>
                <a:gd name="connsiteX805" fmla="*/ 1197106 w 8386272"/>
                <a:gd name="connsiteY805" fmla="*/ 1479197 h 2121144"/>
                <a:gd name="connsiteX806" fmla="*/ 1136200 w 8386272"/>
                <a:gd name="connsiteY806" fmla="*/ 1479435 h 2121144"/>
                <a:gd name="connsiteX807" fmla="*/ 1135844 w 8386272"/>
                <a:gd name="connsiteY807" fmla="*/ 1434557 h 2121144"/>
                <a:gd name="connsiteX808" fmla="*/ 1136556 w 8386272"/>
                <a:gd name="connsiteY808" fmla="*/ 1519683 h 2121144"/>
                <a:gd name="connsiteX809" fmla="*/ 1197344 w 8386272"/>
                <a:gd name="connsiteY809" fmla="*/ 1519445 h 2121144"/>
                <a:gd name="connsiteX810" fmla="*/ 1197700 w 8386272"/>
                <a:gd name="connsiteY810" fmla="*/ 1564323 h 2121144"/>
                <a:gd name="connsiteX811" fmla="*/ 1136913 w 8386272"/>
                <a:gd name="connsiteY811" fmla="*/ 1564561 h 2121144"/>
                <a:gd name="connsiteX812" fmla="*/ 1136556 w 8386272"/>
                <a:gd name="connsiteY812" fmla="*/ 1519683 h 2121144"/>
                <a:gd name="connsiteX813" fmla="*/ 1137150 w 8386272"/>
                <a:gd name="connsiteY813" fmla="*/ 1604809 h 2121144"/>
                <a:gd name="connsiteX814" fmla="*/ 1197937 w 8386272"/>
                <a:gd name="connsiteY814" fmla="*/ 1604571 h 2121144"/>
                <a:gd name="connsiteX815" fmla="*/ 1198293 w 8386272"/>
                <a:gd name="connsiteY815" fmla="*/ 1649330 h 2121144"/>
                <a:gd name="connsiteX816" fmla="*/ 1137506 w 8386272"/>
                <a:gd name="connsiteY816" fmla="*/ 1649568 h 2121144"/>
                <a:gd name="connsiteX817" fmla="*/ 1137150 w 8386272"/>
                <a:gd name="connsiteY817" fmla="*/ 1604809 h 2121144"/>
                <a:gd name="connsiteX818" fmla="*/ 1137862 w 8386272"/>
                <a:gd name="connsiteY818" fmla="*/ 1690053 h 2121144"/>
                <a:gd name="connsiteX819" fmla="*/ 1198650 w 8386272"/>
                <a:gd name="connsiteY819" fmla="*/ 1689816 h 2121144"/>
                <a:gd name="connsiteX820" fmla="*/ 1199006 w 8386272"/>
                <a:gd name="connsiteY820" fmla="*/ 1734694 h 2121144"/>
                <a:gd name="connsiteX821" fmla="*/ 1138219 w 8386272"/>
                <a:gd name="connsiteY821" fmla="*/ 1734931 h 2121144"/>
                <a:gd name="connsiteX822" fmla="*/ 1137862 w 8386272"/>
                <a:gd name="connsiteY822" fmla="*/ 1690053 h 2121144"/>
                <a:gd name="connsiteX823" fmla="*/ 1138456 w 8386272"/>
                <a:gd name="connsiteY823" fmla="*/ 1775179 h 2121144"/>
                <a:gd name="connsiteX824" fmla="*/ 1199243 w 8386272"/>
                <a:gd name="connsiteY824" fmla="*/ 1774942 h 2121144"/>
                <a:gd name="connsiteX825" fmla="*/ 1199599 w 8386272"/>
                <a:gd name="connsiteY825" fmla="*/ 1819701 h 2121144"/>
                <a:gd name="connsiteX826" fmla="*/ 1138812 w 8386272"/>
                <a:gd name="connsiteY826" fmla="*/ 1819939 h 2121144"/>
                <a:gd name="connsiteX827" fmla="*/ 1138456 w 8386272"/>
                <a:gd name="connsiteY827" fmla="*/ 1775179 h 2121144"/>
                <a:gd name="connsiteX828" fmla="*/ 1139050 w 8386272"/>
                <a:gd name="connsiteY828" fmla="*/ 1860305 h 2121144"/>
                <a:gd name="connsiteX829" fmla="*/ 1199837 w 8386272"/>
                <a:gd name="connsiteY829" fmla="*/ 1859949 h 2121144"/>
                <a:gd name="connsiteX830" fmla="*/ 1200193 w 8386272"/>
                <a:gd name="connsiteY830" fmla="*/ 1904708 h 2121144"/>
                <a:gd name="connsiteX831" fmla="*/ 1139406 w 8386272"/>
                <a:gd name="connsiteY831" fmla="*/ 1904946 h 2121144"/>
                <a:gd name="connsiteX832" fmla="*/ 1139050 w 8386272"/>
                <a:gd name="connsiteY832" fmla="*/ 1860305 h 2121144"/>
                <a:gd name="connsiteX833" fmla="*/ 1139643 w 8386272"/>
                <a:gd name="connsiteY833" fmla="*/ 1945431 h 2121144"/>
                <a:gd name="connsiteX834" fmla="*/ 1200431 w 8386272"/>
                <a:gd name="connsiteY834" fmla="*/ 1945194 h 2121144"/>
                <a:gd name="connsiteX835" fmla="*/ 1200787 w 8386272"/>
                <a:gd name="connsiteY835" fmla="*/ 1989953 h 2121144"/>
                <a:gd name="connsiteX836" fmla="*/ 1139999 w 8386272"/>
                <a:gd name="connsiteY836" fmla="*/ 1990191 h 2121144"/>
                <a:gd name="connsiteX837" fmla="*/ 1139643 w 8386272"/>
                <a:gd name="connsiteY837" fmla="*/ 1945431 h 2121144"/>
                <a:gd name="connsiteX838" fmla="*/ 1140474 w 8386272"/>
                <a:gd name="connsiteY838" fmla="*/ 2075435 h 2121144"/>
                <a:gd name="connsiteX839" fmla="*/ 1140118 w 8386272"/>
                <a:gd name="connsiteY839" fmla="*/ 2030676 h 2121144"/>
                <a:gd name="connsiteX840" fmla="*/ 1200905 w 8386272"/>
                <a:gd name="connsiteY840" fmla="*/ 2030438 h 2121144"/>
                <a:gd name="connsiteX841" fmla="*/ 1201262 w 8386272"/>
                <a:gd name="connsiteY841" fmla="*/ 2075198 h 2121144"/>
                <a:gd name="connsiteX842" fmla="*/ 1140474 w 8386272"/>
                <a:gd name="connsiteY842" fmla="*/ 2075435 h 2121144"/>
                <a:gd name="connsiteX843" fmla="*/ 1393715 w 8386272"/>
                <a:gd name="connsiteY843" fmla="*/ 537350 h 2121144"/>
                <a:gd name="connsiteX844" fmla="*/ 1716410 w 8386272"/>
                <a:gd name="connsiteY844" fmla="*/ 536044 h 2121144"/>
                <a:gd name="connsiteX845" fmla="*/ 1716410 w 8386272"/>
                <a:gd name="connsiteY845" fmla="*/ 553972 h 2121144"/>
                <a:gd name="connsiteX846" fmla="*/ 1393834 w 8386272"/>
                <a:gd name="connsiteY846" fmla="*/ 555278 h 2121144"/>
                <a:gd name="connsiteX847" fmla="*/ 1393834 w 8386272"/>
                <a:gd name="connsiteY847" fmla="*/ 555159 h 2121144"/>
                <a:gd name="connsiteX848" fmla="*/ 1393715 w 8386272"/>
                <a:gd name="connsiteY848" fmla="*/ 537350 h 2121144"/>
                <a:gd name="connsiteX849" fmla="*/ 1686492 w 8386272"/>
                <a:gd name="connsiteY849" fmla="*/ 589114 h 2121144"/>
                <a:gd name="connsiteX850" fmla="*/ 1630335 w 8386272"/>
                <a:gd name="connsiteY850" fmla="*/ 589352 h 2121144"/>
                <a:gd name="connsiteX851" fmla="*/ 1630216 w 8386272"/>
                <a:gd name="connsiteY851" fmla="*/ 565488 h 2121144"/>
                <a:gd name="connsiteX852" fmla="*/ 1686373 w 8386272"/>
                <a:gd name="connsiteY852" fmla="*/ 565251 h 2121144"/>
                <a:gd name="connsiteX853" fmla="*/ 1686492 w 8386272"/>
                <a:gd name="connsiteY853" fmla="*/ 589114 h 2121144"/>
                <a:gd name="connsiteX854" fmla="*/ 1479435 w 8386272"/>
                <a:gd name="connsiteY854" fmla="*/ 589946 h 2121144"/>
                <a:gd name="connsiteX855" fmla="*/ 1423278 w 8386272"/>
                <a:gd name="connsiteY855" fmla="*/ 590183 h 2121144"/>
                <a:gd name="connsiteX856" fmla="*/ 1423159 w 8386272"/>
                <a:gd name="connsiteY856" fmla="*/ 566319 h 2121144"/>
                <a:gd name="connsiteX857" fmla="*/ 1479316 w 8386272"/>
                <a:gd name="connsiteY857" fmla="*/ 566082 h 2121144"/>
                <a:gd name="connsiteX858" fmla="*/ 1479435 w 8386272"/>
                <a:gd name="connsiteY858" fmla="*/ 589946 h 2121144"/>
                <a:gd name="connsiteX859" fmla="*/ 1394309 w 8386272"/>
                <a:gd name="connsiteY859" fmla="*/ 600037 h 2121144"/>
                <a:gd name="connsiteX860" fmla="*/ 1716885 w 8386272"/>
                <a:gd name="connsiteY860" fmla="*/ 598850 h 2121144"/>
                <a:gd name="connsiteX861" fmla="*/ 1717123 w 8386272"/>
                <a:gd name="connsiteY861" fmla="*/ 616777 h 2121144"/>
                <a:gd name="connsiteX862" fmla="*/ 1396327 w 8386272"/>
                <a:gd name="connsiteY862" fmla="*/ 617965 h 2121144"/>
                <a:gd name="connsiteX863" fmla="*/ 1394427 w 8386272"/>
                <a:gd name="connsiteY863" fmla="*/ 617965 h 2121144"/>
                <a:gd name="connsiteX864" fmla="*/ 1394309 w 8386272"/>
                <a:gd name="connsiteY864" fmla="*/ 600037 h 2121144"/>
                <a:gd name="connsiteX865" fmla="*/ 1686966 w 8386272"/>
                <a:gd name="connsiteY865" fmla="*/ 651326 h 2121144"/>
                <a:gd name="connsiteX866" fmla="*/ 1630809 w 8386272"/>
                <a:gd name="connsiteY866" fmla="*/ 651564 h 2121144"/>
                <a:gd name="connsiteX867" fmla="*/ 1630572 w 8386272"/>
                <a:gd name="connsiteY867" fmla="*/ 627700 h 2121144"/>
                <a:gd name="connsiteX868" fmla="*/ 1686729 w 8386272"/>
                <a:gd name="connsiteY868" fmla="*/ 627463 h 2121144"/>
                <a:gd name="connsiteX869" fmla="*/ 1686966 w 8386272"/>
                <a:gd name="connsiteY869" fmla="*/ 651326 h 2121144"/>
                <a:gd name="connsiteX870" fmla="*/ 1423634 w 8386272"/>
                <a:gd name="connsiteY870" fmla="*/ 628531 h 2121144"/>
                <a:gd name="connsiteX871" fmla="*/ 1479791 w 8386272"/>
                <a:gd name="connsiteY871" fmla="*/ 628294 h 2121144"/>
                <a:gd name="connsiteX872" fmla="*/ 1480028 w 8386272"/>
                <a:gd name="connsiteY872" fmla="*/ 652158 h 2121144"/>
                <a:gd name="connsiteX873" fmla="*/ 1423871 w 8386272"/>
                <a:gd name="connsiteY873" fmla="*/ 652395 h 2121144"/>
                <a:gd name="connsiteX874" fmla="*/ 1423871 w 8386272"/>
                <a:gd name="connsiteY874" fmla="*/ 652395 h 2121144"/>
                <a:gd name="connsiteX875" fmla="*/ 1423634 w 8386272"/>
                <a:gd name="connsiteY875" fmla="*/ 628531 h 2121144"/>
                <a:gd name="connsiteX876" fmla="*/ 1394665 w 8386272"/>
                <a:gd name="connsiteY876" fmla="*/ 662843 h 2121144"/>
                <a:gd name="connsiteX877" fmla="*/ 1717360 w 8386272"/>
                <a:gd name="connsiteY877" fmla="*/ 661537 h 2121144"/>
                <a:gd name="connsiteX878" fmla="*/ 1717597 w 8386272"/>
                <a:gd name="connsiteY878" fmla="*/ 679464 h 2121144"/>
                <a:gd name="connsiteX879" fmla="*/ 1394784 w 8386272"/>
                <a:gd name="connsiteY879" fmla="*/ 680652 h 2121144"/>
                <a:gd name="connsiteX880" fmla="*/ 1394665 w 8386272"/>
                <a:gd name="connsiteY880" fmla="*/ 662843 h 2121144"/>
                <a:gd name="connsiteX881" fmla="*/ 1687323 w 8386272"/>
                <a:gd name="connsiteY881" fmla="*/ 713538 h 2121144"/>
                <a:gd name="connsiteX882" fmla="*/ 1631166 w 8386272"/>
                <a:gd name="connsiteY882" fmla="*/ 713776 h 2121144"/>
                <a:gd name="connsiteX883" fmla="*/ 1631047 w 8386272"/>
                <a:gd name="connsiteY883" fmla="*/ 689912 h 2121144"/>
                <a:gd name="connsiteX884" fmla="*/ 1687204 w 8386272"/>
                <a:gd name="connsiteY884" fmla="*/ 689675 h 2121144"/>
                <a:gd name="connsiteX885" fmla="*/ 1687323 w 8386272"/>
                <a:gd name="connsiteY885" fmla="*/ 713538 h 2121144"/>
                <a:gd name="connsiteX886" fmla="*/ 1480385 w 8386272"/>
                <a:gd name="connsiteY886" fmla="*/ 714370 h 2121144"/>
                <a:gd name="connsiteX887" fmla="*/ 1424228 w 8386272"/>
                <a:gd name="connsiteY887" fmla="*/ 714607 h 2121144"/>
                <a:gd name="connsiteX888" fmla="*/ 1424109 w 8386272"/>
                <a:gd name="connsiteY888" fmla="*/ 690743 h 2121144"/>
                <a:gd name="connsiteX889" fmla="*/ 1480266 w 8386272"/>
                <a:gd name="connsiteY889" fmla="*/ 690506 h 2121144"/>
                <a:gd name="connsiteX890" fmla="*/ 1480385 w 8386272"/>
                <a:gd name="connsiteY890" fmla="*/ 714370 h 2121144"/>
                <a:gd name="connsiteX891" fmla="*/ 1395140 w 8386272"/>
                <a:gd name="connsiteY891" fmla="*/ 725530 h 2121144"/>
                <a:gd name="connsiteX892" fmla="*/ 1717835 w 8386272"/>
                <a:gd name="connsiteY892" fmla="*/ 724224 h 2121144"/>
                <a:gd name="connsiteX893" fmla="*/ 1717835 w 8386272"/>
                <a:gd name="connsiteY893" fmla="*/ 742151 h 2121144"/>
                <a:gd name="connsiteX894" fmla="*/ 1395259 w 8386272"/>
                <a:gd name="connsiteY894" fmla="*/ 743457 h 2121144"/>
                <a:gd name="connsiteX895" fmla="*/ 1395140 w 8386272"/>
                <a:gd name="connsiteY895" fmla="*/ 725530 h 2121144"/>
                <a:gd name="connsiteX896" fmla="*/ 1687798 w 8386272"/>
                <a:gd name="connsiteY896" fmla="*/ 775632 h 2121144"/>
                <a:gd name="connsiteX897" fmla="*/ 1687798 w 8386272"/>
                <a:gd name="connsiteY897" fmla="*/ 775632 h 2121144"/>
                <a:gd name="connsiteX898" fmla="*/ 1631640 w 8386272"/>
                <a:gd name="connsiteY898" fmla="*/ 775869 h 2121144"/>
                <a:gd name="connsiteX899" fmla="*/ 1631522 w 8386272"/>
                <a:gd name="connsiteY899" fmla="*/ 752005 h 2121144"/>
                <a:gd name="connsiteX900" fmla="*/ 1687441 w 8386272"/>
                <a:gd name="connsiteY900" fmla="*/ 751768 h 2121144"/>
                <a:gd name="connsiteX901" fmla="*/ 1687441 w 8386272"/>
                <a:gd name="connsiteY901" fmla="*/ 751768 h 2121144"/>
                <a:gd name="connsiteX902" fmla="*/ 1687798 w 8386272"/>
                <a:gd name="connsiteY902" fmla="*/ 775632 h 2121144"/>
                <a:gd name="connsiteX903" fmla="*/ 1480860 w 8386272"/>
                <a:gd name="connsiteY903" fmla="*/ 776463 h 2121144"/>
                <a:gd name="connsiteX904" fmla="*/ 1424702 w 8386272"/>
                <a:gd name="connsiteY904" fmla="*/ 776819 h 2121144"/>
                <a:gd name="connsiteX905" fmla="*/ 1424584 w 8386272"/>
                <a:gd name="connsiteY905" fmla="*/ 752955 h 2121144"/>
                <a:gd name="connsiteX906" fmla="*/ 1480741 w 8386272"/>
                <a:gd name="connsiteY906" fmla="*/ 752718 h 2121144"/>
                <a:gd name="connsiteX907" fmla="*/ 1480860 w 8386272"/>
                <a:gd name="connsiteY907" fmla="*/ 776463 h 2121144"/>
                <a:gd name="connsiteX908" fmla="*/ 1395615 w 8386272"/>
                <a:gd name="connsiteY908" fmla="*/ 788335 h 2121144"/>
                <a:gd name="connsiteX909" fmla="*/ 1718191 w 8386272"/>
                <a:gd name="connsiteY909" fmla="*/ 787029 h 2121144"/>
                <a:gd name="connsiteX910" fmla="*/ 1718429 w 8386272"/>
                <a:gd name="connsiteY910" fmla="*/ 804957 h 2121144"/>
                <a:gd name="connsiteX911" fmla="*/ 1395733 w 8386272"/>
                <a:gd name="connsiteY911" fmla="*/ 806144 h 2121144"/>
                <a:gd name="connsiteX912" fmla="*/ 1395615 w 8386272"/>
                <a:gd name="connsiteY912" fmla="*/ 788335 h 2121144"/>
                <a:gd name="connsiteX913" fmla="*/ 1688272 w 8386272"/>
                <a:gd name="connsiteY913" fmla="*/ 839625 h 2121144"/>
                <a:gd name="connsiteX914" fmla="*/ 1632115 w 8386272"/>
                <a:gd name="connsiteY914" fmla="*/ 839862 h 2121144"/>
                <a:gd name="connsiteX915" fmla="*/ 1631878 w 8386272"/>
                <a:gd name="connsiteY915" fmla="*/ 815998 h 2121144"/>
                <a:gd name="connsiteX916" fmla="*/ 1688035 w 8386272"/>
                <a:gd name="connsiteY916" fmla="*/ 815761 h 2121144"/>
                <a:gd name="connsiteX917" fmla="*/ 1688272 w 8386272"/>
                <a:gd name="connsiteY917" fmla="*/ 839625 h 2121144"/>
                <a:gd name="connsiteX918" fmla="*/ 1481334 w 8386272"/>
                <a:gd name="connsiteY918" fmla="*/ 840456 h 2121144"/>
                <a:gd name="connsiteX919" fmla="*/ 1425177 w 8386272"/>
                <a:gd name="connsiteY919" fmla="*/ 840693 h 2121144"/>
                <a:gd name="connsiteX920" fmla="*/ 1424940 w 8386272"/>
                <a:gd name="connsiteY920" fmla="*/ 816829 h 2121144"/>
                <a:gd name="connsiteX921" fmla="*/ 1481097 w 8386272"/>
                <a:gd name="connsiteY921" fmla="*/ 816592 h 2121144"/>
                <a:gd name="connsiteX922" fmla="*/ 1481334 w 8386272"/>
                <a:gd name="connsiteY922" fmla="*/ 840456 h 2121144"/>
                <a:gd name="connsiteX923" fmla="*/ 1395971 w 8386272"/>
                <a:gd name="connsiteY923" fmla="*/ 851022 h 2121144"/>
                <a:gd name="connsiteX924" fmla="*/ 1718666 w 8386272"/>
                <a:gd name="connsiteY924" fmla="*/ 849716 h 2121144"/>
                <a:gd name="connsiteX925" fmla="*/ 1718666 w 8386272"/>
                <a:gd name="connsiteY925" fmla="*/ 867644 h 2121144"/>
                <a:gd name="connsiteX926" fmla="*/ 1396090 w 8386272"/>
                <a:gd name="connsiteY926" fmla="*/ 868831 h 2121144"/>
                <a:gd name="connsiteX927" fmla="*/ 1395971 w 8386272"/>
                <a:gd name="connsiteY927" fmla="*/ 851022 h 2121144"/>
                <a:gd name="connsiteX928" fmla="*/ 1688629 w 8386272"/>
                <a:gd name="connsiteY928" fmla="*/ 902312 h 2121144"/>
                <a:gd name="connsiteX929" fmla="*/ 1632472 w 8386272"/>
                <a:gd name="connsiteY929" fmla="*/ 902549 h 2121144"/>
                <a:gd name="connsiteX930" fmla="*/ 1632353 w 8386272"/>
                <a:gd name="connsiteY930" fmla="*/ 878685 h 2121144"/>
                <a:gd name="connsiteX931" fmla="*/ 1688510 w 8386272"/>
                <a:gd name="connsiteY931" fmla="*/ 878448 h 2121144"/>
                <a:gd name="connsiteX932" fmla="*/ 1688629 w 8386272"/>
                <a:gd name="connsiteY932" fmla="*/ 902312 h 2121144"/>
                <a:gd name="connsiteX933" fmla="*/ 1481691 w 8386272"/>
                <a:gd name="connsiteY933" fmla="*/ 903143 h 2121144"/>
                <a:gd name="connsiteX934" fmla="*/ 1425534 w 8386272"/>
                <a:gd name="connsiteY934" fmla="*/ 903380 h 2121144"/>
                <a:gd name="connsiteX935" fmla="*/ 1425415 w 8386272"/>
                <a:gd name="connsiteY935" fmla="*/ 879516 h 2121144"/>
                <a:gd name="connsiteX936" fmla="*/ 1425415 w 8386272"/>
                <a:gd name="connsiteY936" fmla="*/ 879516 h 2121144"/>
                <a:gd name="connsiteX937" fmla="*/ 1481572 w 8386272"/>
                <a:gd name="connsiteY937" fmla="*/ 879279 h 2121144"/>
                <a:gd name="connsiteX938" fmla="*/ 1481691 w 8386272"/>
                <a:gd name="connsiteY938" fmla="*/ 903143 h 2121144"/>
                <a:gd name="connsiteX939" fmla="*/ 1396565 w 8386272"/>
                <a:gd name="connsiteY939" fmla="*/ 913828 h 2121144"/>
                <a:gd name="connsiteX940" fmla="*/ 1719141 w 8386272"/>
                <a:gd name="connsiteY940" fmla="*/ 912522 h 2121144"/>
                <a:gd name="connsiteX941" fmla="*/ 1719378 w 8386272"/>
                <a:gd name="connsiteY941" fmla="*/ 930331 h 2121144"/>
                <a:gd name="connsiteX942" fmla="*/ 1396683 w 8386272"/>
                <a:gd name="connsiteY942" fmla="*/ 931637 h 2121144"/>
                <a:gd name="connsiteX943" fmla="*/ 1396565 w 8386272"/>
                <a:gd name="connsiteY943" fmla="*/ 913828 h 2121144"/>
                <a:gd name="connsiteX944" fmla="*/ 1689222 w 8386272"/>
                <a:gd name="connsiteY944" fmla="*/ 964523 h 2121144"/>
                <a:gd name="connsiteX945" fmla="*/ 1633065 w 8386272"/>
                <a:gd name="connsiteY945" fmla="*/ 964761 h 2121144"/>
                <a:gd name="connsiteX946" fmla="*/ 1632828 w 8386272"/>
                <a:gd name="connsiteY946" fmla="*/ 940897 h 2121144"/>
                <a:gd name="connsiteX947" fmla="*/ 1688985 w 8386272"/>
                <a:gd name="connsiteY947" fmla="*/ 940660 h 2121144"/>
                <a:gd name="connsiteX948" fmla="*/ 1689222 w 8386272"/>
                <a:gd name="connsiteY948" fmla="*/ 964523 h 2121144"/>
                <a:gd name="connsiteX949" fmla="*/ 1482284 w 8386272"/>
                <a:gd name="connsiteY949" fmla="*/ 965236 h 2121144"/>
                <a:gd name="connsiteX950" fmla="*/ 1426127 w 8386272"/>
                <a:gd name="connsiteY950" fmla="*/ 965473 h 2121144"/>
                <a:gd name="connsiteX951" fmla="*/ 1425890 w 8386272"/>
                <a:gd name="connsiteY951" fmla="*/ 941610 h 2121144"/>
                <a:gd name="connsiteX952" fmla="*/ 1482047 w 8386272"/>
                <a:gd name="connsiteY952" fmla="*/ 941372 h 2121144"/>
                <a:gd name="connsiteX953" fmla="*/ 1482284 w 8386272"/>
                <a:gd name="connsiteY953" fmla="*/ 965236 h 2121144"/>
                <a:gd name="connsiteX954" fmla="*/ 1396921 w 8386272"/>
                <a:gd name="connsiteY954" fmla="*/ 976515 h 2121144"/>
                <a:gd name="connsiteX955" fmla="*/ 1719616 w 8386272"/>
                <a:gd name="connsiteY955" fmla="*/ 975209 h 2121144"/>
                <a:gd name="connsiteX956" fmla="*/ 1719616 w 8386272"/>
                <a:gd name="connsiteY956" fmla="*/ 975209 h 2121144"/>
                <a:gd name="connsiteX957" fmla="*/ 1719616 w 8386272"/>
                <a:gd name="connsiteY957" fmla="*/ 993136 h 2121144"/>
                <a:gd name="connsiteX958" fmla="*/ 1397039 w 8386272"/>
                <a:gd name="connsiteY958" fmla="*/ 994442 h 2121144"/>
                <a:gd name="connsiteX959" fmla="*/ 1396921 w 8386272"/>
                <a:gd name="connsiteY959" fmla="*/ 976515 h 2121144"/>
                <a:gd name="connsiteX960" fmla="*/ 1689578 w 8386272"/>
                <a:gd name="connsiteY960" fmla="*/ 1027210 h 2121144"/>
                <a:gd name="connsiteX961" fmla="*/ 1633421 w 8386272"/>
                <a:gd name="connsiteY961" fmla="*/ 1027448 h 2121144"/>
                <a:gd name="connsiteX962" fmla="*/ 1633303 w 8386272"/>
                <a:gd name="connsiteY962" fmla="*/ 1003584 h 2121144"/>
                <a:gd name="connsiteX963" fmla="*/ 1689460 w 8386272"/>
                <a:gd name="connsiteY963" fmla="*/ 1003347 h 2121144"/>
                <a:gd name="connsiteX964" fmla="*/ 1689578 w 8386272"/>
                <a:gd name="connsiteY964" fmla="*/ 1027210 h 2121144"/>
                <a:gd name="connsiteX965" fmla="*/ 1482640 w 8386272"/>
                <a:gd name="connsiteY965" fmla="*/ 1028041 h 2121144"/>
                <a:gd name="connsiteX966" fmla="*/ 1426483 w 8386272"/>
                <a:gd name="connsiteY966" fmla="*/ 1028279 h 2121144"/>
                <a:gd name="connsiteX967" fmla="*/ 1426365 w 8386272"/>
                <a:gd name="connsiteY967" fmla="*/ 1004415 h 2121144"/>
                <a:gd name="connsiteX968" fmla="*/ 1482522 w 8386272"/>
                <a:gd name="connsiteY968" fmla="*/ 1004178 h 2121144"/>
                <a:gd name="connsiteX969" fmla="*/ 1482522 w 8386272"/>
                <a:gd name="connsiteY969" fmla="*/ 1004178 h 2121144"/>
                <a:gd name="connsiteX970" fmla="*/ 1482640 w 8386272"/>
                <a:gd name="connsiteY970" fmla="*/ 1028041 h 2121144"/>
                <a:gd name="connsiteX971" fmla="*/ 1397396 w 8386272"/>
                <a:gd name="connsiteY971" fmla="*/ 1039320 h 2121144"/>
                <a:gd name="connsiteX972" fmla="*/ 1719972 w 8386272"/>
                <a:gd name="connsiteY972" fmla="*/ 1038014 h 2121144"/>
                <a:gd name="connsiteX973" fmla="*/ 1720209 w 8386272"/>
                <a:gd name="connsiteY973" fmla="*/ 1055942 h 2121144"/>
                <a:gd name="connsiteX974" fmla="*/ 1397514 w 8386272"/>
                <a:gd name="connsiteY974" fmla="*/ 1057248 h 2121144"/>
                <a:gd name="connsiteX975" fmla="*/ 1397396 w 8386272"/>
                <a:gd name="connsiteY975" fmla="*/ 1039320 h 2121144"/>
                <a:gd name="connsiteX976" fmla="*/ 1690053 w 8386272"/>
                <a:gd name="connsiteY976" fmla="*/ 1091441 h 2121144"/>
                <a:gd name="connsiteX977" fmla="*/ 1633896 w 8386272"/>
                <a:gd name="connsiteY977" fmla="*/ 1091678 h 2121144"/>
                <a:gd name="connsiteX978" fmla="*/ 1633659 w 8386272"/>
                <a:gd name="connsiteY978" fmla="*/ 1067815 h 2121144"/>
                <a:gd name="connsiteX979" fmla="*/ 1689816 w 8386272"/>
                <a:gd name="connsiteY979" fmla="*/ 1067577 h 2121144"/>
                <a:gd name="connsiteX980" fmla="*/ 1690053 w 8386272"/>
                <a:gd name="connsiteY980" fmla="*/ 1091441 h 2121144"/>
                <a:gd name="connsiteX981" fmla="*/ 1483115 w 8386272"/>
                <a:gd name="connsiteY981" fmla="*/ 1092272 h 2121144"/>
                <a:gd name="connsiteX982" fmla="*/ 1426958 w 8386272"/>
                <a:gd name="connsiteY982" fmla="*/ 1092628 h 2121144"/>
                <a:gd name="connsiteX983" fmla="*/ 1426721 w 8386272"/>
                <a:gd name="connsiteY983" fmla="*/ 1068764 h 2121144"/>
                <a:gd name="connsiteX984" fmla="*/ 1482878 w 8386272"/>
                <a:gd name="connsiteY984" fmla="*/ 1068527 h 2121144"/>
                <a:gd name="connsiteX985" fmla="*/ 1483115 w 8386272"/>
                <a:gd name="connsiteY985" fmla="*/ 1092272 h 2121144"/>
                <a:gd name="connsiteX986" fmla="*/ 1397752 w 8386272"/>
                <a:gd name="connsiteY986" fmla="*/ 1101889 h 2121144"/>
                <a:gd name="connsiteX987" fmla="*/ 1720447 w 8386272"/>
                <a:gd name="connsiteY987" fmla="*/ 1100701 h 2121144"/>
                <a:gd name="connsiteX988" fmla="*/ 1720684 w 8386272"/>
                <a:gd name="connsiteY988" fmla="*/ 1118629 h 2121144"/>
                <a:gd name="connsiteX989" fmla="*/ 1397989 w 8386272"/>
                <a:gd name="connsiteY989" fmla="*/ 1119935 h 2121144"/>
                <a:gd name="connsiteX990" fmla="*/ 1397752 w 8386272"/>
                <a:gd name="connsiteY990" fmla="*/ 1101889 h 2121144"/>
                <a:gd name="connsiteX991" fmla="*/ 1690409 w 8386272"/>
                <a:gd name="connsiteY991" fmla="*/ 1154009 h 2121144"/>
                <a:gd name="connsiteX992" fmla="*/ 1634252 w 8386272"/>
                <a:gd name="connsiteY992" fmla="*/ 1154246 h 2121144"/>
                <a:gd name="connsiteX993" fmla="*/ 1634134 w 8386272"/>
                <a:gd name="connsiteY993" fmla="*/ 1130383 h 2121144"/>
                <a:gd name="connsiteX994" fmla="*/ 1690291 w 8386272"/>
                <a:gd name="connsiteY994" fmla="*/ 1130026 h 2121144"/>
                <a:gd name="connsiteX995" fmla="*/ 1690409 w 8386272"/>
                <a:gd name="connsiteY995" fmla="*/ 1154009 h 2121144"/>
                <a:gd name="connsiteX996" fmla="*/ 1483471 w 8386272"/>
                <a:gd name="connsiteY996" fmla="*/ 1154840 h 2121144"/>
                <a:gd name="connsiteX997" fmla="*/ 1427314 w 8386272"/>
                <a:gd name="connsiteY997" fmla="*/ 1155078 h 2121144"/>
                <a:gd name="connsiteX998" fmla="*/ 1427196 w 8386272"/>
                <a:gd name="connsiteY998" fmla="*/ 1131214 h 2121144"/>
                <a:gd name="connsiteX999" fmla="*/ 1483353 w 8386272"/>
                <a:gd name="connsiteY999" fmla="*/ 1130976 h 2121144"/>
                <a:gd name="connsiteX1000" fmla="*/ 1483353 w 8386272"/>
                <a:gd name="connsiteY1000" fmla="*/ 1130976 h 2121144"/>
                <a:gd name="connsiteX1001" fmla="*/ 1483471 w 8386272"/>
                <a:gd name="connsiteY1001" fmla="*/ 1154840 h 2121144"/>
                <a:gd name="connsiteX1002" fmla="*/ 1398227 w 8386272"/>
                <a:gd name="connsiteY1002" fmla="*/ 1164694 h 2121144"/>
                <a:gd name="connsiteX1003" fmla="*/ 1720803 w 8386272"/>
                <a:gd name="connsiteY1003" fmla="*/ 1163507 h 2121144"/>
                <a:gd name="connsiteX1004" fmla="*/ 1721041 w 8386272"/>
                <a:gd name="connsiteY1004" fmla="*/ 1181435 h 2121144"/>
                <a:gd name="connsiteX1005" fmla="*/ 1398464 w 8386272"/>
                <a:gd name="connsiteY1005" fmla="*/ 1182740 h 2121144"/>
                <a:gd name="connsiteX1006" fmla="*/ 1398227 w 8386272"/>
                <a:gd name="connsiteY1006" fmla="*/ 1164694 h 2121144"/>
                <a:gd name="connsiteX1007" fmla="*/ 1691003 w 8386272"/>
                <a:gd name="connsiteY1007" fmla="*/ 1216221 h 2121144"/>
                <a:gd name="connsiteX1008" fmla="*/ 1634846 w 8386272"/>
                <a:gd name="connsiteY1008" fmla="*/ 1216458 h 2121144"/>
                <a:gd name="connsiteX1009" fmla="*/ 1634727 w 8386272"/>
                <a:gd name="connsiteY1009" fmla="*/ 1192595 h 2121144"/>
                <a:gd name="connsiteX1010" fmla="*/ 1634727 w 8386272"/>
                <a:gd name="connsiteY1010" fmla="*/ 1192595 h 2121144"/>
                <a:gd name="connsiteX1011" fmla="*/ 1690766 w 8386272"/>
                <a:gd name="connsiteY1011" fmla="*/ 1192357 h 2121144"/>
                <a:gd name="connsiteX1012" fmla="*/ 1691003 w 8386272"/>
                <a:gd name="connsiteY1012" fmla="*/ 1216221 h 2121144"/>
                <a:gd name="connsiteX1013" fmla="*/ 1484065 w 8386272"/>
                <a:gd name="connsiteY1013" fmla="*/ 1217052 h 2121144"/>
                <a:gd name="connsiteX1014" fmla="*/ 1427908 w 8386272"/>
                <a:gd name="connsiteY1014" fmla="*/ 1217289 h 2121144"/>
                <a:gd name="connsiteX1015" fmla="*/ 1427671 w 8386272"/>
                <a:gd name="connsiteY1015" fmla="*/ 1193426 h 2121144"/>
                <a:gd name="connsiteX1016" fmla="*/ 1483946 w 8386272"/>
                <a:gd name="connsiteY1016" fmla="*/ 1193188 h 2121144"/>
                <a:gd name="connsiteX1017" fmla="*/ 1483946 w 8386272"/>
                <a:gd name="connsiteY1017" fmla="*/ 1193188 h 2121144"/>
                <a:gd name="connsiteX1018" fmla="*/ 1484065 w 8386272"/>
                <a:gd name="connsiteY1018" fmla="*/ 1217052 h 2121144"/>
                <a:gd name="connsiteX1019" fmla="*/ 1398820 w 8386272"/>
                <a:gd name="connsiteY1019" fmla="*/ 1227381 h 2121144"/>
                <a:gd name="connsiteX1020" fmla="*/ 1721397 w 8386272"/>
                <a:gd name="connsiteY1020" fmla="*/ 1226075 h 2121144"/>
                <a:gd name="connsiteX1021" fmla="*/ 1721515 w 8386272"/>
                <a:gd name="connsiteY1021" fmla="*/ 1244003 h 2121144"/>
                <a:gd name="connsiteX1022" fmla="*/ 1398820 w 8386272"/>
                <a:gd name="connsiteY1022" fmla="*/ 1245190 h 2121144"/>
                <a:gd name="connsiteX1023" fmla="*/ 1398820 w 8386272"/>
                <a:gd name="connsiteY1023" fmla="*/ 1227381 h 2121144"/>
                <a:gd name="connsiteX1024" fmla="*/ 1691478 w 8386272"/>
                <a:gd name="connsiteY1024" fmla="*/ 1277602 h 2121144"/>
                <a:gd name="connsiteX1025" fmla="*/ 1635321 w 8386272"/>
                <a:gd name="connsiteY1025" fmla="*/ 1277839 h 2121144"/>
                <a:gd name="connsiteX1026" fmla="*/ 1635084 w 8386272"/>
                <a:gd name="connsiteY1026" fmla="*/ 1253976 h 2121144"/>
                <a:gd name="connsiteX1027" fmla="*/ 1691240 w 8386272"/>
                <a:gd name="connsiteY1027" fmla="*/ 1253738 h 2121144"/>
                <a:gd name="connsiteX1028" fmla="*/ 1691478 w 8386272"/>
                <a:gd name="connsiteY1028" fmla="*/ 1277602 h 2121144"/>
                <a:gd name="connsiteX1029" fmla="*/ 1484540 w 8386272"/>
                <a:gd name="connsiteY1029" fmla="*/ 1278433 h 2121144"/>
                <a:gd name="connsiteX1030" fmla="*/ 1428383 w 8386272"/>
                <a:gd name="connsiteY1030" fmla="*/ 1278670 h 2121144"/>
                <a:gd name="connsiteX1031" fmla="*/ 1428145 w 8386272"/>
                <a:gd name="connsiteY1031" fmla="*/ 1254807 h 2121144"/>
                <a:gd name="connsiteX1032" fmla="*/ 1484302 w 8386272"/>
                <a:gd name="connsiteY1032" fmla="*/ 1254569 h 2121144"/>
                <a:gd name="connsiteX1033" fmla="*/ 1484540 w 8386272"/>
                <a:gd name="connsiteY1033" fmla="*/ 1278433 h 2121144"/>
                <a:gd name="connsiteX1034" fmla="*/ 1399177 w 8386272"/>
                <a:gd name="connsiteY1034" fmla="*/ 1290187 h 2121144"/>
                <a:gd name="connsiteX1035" fmla="*/ 1721872 w 8386272"/>
                <a:gd name="connsiteY1035" fmla="*/ 1288881 h 2121144"/>
                <a:gd name="connsiteX1036" fmla="*/ 1721872 w 8386272"/>
                <a:gd name="connsiteY1036" fmla="*/ 1306808 h 2121144"/>
                <a:gd name="connsiteX1037" fmla="*/ 1401195 w 8386272"/>
                <a:gd name="connsiteY1037" fmla="*/ 1307996 h 2121144"/>
                <a:gd name="connsiteX1038" fmla="*/ 1399295 w 8386272"/>
                <a:gd name="connsiteY1038" fmla="*/ 1307996 h 2121144"/>
                <a:gd name="connsiteX1039" fmla="*/ 1399177 w 8386272"/>
                <a:gd name="connsiteY1039" fmla="*/ 1290187 h 2121144"/>
                <a:gd name="connsiteX1040" fmla="*/ 1691834 w 8386272"/>
                <a:gd name="connsiteY1040" fmla="*/ 1341357 h 2121144"/>
                <a:gd name="connsiteX1041" fmla="*/ 1635677 w 8386272"/>
                <a:gd name="connsiteY1041" fmla="*/ 1341595 h 2121144"/>
                <a:gd name="connsiteX1042" fmla="*/ 1635558 w 8386272"/>
                <a:gd name="connsiteY1042" fmla="*/ 1317731 h 2121144"/>
                <a:gd name="connsiteX1043" fmla="*/ 1691715 w 8386272"/>
                <a:gd name="connsiteY1043" fmla="*/ 1317494 h 2121144"/>
                <a:gd name="connsiteX1044" fmla="*/ 1691715 w 8386272"/>
                <a:gd name="connsiteY1044" fmla="*/ 1317494 h 2121144"/>
                <a:gd name="connsiteX1045" fmla="*/ 1691834 w 8386272"/>
                <a:gd name="connsiteY1045" fmla="*/ 1341357 h 2121144"/>
                <a:gd name="connsiteX1046" fmla="*/ 1484896 w 8386272"/>
                <a:gd name="connsiteY1046" fmla="*/ 1342070 h 2121144"/>
                <a:gd name="connsiteX1047" fmla="*/ 1484896 w 8386272"/>
                <a:gd name="connsiteY1047" fmla="*/ 1342070 h 2121144"/>
                <a:gd name="connsiteX1048" fmla="*/ 1429095 w 8386272"/>
                <a:gd name="connsiteY1048" fmla="*/ 1342307 h 2121144"/>
                <a:gd name="connsiteX1049" fmla="*/ 1428739 w 8386272"/>
                <a:gd name="connsiteY1049" fmla="*/ 1342307 h 2121144"/>
                <a:gd name="connsiteX1050" fmla="*/ 1428620 w 8386272"/>
                <a:gd name="connsiteY1050" fmla="*/ 1318443 h 2121144"/>
                <a:gd name="connsiteX1051" fmla="*/ 1484777 w 8386272"/>
                <a:gd name="connsiteY1051" fmla="*/ 1318206 h 2121144"/>
                <a:gd name="connsiteX1052" fmla="*/ 1484896 w 8386272"/>
                <a:gd name="connsiteY1052" fmla="*/ 1342070 h 2121144"/>
                <a:gd name="connsiteX1053" fmla="*/ 1399651 w 8386272"/>
                <a:gd name="connsiteY1053" fmla="*/ 1352874 h 2121144"/>
                <a:gd name="connsiteX1054" fmla="*/ 1722228 w 8386272"/>
                <a:gd name="connsiteY1054" fmla="*/ 1351568 h 2121144"/>
                <a:gd name="connsiteX1055" fmla="*/ 1722465 w 8386272"/>
                <a:gd name="connsiteY1055" fmla="*/ 1369495 h 2121144"/>
                <a:gd name="connsiteX1056" fmla="*/ 1399770 w 8386272"/>
                <a:gd name="connsiteY1056" fmla="*/ 1370682 h 2121144"/>
                <a:gd name="connsiteX1057" fmla="*/ 1399651 w 8386272"/>
                <a:gd name="connsiteY1057" fmla="*/ 1352874 h 2121144"/>
                <a:gd name="connsiteX1058" fmla="*/ 1692309 w 8386272"/>
                <a:gd name="connsiteY1058" fmla="*/ 1405350 h 2121144"/>
                <a:gd name="connsiteX1059" fmla="*/ 1636152 w 8386272"/>
                <a:gd name="connsiteY1059" fmla="*/ 1405588 h 2121144"/>
                <a:gd name="connsiteX1060" fmla="*/ 1635914 w 8386272"/>
                <a:gd name="connsiteY1060" fmla="*/ 1381724 h 2121144"/>
                <a:gd name="connsiteX1061" fmla="*/ 1692072 w 8386272"/>
                <a:gd name="connsiteY1061" fmla="*/ 1381486 h 2121144"/>
                <a:gd name="connsiteX1062" fmla="*/ 1692309 w 8386272"/>
                <a:gd name="connsiteY1062" fmla="*/ 1405350 h 2121144"/>
                <a:gd name="connsiteX1063" fmla="*/ 1485371 w 8386272"/>
                <a:gd name="connsiteY1063" fmla="*/ 1406181 h 2121144"/>
                <a:gd name="connsiteX1064" fmla="*/ 1429214 w 8386272"/>
                <a:gd name="connsiteY1064" fmla="*/ 1406419 h 2121144"/>
                <a:gd name="connsiteX1065" fmla="*/ 1428977 w 8386272"/>
                <a:gd name="connsiteY1065" fmla="*/ 1382555 h 2121144"/>
                <a:gd name="connsiteX1066" fmla="*/ 1485134 w 8386272"/>
                <a:gd name="connsiteY1066" fmla="*/ 1382318 h 2121144"/>
                <a:gd name="connsiteX1067" fmla="*/ 1485371 w 8386272"/>
                <a:gd name="connsiteY1067" fmla="*/ 1406181 h 2121144"/>
                <a:gd name="connsiteX1068" fmla="*/ 1400008 w 8386272"/>
                <a:gd name="connsiteY1068" fmla="*/ 1415679 h 2121144"/>
                <a:gd name="connsiteX1069" fmla="*/ 1722703 w 8386272"/>
                <a:gd name="connsiteY1069" fmla="*/ 1414492 h 2121144"/>
                <a:gd name="connsiteX1070" fmla="*/ 1722703 w 8386272"/>
                <a:gd name="connsiteY1070" fmla="*/ 1432301 h 2121144"/>
                <a:gd name="connsiteX1071" fmla="*/ 1400126 w 8386272"/>
                <a:gd name="connsiteY1071" fmla="*/ 1433607 h 2121144"/>
                <a:gd name="connsiteX1072" fmla="*/ 1400008 w 8386272"/>
                <a:gd name="connsiteY1072" fmla="*/ 1415679 h 2121144"/>
                <a:gd name="connsiteX1073" fmla="*/ 1692665 w 8386272"/>
                <a:gd name="connsiteY1073" fmla="*/ 1465663 h 2121144"/>
                <a:gd name="connsiteX1074" fmla="*/ 1636508 w 8386272"/>
                <a:gd name="connsiteY1074" fmla="*/ 1465900 h 2121144"/>
                <a:gd name="connsiteX1075" fmla="*/ 1636389 w 8386272"/>
                <a:gd name="connsiteY1075" fmla="*/ 1442036 h 2121144"/>
                <a:gd name="connsiteX1076" fmla="*/ 1692546 w 8386272"/>
                <a:gd name="connsiteY1076" fmla="*/ 1441799 h 2121144"/>
                <a:gd name="connsiteX1077" fmla="*/ 1692665 w 8386272"/>
                <a:gd name="connsiteY1077" fmla="*/ 1465663 h 2121144"/>
                <a:gd name="connsiteX1078" fmla="*/ 1485727 w 8386272"/>
                <a:gd name="connsiteY1078" fmla="*/ 1466494 h 2121144"/>
                <a:gd name="connsiteX1079" fmla="*/ 1429570 w 8386272"/>
                <a:gd name="connsiteY1079" fmla="*/ 1466731 h 2121144"/>
                <a:gd name="connsiteX1080" fmla="*/ 1429451 w 8386272"/>
                <a:gd name="connsiteY1080" fmla="*/ 1442867 h 2121144"/>
                <a:gd name="connsiteX1081" fmla="*/ 1485608 w 8386272"/>
                <a:gd name="connsiteY1081" fmla="*/ 1442630 h 2121144"/>
                <a:gd name="connsiteX1082" fmla="*/ 1485727 w 8386272"/>
                <a:gd name="connsiteY1082" fmla="*/ 1466494 h 2121144"/>
                <a:gd name="connsiteX1083" fmla="*/ 1400601 w 8386272"/>
                <a:gd name="connsiteY1083" fmla="*/ 1478366 h 2121144"/>
                <a:gd name="connsiteX1084" fmla="*/ 1723178 w 8386272"/>
                <a:gd name="connsiteY1084" fmla="*/ 1477060 h 2121144"/>
                <a:gd name="connsiteX1085" fmla="*/ 1723415 w 8386272"/>
                <a:gd name="connsiteY1085" fmla="*/ 1494988 h 2121144"/>
                <a:gd name="connsiteX1086" fmla="*/ 1400720 w 8386272"/>
                <a:gd name="connsiteY1086" fmla="*/ 1496294 h 2121144"/>
                <a:gd name="connsiteX1087" fmla="*/ 1400601 w 8386272"/>
                <a:gd name="connsiteY1087" fmla="*/ 1478366 h 2121144"/>
                <a:gd name="connsiteX1088" fmla="*/ 1693259 w 8386272"/>
                <a:gd name="connsiteY1088" fmla="*/ 1530012 h 2121144"/>
                <a:gd name="connsiteX1089" fmla="*/ 1637102 w 8386272"/>
                <a:gd name="connsiteY1089" fmla="*/ 1530249 h 2121144"/>
                <a:gd name="connsiteX1090" fmla="*/ 1636864 w 8386272"/>
                <a:gd name="connsiteY1090" fmla="*/ 1506385 h 2121144"/>
                <a:gd name="connsiteX1091" fmla="*/ 1693021 w 8386272"/>
                <a:gd name="connsiteY1091" fmla="*/ 1506148 h 2121144"/>
                <a:gd name="connsiteX1092" fmla="*/ 1693259 w 8386272"/>
                <a:gd name="connsiteY1092" fmla="*/ 1530012 h 2121144"/>
                <a:gd name="connsiteX1093" fmla="*/ 1486321 w 8386272"/>
                <a:gd name="connsiteY1093" fmla="*/ 1530843 h 2121144"/>
                <a:gd name="connsiteX1094" fmla="*/ 1430164 w 8386272"/>
                <a:gd name="connsiteY1094" fmla="*/ 1531080 h 2121144"/>
                <a:gd name="connsiteX1095" fmla="*/ 1429926 w 8386272"/>
                <a:gd name="connsiteY1095" fmla="*/ 1507216 h 2121144"/>
                <a:gd name="connsiteX1096" fmla="*/ 1486083 w 8386272"/>
                <a:gd name="connsiteY1096" fmla="*/ 1506979 h 2121144"/>
                <a:gd name="connsiteX1097" fmla="*/ 1486321 w 8386272"/>
                <a:gd name="connsiteY1097" fmla="*/ 1530843 h 2121144"/>
                <a:gd name="connsiteX1098" fmla="*/ 1400957 w 8386272"/>
                <a:gd name="connsiteY1098" fmla="*/ 1541172 h 2121144"/>
                <a:gd name="connsiteX1099" fmla="*/ 1723652 w 8386272"/>
                <a:gd name="connsiteY1099" fmla="*/ 1539866 h 2121144"/>
                <a:gd name="connsiteX1100" fmla="*/ 1723652 w 8386272"/>
                <a:gd name="connsiteY1100" fmla="*/ 1557793 h 2121144"/>
                <a:gd name="connsiteX1101" fmla="*/ 1401076 w 8386272"/>
                <a:gd name="connsiteY1101" fmla="*/ 1559099 h 2121144"/>
                <a:gd name="connsiteX1102" fmla="*/ 1400957 w 8386272"/>
                <a:gd name="connsiteY1102" fmla="*/ 1541172 h 2121144"/>
                <a:gd name="connsiteX1103" fmla="*/ 1693615 w 8386272"/>
                <a:gd name="connsiteY1103" fmla="*/ 1592224 h 2121144"/>
                <a:gd name="connsiteX1104" fmla="*/ 1637458 w 8386272"/>
                <a:gd name="connsiteY1104" fmla="*/ 1592461 h 2121144"/>
                <a:gd name="connsiteX1105" fmla="*/ 1637339 w 8386272"/>
                <a:gd name="connsiteY1105" fmla="*/ 1568597 h 2121144"/>
                <a:gd name="connsiteX1106" fmla="*/ 1693496 w 8386272"/>
                <a:gd name="connsiteY1106" fmla="*/ 1568360 h 2121144"/>
                <a:gd name="connsiteX1107" fmla="*/ 1693615 w 8386272"/>
                <a:gd name="connsiteY1107" fmla="*/ 1592224 h 2121144"/>
                <a:gd name="connsiteX1108" fmla="*/ 1486677 w 8386272"/>
                <a:gd name="connsiteY1108" fmla="*/ 1593055 h 2121144"/>
                <a:gd name="connsiteX1109" fmla="*/ 1430520 w 8386272"/>
                <a:gd name="connsiteY1109" fmla="*/ 1593292 h 2121144"/>
                <a:gd name="connsiteX1110" fmla="*/ 1430401 w 8386272"/>
                <a:gd name="connsiteY1110" fmla="*/ 1569428 h 2121144"/>
                <a:gd name="connsiteX1111" fmla="*/ 1486558 w 8386272"/>
                <a:gd name="connsiteY1111" fmla="*/ 1569191 h 2121144"/>
                <a:gd name="connsiteX1112" fmla="*/ 1486677 w 8386272"/>
                <a:gd name="connsiteY1112" fmla="*/ 1593055 h 2121144"/>
                <a:gd name="connsiteX1113" fmla="*/ 1401432 w 8386272"/>
                <a:gd name="connsiteY1113" fmla="*/ 1603740 h 2121144"/>
                <a:gd name="connsiteX1114" fmla="*/ 1724009 w 8386272"/>
                <a:gd name="connsiteY1114" fmla="*/ 1602434 h 2121144"/>
                <a:gd name="connsiteX1115" fmla="*/ 1724246 w 8386272"/>
                <a:gd name="connsiteY1115" fmla="*/ 1620361 h 2121144"/>
                <a:gd name="connsiteX1116" fmla="*/ 1401551 w 8386272"/>
                <a:gd name="connsiteY1116" fmla="*/ 1621549 h 2121144"/>
                <a:gd name="connsiteX1117" fmla="*/ 1401432 w 8386272"/>
                <a:gd name="connsiteY1117" fmla="*/ 1603740 h 2121144"/>
                <a:gd name="connsiteX1118" fmla="*/ 1694090 w 8386272"/>
                <a:gd name="connsiteY1118" fmla="*/ 1654792 h 2121144"/>
                <a:gd name="connsiteX1119" fmla="*/ 1637933 w 8386272"/>
                <a:gd name="connsiteY1119" fmla="*/ 1655029 h 2121144"/>
                <a:gd name="connsiteX1120" fmla="*/ 1637695 w 8386272"/>
                <a:gd name="connsiteY1120" fmla="*/ 1631166 h 2121144"/>
                <a:gd name="connsiteX1121" fmla="*/ 1693852 w 8386272"/>
                <a:gd name="connsiteY1121" fmla="*/ 1630928 h 2121144"/>
                <a:gd name="connsiteX1122" fmla="*/ 1694090 w 8386272"/>
                <a:gd name="connsiteY1122" fmla="*/ 1654792 h 2121144"/>
                <a:gd name="connsiteX1123" fmla="*/ 1487152 w 8386272"/>
                <a:gd name="connsiteY1123" fmla="*/ 1655623 h 2121144"/>
                <a:gd name="connsiteX1124" fmla="*/ 1430995 w 8386272"/>
                <a:gd name="connsiteY1124" fmla="*/ 1655860 h 2121144"/>
                <a:gd name="connsiteX1125" fmla="*/ 1430757 w 8386272"/>
                <a:gd name="connsiteY1125" fmla="*/ 1631997 h 2121144"/>
                <a:gd name="connsiteX1126" fmla="*/ 1486914 w 8386272"/>
                <a:gd name="connsiteY1126" fmla="*/ 1631759 h 2121144"/>
                <a:gd name="connsiteX1127" fmla="*/ 1487152 w 8386272"/>
                <a:gd name="connsiteY1127" fmla="*/ 1655623 h 2121144"/>
                <a:gd name="connsiteX1128" fmla="*/ 1401788 w 8386272"/>
                <a:gd name="connsiteY1128" fmla="*/ 1666546 h 2121144"/>
                <a:gd name="connsiteX1129" fmla="*/ 1724484 w 8386272"/>
                <a:gd name="connsiteY1129" fmla="*/ 1665240 h 2121144"/>
                <a:gd name="connsiteX1130" fmla="*/ 1724721 w 8386272"/>
                <a:gd name="connsiteY1130" fmla="*/ 1683167 h 2121144"/>
                <a:gd name="connsiteX1131" fmla="*/ 1402026 w 8386272"/>
                <a:gd name="connsiteY1131" fmla="*/ 1684473 h 2121144"/>
                <a:gd name="connsiteX1132" fmla="*/ 1401788 w 8386272"/>
                <a:gd name="connsiteY1132" fmla="*/ 1666546 h 2121144"/>
                <a:gd name="connsiteX1133" fmla="*/ 1694446 w 8386272"/>
                <a:gd name="connsiteY1133" fmla="*/ 1718072 h 2121144"/>
                <a:gd name="connsiteX1134" fmla="*/ 1638408 w 8386272"/>
                <a:gd name="connsiteY1134" fmla="*/ 1718310 h 2121144"/>
                <a:gd name="connsiteX1135" fmla="*/ 1638170 w 8386272"/>
                <a:gd name="connsiteY1135" fmla="*/ 1694446 h 2121144"/>
                <a:gd name="connsiteX1136" fmla="*/ 1694327 w 8386272"/>
                <a:gd name="connsiteY1136" fmla="*/ 1694209 h 2121144"/>
                <a:gd name="connsiteX1137" fmla="*/ 1694446 w 8386272"/>
                <a:gd name="connsiteY1137" fmla="*/ 1718072 h 2121144"/>
                <a:gd name="connsiteX1138" fmla="*/ 1487508 w 8386272"/>
                <a:gd name="connsiteY1138" fmla="*/ 1718903 h 2121144"/>
                <a:gd name="connsiteX1139" fmla="*/ 1431351 w 8386272"/>
                <a:gd name="connsiteY1139" fmla="*/ 1719141 h 2121144"/>
                <a:gd name="connsiteX1140" fmla="*/ 1431232 w 8386272"/>
                <a:gd name="connsiteY1140" fmla="*/ 1695277 h 2121144"/>
                <a:gd name="connsiteX1141" fmla="*/ 1431232 w 8386272"/>
                <a:gd name="connsiteY1141" fmla="*/ 1695277 h 2121144"/>
                <a:gd name="connsiteX1142" fmla="*/ 1487389 w 8386272"/>
                <a:gd name="connsiteY1142" fmla="*/ 1695040 h 2121144"/>
                <a:gd name="connsiteX1143" fmla="*/ 1487508 w 8386272"/>
                <a:gd name="connsiteY1143" fmla="*/ 1718903 h 2121144"/>
                <a:gd name="connsiteX1144" fmla="*/ 1402263 w 8386272"/>
                <a:gd name="connsiteY1144" fmla="*/ 1729232 h 2121144"/>
                <a:gd name="connsiteX1145" fmla="*/ 1724958 w 8386272"/>
                <a:gd name="connsiteY1145" fmla="*/ 1728045 h 2121144"/>
                <a:gd name="connsiteX1146" fmla="*/ 1724958 w 8386272"/>
                <a:gd name="connsiteY1146" fmla="*/ 1745973 h 2121144"/>
                <a:gd name="connsiteX1147" fmla="*/ 1402382 w 8386272"/>
                <a:gd name="connsiteY1147" fmla="*/ 1747279 h 2121144"/>
                <a:gd name="connsiteX1148" fmla="*/ 1402263 w 8386272"/>
                <a:gd name="connsiteY1148" fmla="*/ 1729232 h 2121144"/>
                <a:gd name="connsiteX1149" fmla="*/ 1694921 w 8386272"/>
                <a:gd name="connsiteY1149" fmla="*/ 1780640 h 2121144"/>
                <a:gd name="connsiteX1150" fmla="*/ 1638764 w 8386272"/>
                <a:gd name="connsiteY1150" fmla="*/ 1780878 h 2121144"/>
                <a:gd name="connsiteX1151" fmla="*/ 1638645 w 8386272"/>
                <a:gd name="connsiteY1151" fmla="*/ 1757014 h 2121144"/>
                <a:gd name="connsiteX1152" fmla="*/ 1694802 w 8386272"/>
                <a:gd name="connsiteY1152" fmla="*/ 1756777 h 2121144"/>
                <a:gd name="connsiteX1153" fmla="*/ 1694921 w 8386272"/>
                <a:gd name="connsiteY1153" fmla="*/ 1780640 h 2121144"/>
                <a:gd name="connsiteX1154" fmla="*/ 1487983 w 8386272"/>
                <a:gd name="connsiteY1154" fmla="*/ 1781472 h 2121144"/>
                <a:gd name="connsiteX1155" fmla="*/ 1431826 w 8386272"/>
                <a:gd name="connsiteY1155" fmla="*/ 1781709 h 2121144"/>
                <a:gd name="connsiteX1156" fmla="*/ 1431707 w 8386272"/>
                <a:gd name="connsiteY1156" fmla="*/ 1757845 h 2121144"/>
                <a:gd name="connsiteX1157" fmla="*/ 1487864 w 8386272"/>
                <a:gd name="connsiteY1157" fmla="*/ 1757608 h 2121144"/>
                <a:gd name="connsiteX1158" fmla="*/ 1487983 w 8386272"/>
                <a:gd name="connsiteY1158" fmla="*/ 1781472 h 2121144"/>
                <a:gd name="connsiteX1159" fmla="*/ 1402857 w 8386272"/>
                <a:gd name="connsiteY1159" fmla="*/ 1792038 h 2121144"/>
                <a:gd name="connsiteX1160" fmla="*/ 1725433 w 8386272"/>
                <a:gd name="connsiteY1160" fmla="*/ 1790851 h 2121144"/>
                <a:gd name="connsiteX1161" fmla="*/ 1725671 w 8386272"/>
                <a:gd name="connsiteY1161" fmla="*/ 1808778 h 2121144"/>
                <a:gd name="connsiteX1162" fmla="*/ 1402976 w 8386272"/>
                <a:gd name="connsiteY1162" fmla="*/ 1810084 h 2121144"/>
                <a:gd name="connsiteX1163" fmla="*/ 1402857 w 8386272"/>
                <a:gd name="connsiteY1163" fmla="*/ 1792038 h 2121144"/>
                <a:gd name="connsiteX1164" fmla="*/ 1695515 w 8386272"/>
                <a:gd name="connsiteY1164" fmla="*/ 1843209 h 2121144"/>
                <a:gd name="connsiteX1165" fmla="*/ 1639358 w 8386272"/>
                <a:gd name="connsiteY1165" fmla="*/ 1843446 h 2121144"/>
                <a:gd name="connsiteX1166" fmla="*/ 1639120 w 8386272"/>
                <a:gd name="connsiteY1166" fmla="*/ 1819582 h 2121144"/>
                <a:gd name="connsiteX1167" fmla="*/ 1695277 w 8386272"/>
                <a:gd name="connsiteY1167" fmla="*/ 1819345 h 2121144"/>
                <a:gd name="connsiteX1168" fmla="*/ 1695515 w 8386272"/>
                <a:gd name="connsiteY1168" fmla="*/ 1843209 h 2121144"/>
                <a:gd name="connsiteX1169" fmla="*/ 1488577 w 8386272"/>
                <a:gd name="connsiteY1169" fmla="*/ 1844040 h 2121144"/>
                <a:gd name="connsiteX1170" fmla="*/ 1432420 w 8386272"/>
                <a:gd name="connsiteY1170" fmla="*/ 1844277 h 2121144"/>
                <a:gd name="connsiteX1171" fmla="*/ 1432182 w 8386272"/>
                <a:gd name="connsiteY1171" fmla="*/ 1820414 h 2121144"/>
                <a:gd name="connsiteX1172" fmla="*/ 1488339 w 8386272"/>
                <a:gd name="connsiteY1172" fmla="*/ 1820176 h 2121144"/>
                <a:gd name="connsiteX1173" fmla="*/ 1488577 w 8386272"/>
                <a:gd name="connsiteY1173" fmla="*/ 1844040 h 2121144"/>
                <a:gd name="connsiteX1174" fmla="*/ 1403213 w 8386272"/>
                <a:gd name="connsiteY1174" fmla="*/ 1854844 h 2121144"/>
                <a:gd name="connsiteX1175" fmla="*/ 1726027 w 8386272"/>
                <a:gd name="connsiteY1175" fmla="*/ 1853657 h 2121144"/>
                <a:gd name="connsiteX1176" fmla="*/ 1726027 w 8386272"/>
                <a:gd name="connsiteY1176" fmla="*/ 1871584 h 2121144"/>
                <a:gd name="connsiteX1177" fmla="*/ 1403451 w 8386272"/>
                <a:gd name="connsiteY1177" fmla="*/ 1872890 h 2121144"/>
                <a:gd name="connsiteX1178" fmla="*/ 1403213 w 8386272"/>
                <a:gd name="connsiteY1178" fmla="*/ 1854844 h 2121144"/>
                <a:gd name="connsiteX1179" fmla="*/ 1695871 w 8386272"/>
                <a:gd name="connsiteY1179" fmla="*/ 1906608 h 2121144"/>
                <a:gd name="connsiteX1180" fmla="*/ 1639714 w 8386272"/>
                <a:gd name="connsiteY1180" fmla="*/ 1906845 h 2121144"/>
                <a:gd name="connsiteX1181" fmla="*/ 1639595 w 8386272"/>
                <a:gd name="connsiteY1181" fmla="*/ 1882982 h 2121144"/>
                <a:gd name="connsiteX1182" fmla="*/ 1695752 w 8386272"/>
                <a:gd name="connsiteY1182" fmla="*/ 1882744 h 2121144"/>
                <a:gd name="connsiteX1183" fmla="*/ 1695871 w 8386272"/>
                <a:gd name="connsiteY1183" fmla="*/ 1906608 h 2121144"/>
                <a:gd name="connsiteX1184" fmla="*/ 1488933 w 8386272"/>
                <a:gd name="connsiteY1184" fmla="*/ 1907439 h 2121144"/>
                <a:gd name="connsiteX1185" fmla="*/ 1432776 w 8386272"/>
                <a:gd name="connsiteY1185" fmla="*/ 1907676 h 2121144"/>
                <a:gd name="connsiteX1186" fmla="*/ 1432657 w 8386272"/>
                <a:gd name="connsiteY1186" fmla="*/ 1883813 h 2121144"/>
                <a:gd name="connsiteX1187" fmla="*/ 1488814 w 8386272"/>
                <a:gd name="connsiteY1187" fmla="*/ 1883575 h 2121144"/>
                <a:gd name="connsiteX1188" fmla="*/ 1488933 w 8386272"/>
                <a:gd name="connsiteY1188" fmla="*/ 1907439 h 2121144"/>
                <a:gd name="connsiteX1189" fmla="*/ 1403688 w 8386272"/>
                <a:gd name="connsiteY1189" fmla="*/ 1917531 h 2121144"/>
                <a:gd name="connsiteX1190" fmla="*/ 1726264 w 8386272"/>
                <a:gd name="connsiteY1190" fmla="*/ 1916225 h 2121144"/>
                <a:gd name="connsiteX1191" fmla="*/ 1726502 w 8386272"/>
                <a:gd name="connsiteY1191" fmla="*/ 1934033 h 2121144"/>
                <a:gd name="connsiteX1192" fmla="*/ 1403807 w 8386272"/>
                <a:gd name="connsiteY1192" fmla="*/ 1935339 h 2121144"/>
                <a:gd name="connsiteX1193" fmla="*/ 1403688 w 8386272"/>
                <a:gd name="connsiteY1193" fmla="*/ 1917531 h 2121144"/>
                <a:gd name="connsiteX1194" fmla="*/ 1696346 w 8386272"/>
                <a:gd name="connsiteY1194" fmla="*/ 1968583 h 2121144"/>
                <a:gd name="connsiteX1195" fmla="*/ 1640664 w 8386272"/>
                <a:gd name="connsiteY1195" fmla="*/ 1968820 h 2121144"/>
                <a:gd name="connsiteX1196" fmla="*/ 1640189 w 8386272"/>
                <a:gd name="connsiteY1196" fmla="*/ 1968820 h 2121144"/>
                <a:gd name="connsiteX1197" fmla="*/ 1639951 w 8386272"/>
                <a:gd name="connsiteY1197" fmla="*/ 1944956 h 2121144"/>
                <a:gd name="connsiteX1198" fmla="*/ 1696108 w 8386272"/>
                <a:gd name="connsiteY1198" fmla="*/ 1944719 h 2121144"/>
                <a:gd name="connsiteX1199" fmla="*/ 1696346 w 8386272"/>
                <a:gd name="connsiteY1199" fmla="*/ 1968583 h 2121144"/>
                <a:gd name="connsiteX1200" fmla="*/ 1489408 w 8386272"/>
                <a:gd name="connsiteY1200" fmla="*/ 1969295 h 2121144"/>
                <a:gd name="connsiteX1201" fmla="*/ 1489408 w 8386272"/>
                <a:gd name="connsiteY1201" fmla="*/ 1969414 h 2121144"/>
                <a:gd name="connsiteX1202" fmla="*/ 1489408 w 8386272"/>
                <a:gd name="connsiteY1202" fmla="*/ 1969414 h 2121144"/>
                <a:gd name="connsiteX1203" fmla="*/ 1433251 w 8386272"/>
                <a:gd name="connsiteY1203" fmla="*/ 1969770 h 2121144"/>
                <a:gd name="connsiteX1204" fmla="*/ 1433013 w 8386272"/>
                <a:gd name="connsiteY1204" fmla="*/ 1945906 h 2121144"/>
                <a:gd name="connsiteX1205" fmla="*/ 1489170 w 8386272"/>
                <a:gd name="connsiteY1205" fmla="*/ 1945669 h 2121144"/>
                <a:gd name="connsiteX1206" fmla="*/ 1489170 w 8386272"/>
                <a:gd name="connsiteY1206" fmla="*/ 1945669 h 2121144"/>
                <a:gd name="connsiteX1207" fmla="*/ 1489408 w 8386272"/>
                <a:gd name="connsiteY1207" fmla="*/ 1969295 h 2121144"/>
                <a:gd name="connsiteX1208" fmla="*/ 1404044 w 8386272"/>
                <a:gd name="connsiteY1208" fmla="*/ 1980218 h 2121144"/>
                <a:gd name="connsiteX1209" fmla="*/ 1726739 w 8386272"/>
                <a:gd name="connsiteY1209" fmla="*/ 1978912 h 2121144"/>
                <a:gd name="connsiteX1210" fmla="*/ 1726739 w 8386272"/>
                <a:gd name="connsiteY1210" fmla="*/ 1996839 h 2121144"/>
                <a:gd name="connsiteX1211" fmla="*/ 1404163 w 8386272"/>
                <a:gd name="connsiteY1211" fmla="*/ 1998145 h 2121144"/>
                <a:gd name="connsiteX1212" fmla="*/ 1404044 w 8386272"/>
                <a:gd name="connsiteY1212" fmla="*/ 1980218 h 2121144"/>
                <a:gd name="connsiteX1213" fmla="*/ 1696702 w 8386272"/>
                <a:gd name="connsiteY1213" fmla="*/ 2032694 h 2121144"/>
                <a:gd name="connsiteX1214" fmla="*/ 1640545 w 8386272"/>
                <a:gd name="connsiteY1214" fmla="*/ 2032932 h 2121144"/>
                <a:gd name="connsiteX1215" fmla="*/ 1640426 w 8386272"/>
                <a:gd name="connsiteY1215" fmla="*/ 2009068 h 2121144"/>
                <a:gd name="connsiteX1216" fmla="*/ 1696227 w 8386272"/>
                <a:gd name="connsiteY1216" fmla="*/ 2008830 h 2121144"/>
                <a:gd name="connsiteX1217" fmla="*/ 1696583 w 8386272"/>
                <a:gd name="connsiteY1217" fmla="*/ 2008830 h 2121144"/>
                <a:gd name="connsiteX1218" fmla="*/ 1696583 w 8386272"/>
                <a:gd name="connsiteY1218" fmla="*/ 2008830 h 2121144"/>
                <a:gd name="connsiteX1219" fmla="*/ 1696702 w 8386272"/>
                <a:gd name="connsiteY1219" fmla="*/ 2032694 h 2121144"/>
                <a:gd name="connsiteX1220" fmla="*/ 1489764 w 8386272"/>
                <a:gd name="connsiteY1220" fmla="*/ 2033525 h 2121144"/>
                <a:gd name="connsiteX1221" fmla="*/ 1433607 w 8386272"/>
                <a:gd name="connsiteY1221" fmla="*/ 2033763 h 2121144"/>
                <a:gd name="connsiteX1222" fmla="*/ 1433488 w 8386272"/>
                <a:gd name="connsiteY1222" fmla="*/ 2009899 h 2121144"/>
                <a:gd name="connsiteX1223" fmla="*/ 1489645 w 8386272"/>
                <a:gd name="connsiteY1223" fmla="*/ 2009661 h 2121144"/>
                <a:gd name="connsiteX1224" fmla="*/ 1489764 w 8386272"/>
                <a:gd name="connsiteY1224" fmla="*/ 2033525 h 2121144"/>
                <a:gd name="connsiteX1225" fmla="*/ 1434200 w 8386272"/>
                <a:gd name="connsiteY1225" fmla="*/ 2095144 h 2121144"/>
                <a:gd name="connsiteX1226" fmla="*/ 1433963 w 8386272"/>
                <a:gd name="connsiteY1226" fmla="*/ 2071280 h 2121144"/>
                <a:gd name="connsiteX1227" fmla="*/ 1490120 w 8386272"/>
                <a:gd name="connsiteY1227" fmla="*/ 2071042 h 2121144"/>
                <a:gd name="connsiteX1228" fmla="*/ 1490357 w 8386272"/>
                <a:gd name="connsiteY1228" fmla="*/ 2094906 h 2121144"/>
                <a:gd name="connsiteX1229" fmla="*/ 1434200 w 8386272"/>
                <a:gd name="connsiteY1229" fmla="*/ 2095144 h 2121144"/>
                <a:gd name="connsiteX1230" fmla="*/ 1641138 w 8386272"/>
                <a:gd name="connsiteY1230" fmla="*/ 2094312 h 2121144"/>
                <a:gd name="connsiteX1231" fmla="*/ 1640901 w 8386272"/>
                <a:gd name="connsiteY1231" fmla="*/ 2070449 h 2121144"/>
                <a:gd name="connsiteX1232" fmla="*/ 1697058 w 8386272"/>
                <a:gd name="connsiteY1232" fmla="*/ 2070211 h 2121144"/>
                <a:gd name="connsiteX1233" fmla="*/ 1697296 w 8386272"/>
                <a:gd name="connsiteY1233" fmla="*/ 2094075 h 2121144"/>
                <a:gd name="connsiteX1234" fmla="*/ 1641138 w 8386272"/>
                <a:gd name="connsiteY1234" fmla="*/ 2094312 h 2121144"/>
                <a:gd name="connsiteX1235" fmla="*/ 1727333 w 8386272"/>
                <a:gd name="connsiteY1235" fmla="*/ 2059645 h 2121144"/>
                <a:gd name="connsiteX1236" fmla="*/ 1404638 w 8386272"/>
                <a:gd name="connsiteY1236" fmla="*/ 2060951 h 2121144"/>
                <a:gd name="connsiteX1237" fmla="*/ 1404638 w 8386272"/>
                <a:gd name="connsiteY1237" fmla="*/ 2043023 h 2121144"/>
                <a:gd name="connsiteX1238" fmla="*/ 1727214 w 8386272"/>
                <a:gd name="connsiteY1238" fmla="*/ 2041717 h 2121144"/>
                <a:gd name="connsiteX1239" fmla="*/ 1727333 w 8386272"/>
                <a:gd name="connsiteY1239" fmla="*/ 2059645 h 2121144"/>
                <a:gd name="connsiteX1240" fmla="*/ 1727333 w 8386272"/>
                <a:gd name="connsiteY1240" fmla="*/ 2059645 h 2121144"/>
                <a:gd name="connsiteX1241" fmla="*/ 2069974 w 8386272"/>
                <a:gd name="connsiteY1241" fmla="*/ 911097 h 2121144"/>
                <a:gd name="connsiteX1242" fmla="*/ 2161155 w 8386272"/>
                <a:gd name="connsiteY1242" fmla="*/ 910741 h 2121144"/>
                <a:gd name="connsiteX1243" fmla="*/ 2161392 w 8386272"/>
                <a:gd name="connsiteY1243" fmla="*/ 946596 h 2121144"/>
                <a:gd name="connsiteX1244" fmla="*/ 2070211 w 8386272"/>
                <a:gd name="connsiteY1244" fmla="*/ 946952 h 2121144"/>
                <a:gd name="connsiteX1245" fmla="*/ 2069974 w 8386272"/>
                <a:gd name="connsiteY1245" fmla="*/ 911097 h 2121144"/>
                <a:gd name="connsiteX1246" fmla="*/ 2070330 w 8386272"/>
                <a:gd name="connsiteY1246" fmla="*/ 982688 h 2121144"/>
                <a:gd name="connsiteX1247" fmla="*/ 2161630 w 8386272"/>
                <a:gd name="connsiteY1247" fmla="*/ 982332 h 2121144"/>
                <a:gd name="connsiteX1248" fmla="*/ 2161867 w 8386272"/>
                <a:gd name="connsiteY1248" fmla="*/ 1018187 h 2121144"/>
                <a:gd name="connsiteX1249" fmla="*/ 2070567 w 8386272"/>
                <a:gd name="connsiteY1249" fmla="*/ 1018425 h 2121144"/>
                <a:gd name="connsiteX1250" fmla="*/ 2070330 w 8386272"/>
                <a:gd name="connsiteY1250" fmla="*/ 982688 h 2121144"/>
                <a:gd name="connsiteX1251" fmla="*/ 2071042 w 8386272"/>
                <a:gd name="connsiteY1251" fmla="*/ 1054398 h 2121144"/>
                <a:gd name="connsiteX1252" fmla="*/ 2162223 w 8386272"/>
                <a:gd name="connsiteY1252" fmla="*/ 1054161 h 2121144"/>
                <a:gd name="connsiteX1253" fmla="*/ 2162461 w 8386272"/>
                <a:gd name="connsiteY1253" fmla="*/ 1090016 h 2121144"/>
                <a:gd name="connsiteX1254" fmla="*/ 2071280 w 8386272"/>
                <a:gd name="connsiteY1254" fmla="*/ 1090254 h 2121144"/>
                <a:gd name="connsiteX1255" fmla="*/ 2071042 w 8386272"/>
                <a:gd name="connsiteY1255" fmla="*/ 1054398 h 2121144"/>
                <a:gd name="connsiteX1256" fmla="*/ 2071399 w 8386272"/>
                <a:gd name="connsiteY1256" fmla="*/ 1126109 h 2121144"/>
                <a:gd name="connsiteX1257" fmla="*/ 2162580 w 8386272"/>
                <a:gd name="connsiteY1257" fmla="*/ 1125871 h 2121144"/>
                <a:gd name="connsiteX1258" fmla="*/ 2162817 w 8386272"/>
                <a:gd name="connsiteY1258" fmla="*/ 1161607 h 2121144"/>
                <a:gd name="connsiteX1259" fmla="*/ 2071636 w 8386272"/>
                <a:gd name="connsiteY1259" fmla="*/ 1161964 h 2121144"/>
                <a:gd name="connsiteX1260" fmla="*/ 2071399 w 8386272"/>
                <a:gd name="connsiteY1260" fmla="*/ 1126109 h 2121144"/>
                <a:gd name="connsiteX1261" fmla="*/ 2071873 w 8386272"/>
                <a:gd name="connsiteY1261" fmla="*/ 1197937 h 2121144"/>
                <a:gd name="connsiteX1262" fmla="*/ 2163173 w 8386272"/>
                <a:gd name="connsiteY1262" fmla="*/ 1197581 h 2121144"/>
                <a:gd name="connsiteX1263" fmla="*/ 2163411 w 8386272"/>
                <a:gd name="connsiteY1263" fmla="*/ 1233436 h 2121144"/>
                <a:gd name="connsiteX1264" fmla="*/ 2072111 w 8386272"/>
                <a:gd name="connsiteY1264" fmla="*/ 1233792 h 2121144"/>
                <a:gd name="connsiteX1265" fmla="*/ 2071873 w 8386272"/>
                <a:gd name="connsiteY1265" fmla="*/ 1197937 h 2121144"/>
                <a:gd name="connsiteX1266" fmla="*/ 2072467 w 8386272"/>
                <a:gd name="connsiteY1266" fmla="*/ 1269529 h 2121144"/>
                <a:gd name="connsiteX1267" fmla="*/ 2163648 w 8386272"/>
                <a:gd name="connsiteY1267" fmla="*/ 1269172 h 2121144"/>
                <a:gd name="connsiteX1268" fmla="*/ 2163886 w 8386272"/>
                <a:gd name="connsiteY1268" fmla="*/ 1305027 h 2121144"/>
                <a:gd name="connsiteX1269" fmla="*/ 2072705 w 8386272"/>
                <a:gd name="connsiteY1269" fmla="*/ 1305384 h 2121144"/>
                <a:gd name="connsiteX1270" fmla="*/ 2072467 w 8386272"/>
                <a:gd name="connsiteY1270" fmla="*/ 1269529 h 2121144"/>
                <a:gd name="connsiteX1271" fmla="*/ 2072942 w 8386272"/>
                <a:gd name="connsiteY1271" fmla="*/ 1341357 h 2121144"/>
                <a:gd name="connsiteX1272" fmla="*/ 2163529 w 8386272"/>
                <a:gd name="connsiteY1272" fmla="*/ 1341001 h 2121144"/>
                <a:gd name="connsiteX1273" fmla="*/ 2164123 w 8386272"/>
                <a:gd name="connsiteY1273" fmla="*/ 1341001 h 2121144"/>
                <a:gd name="connsiteX1274" fmla="*/ 2164361 w 8386272"/>
                <a:gd name="connsiteY1274" fmla="*/ 1376856 h 2121144"/>
                <a:gd name="connsiteX1275" fmla="*/ 2073179 w 8386272"/>
                <a:gd name="connsiteY1275" fmla="*/ 1377212 h 2121144"/>
                <a:gd name="connsiteX1276" fmla="*/ 2072942 w 8386272"/>
                <a:gd name="connsiteY1276" fmla="*/ 1341357 h 2121144"/>
                <a:gd name="connsiteX1277" fmla="*/ 2073417 w 8386272"/>
                <a:gd name="connsiteY1277" fmla="*/ 1412949 h 2121144"/>
                <a:gd name="connsiteX1278" fmla="*/ 2164717 w 8386272"/>
                <a:gd name="connsiteY1278" fmla="*/ 1412592 h 2121144"/>
                <a:gd name="connsiteX1279" fmla="*/ 2164717 w 8386272"/>
                <a:gd name="connsiteY1279" fmla="*/ 1412592 h 2121144"/>
                <a:gd name="connsiteX1280" fmla="*/ 2164954 w 8386272"/>
                <a:gd name="connsiteY1280" fmla="*/ 1448447 h 2121144"/>
                <a:gd name="connsiteX1281" fmla="*/ 2073773 w 8386272"/>
                <a:gd name="connsiteY1281" fmla="*/ 1448804 h 2121144"/>
                <a:gd name="connsiteX1282" fmla="*/ 2073417 w 8386272"/>
                <a:gd name="connsiteY1282" fmla="*/ 1412949 h 2121144"/>
                <a:gd name="connsiteX1283" fmla="*/ 2074011 w 8386272"/>
                <a:gd name="connsiteY1283" fmla="*/ 1484659 h 2121144"/>
                <a:gd name="connsiteX1284" fmla="*/ 2165192 w 8386272"/>
                <a:gd name="connsiteY1284" fmla="*/ 1484421 h 2121144"/>
                <a:gd name="connsiteX1285" fmla="*/ 2165429 w 8386272"/>
                <a:gd name="connsiteY1285" fmla="*/ 1520276 h 2121144"/>
                <a:gd name="connsiteX1286" fmla="*/ 2074248 w 8386272"/>
                <a:gd name="connsiteY1286" fmla="*/ 1520514 h 2121144"/>
                <a:gd name="connsiteX1287" fmla="*/ 2074011 w 8386272"/>
                <a:gd name="connsiteY1287" fmla="*/ 1484659 h 2121144"/>
                <a:gd name="connsiteX1288" fmla="*/ 2074485 w 8386272"/>
                <a:gd name="connsiteY1288" fmla="*/ 1556369 h 2121144"/>
                <a:gd name="connsiteX1289" fmla="*/ 2165667 w 8386272"/>
                <a:gd name="connsiteY1289" fmla="*/ 1556131 h 2121144"/>
                <a:gd name="connsiteX1290" fmla="*/ 2166023 w 8386272"/>
                <a:gd name="connsiteY1290" fmla="*/ 1591986 h 2121144"/>
                <a:gd name="connsiteX1291" fmla="*/ 2074723 w 8386272"/>
                <a:gd name="connsiteY1291" fmla="*/ 1592342 h 2121144"/>
                <a:gd name="connsiteX1292" fmla="*/ 2074485 w 8386272"/>
                <a:gd name="connsiteY1292" fmla="*/ 1556369 h 2121144"/>
                <a:gd name="connsiteX1293" fmla="*/ 2074960 w 8386272"/>
                <a:gd name="connsiteY1293" fmla="*/ 1628079 h 2121144"/>
                <a:gd name="connsiteX1294" fmla="*/ 2166260 w 8386272"/>
                <a:gd name="connsiteY1294" fmla="*/ 1627723 h 2121144"/>
                <a:gd name="connsiteX1295" fmla="*/ 2166497 w 8386272"/>
                <a:gd name="connsiteY1295" fmla="*/ 1663577 h 2121144"/>
                <a:gd name="connsiteX1296" fmla="*/ 2075317 w 8386272"/>
                <a:gd name="connsiteY1296" fmla="*/ 1663934 h 2121144"/>
                <a:gd name="connsiteX1297" fmla="*/ 2074960 w 8386272"/>
                <a:gd name="connsiteY1297" fmla="*/ 1628079 h 2121144"/>
                <a:gd name="connsiteX1298" fmla="*/ 2075554 w 8386272"/>
                <a:gd name="connsiteY1298" fmla="*/ 1699907 h 2121144"/>
                <a:gd name="connsiteX1299" fmla="*/ 2075554 w 8386272"/>
                <a:gd name="connsiteY1299" fmla="*/ 1699789 h 2121144"/>
                <a:gd name="connsiteX1300" fmla="*/ 2166735 w 8386272"/>
                <a:gd name="connsiteY1300" fmla="*/ 1699433 h 2121144"/>
                <a:gd name="connsiteX1301" fmla="*/ 2166972 w 8386272"/>
                <a:gd name="connsiteY1301" fmla="*/ 1735288 h 2121144"/>
                <a:gd name="connsiteX1302" fmla="*/ 2075791 w 8386272"/>
                <a:gd name="connsiteY1302" fmla="*/ 1735644 h 2121144"/>
                <a:gd name="connsiteX1303" fmla="*/ 2075554 w 8386272"/>
                <a:gd name="connsiteY1303" fmla="*/ 1699907 h 2121144"/>
                <a:gd name="connsiteX1304" fmla="*/ 2076029 w 8386272"/>
                <a:gd name="connsiteY1304" fmla="*/ 1771499 h 2121144"/>
                <a:gd name="connsiteX1305" fmla="*/ 2167329 w 8386272"/>
                <a:gd name="connsiteY1305" fmla="*/ 1771142 h 2121144"/>
                <a:gd name="connsiteX1306" fmla="*/ 2167566 w 8386272"/>
                <a:gd name="connsiteY1306" fmla="*/ 1806998 h 2121144"/>
                <a:gd name="connsiteX1307" fmla="*/ 2076266 w 8386272"/>
                <a:gd name="connsiteY1307" fmla="*/ 1807354 h 2121144"/>
                <a:gd name="connsiteX1308" fmla="*/ 2076029 w 8386272"/>
                <a:gd name="connsiteY1308" fmla="*/ 1771499 h 2121144"/>
                <a:gd name="connsiteX1309" fmla="*/ 2076623 w 8386272"/>
                <a:gd name="connsiteY1309" fmla="*/ 1843209 h 2121144"/>
                <a:gd name="connsiteX1310" fmla="*/ 2167803 w 8386272"/>
                <a:gd name="connsiteY1310" fmla="*/ 1842853 h 2121144"/>
                <a:gd name="connsiteX1311" fmla="*/ 2168041 w 8386272"/>
                <a:gd name="connsiteY1311" fmla="*/ 1878708 h 2121144"/>
                <a:gd name="connsiteX1312" fmla="*/ 2076860 w 8386272"/>
                <a:gd name="connsiteY1312" fmla="*/ 1879064 h 2121144"/>
                <a:gd name="connsiteX1313" fmla="*/ 2076623 w 8386272"/>
                <a:gd name="connsiteY1313" fmla="*/ 1843209 h 2121144"/>
                <a:gd name="connsiteX1314" fmla="*/ 2077097 w 8386272"/>
                <a:gd name="connsiteY1314" fmla="*/ 1914919 h 2121144"/>
                <a:gd name="connsiteX1315" fmla="*/ 2168278 w 8386272"/>
                <a:gd name="connsiteY1315" fmla="*/ 1914563 h 2121144"/>
                <a:gd name="connsiteX1316" fmla="*/ 2168516 w 8386272"/>
                <a:gd name="connsiteY1316" fmla="*/ 1950418 h 2121144"/>
                <a:gd name="connsiteX1317" fmla="*/ 2077335 w 8386272"/>
                <a:gd name="connsiteY1317" fmla="*/ 1950774 h 2121144"/>
                <a:gd name="connsiteX1318" fmla="*/ 2077097 w 8386272"/>
                <a:gd name="connsiteY1318" fmla="*/ 1914919 h 2121144"/>
                <a:gd name="connsiteX1319" fmla="*/ 2077572 w 8386272"/>
                <a:gd name="connsiteY1319" fmla="*/ 1986510 h 2121144"/>
                <a:gd name="connsiteX1320" fmla="*/ 2168872 w 8386272"/>
                <a:gd name="connsiteY1320" fmla="*/ 1986273 h 2121144"/>
                <a:gd name="connsiteX1321" fmla="*/ 2169109 w 8386272"/>
                <a:gd name="connsiteY1321" fmla="*/ 2022128 h 2121144"/>
                <a:gd name="connsiteX1322" fmla="*/ 2077810 w 8386272"/>
                <a:gd name="connsiteY1322" fmla="*/ 2022365 h 2121144"/>
                <a:gd name="connsiteX1323" fmla="*/ 2077572 w 8386272"/>
                <a:gd name="connsiteY1323" fmla="*/ 1986510 h 2121144"/>
                <a:gd name="connsiteX1324" fmla="*/ 2078403 w 8386272"/>
                <a:gd name="connsiteY1324" fmla="*/ 2094075 h 2121144"/>
                <a:gd name="connsiteX1325" fmla="*/ 2078166 w 8386272"/>
                <a:gd name="connsiteY1325" fmla="*/ 2058220 h 2121144"/>
                <a:gd name="connsiteX1326" fmla="*/ 2169347 w 8386272"/>
                <a:gd name="connsiteY1326" fmla="*/ 2057864 h 2121144"/>
                <a:gd name="connsiteX1327" fmla="*/ 2169584 w 8386272"/>
                <a:gd name="connsiteY1327" fmla="*/ 2093719 h 2121144"/>
                <a:gd name="connsiteX1328" fmla="*/ 2078403 w 8386272"/>
                <a:gd name="connsiteY1328" fmla="*/ 2094075 h 2121144"/>
                <a:gd name="connsiteX1329" fmla="*/ 2287835 w 8386272"/>
                <a:gd name="connsiteY1329" fmla="*/ 243624 h 2121144"/>
                <a:gd name="connsiteX1330" fmla="*/ 2287835 w 8386272"/>
                <a:gd name="connsiteY1330" fmla="*/ 243624 h 2121144"/>
                <a:gd name="connsiteX1331" fmla="*/ 2287716 w 8386272"/>
                <a:gd name="connsiteY1331" fmla="*/ 231870 h 2121144"/>
                <a:gd name="connsiteX1332" fmla="*/ 2393025 w 8386272"/>
                <a:gd name="connsiteY1332" fmla="*/ 231514 h 2121144"/>
                <a:gd name="connsiteX1333" fmla="*/ 2393144 w 8386272"/>
                <a:gd name="connsiteY1333" fmla="*/ 243149 h 2121144"/>
                <a:gd name="connsiteX1334" fmla="*/ 2393500 w 8386272"/>
                <a:gd name="connsiteY1334" fmla="*/ 298594 h 2121144"/>
                <a:gd name="connsiteX1335" fmla="*/ 2288310 w 8386272"/>
                <a:gd name="connsiteY1335" fmla="*/ 299069 h 2121144"/>
                <a:gd name="connsiteX1336" fmla="*/ 2287835 w 8386272"/>
                <a:gd name="connsiteY1336" fmla="*/ 243624 h 2121144"/>
                <a:gd name="connsiteX1337" fmla="*/ 2290565 w 8386272"/>
                <a:gd name="connsiteY1337" fmla="*/ 381464 h 2121144"/>
                <a:gd name="connsiteX1338" fmla="*/ 2290328 w 8386272"/>
                <a:gd name="connsiteY1338" fmla="*/ 347865 h 2121144"/>
                <a:gd name="connsiteX1339" fmla="*/ 2342923 w 8386272"/>
                <a:gd name="connsiteY1339" fmla="*/ 347627 h 2121144"/>
                <a:gd name="connsiteX1340" fmla="*/ 2395637 w 8386272"/>
                <a:gd name="connsiteY1340" fmla="*/ 347390 h 2121144"/>
                <a:gd name="connsiteX1341" fmla="*/ 2396112 w 8386272"/>
                <a:gd name="connsiteY1341" fmla="*/ 414707 h 2121144"/>
                <a:gd name="connsiteX1342" fmla="*/ 2290922 w 8386272"/>
                <a:gd name="connsiteY1342" fmla="*/ 415063 h 2121144"/>
                <a:gd name="connsiteX1343" fmla="*/ 2290565 w 8386272"/>
                <a:gd name="connsiteY1343" fmla="*/ 381464 h 2121144"/>
                <a:gd name="connsiteX1344" fmla="*/ 2291278 w 8386272"/>
                <a:gd name="connsiteY1344" fmla="*/ 466590 h 2121144"/>
                <a:gd name="connsiteX1345" fmla="*/ 2396468 w 8386272"/>
                <a:gd name="connsiteY1345" fmla="*/ 466234 h 2121144"/>
                <a:gd name="connsiteX1346" fmla="*/ 2396468 w 8386272"/>
                <a:gd name="connsiteY1346" fmla="*/ 466234 h 2121144"/>
                <a:gd name="connsiteX1347" fmla="*/ 2397062 w 8386272"/>
                <a:gd name="connsiteY1347" fmla="*/ 533432 h 2121144"/>
                <a:gd name="connsiteX1348" fmla="*/ 2291753 w 8386272"/>
                <a:gd name="connsiteY1348" fmla="*/ 533907 h 2121144"/>
                <a:gd name="connsiteX1349" fmla="*/ 2291278 w 8386272"/>
                <a:gd name="connsiteY1349" fmla="*/ 466590 h 2121144"/>
                <a:gd name="connsiteX1350" fmla="*/ 2292109 w 8386272"/>
                <a:gd name="connsiteY1350" fmla="*/ 585315 h 2121144"/>
                <a:gd name="connsiteX1351" fmla="*/ 2397299 w 8386272"/>
                <a:gd name="connsiteY1351" fmla="*/ 584840 h 2121144"/>
                <a:gd name="connsiteX1352" fmla="*/ 2397893 w 8386272"/>
                <a:gd name="connsiteY1352" fmla="*/ 652158 h 2121144"/>
                <a:gd name="connsiteX1353" fmla="*/ 2397299 w 8386272"/>
                <a:gd name="connsiteY1353" fmla="*/ 652158 h 2121144"/>
                <a:gd name="connsiteX1354" fmla="*/ 2292584 w 8386272"/>
                <a:gd name="connsiteY1354" fmla="*/ 652514 h 2121144"/>
                <a:gd name="connsiteX1355" fmla="*/ 2292109 w 8386272"/>
                <a:gd name="connsiteY1355" fmla="*/ 585315 h 2121144"/>
                <a:gd name="connsiteX1356" fmla="*/ 2292821 w 8386272"/>
                <a:gd name="connsiteY1356" fmla="*/ 704040 h 2121144"/>
                <a:gd name="connsiteX1357" fmla="*/ 2398130 w 8386272"/>
                <a:gd name="connsiteY1357" fmla="*/ 703684 h 2121144"/>
                <a:gd name="connsiteX1358" fmla="*/ 2398605 w 8386272"/>
                <a:gd name="connsiteY1358" fmla="*/ 770883 h 2121144"/>
                <a:gd name="connsiteX1359" fmla="*/ 2293415 w 8386272"/>
                <a:gd name="connsiteY1359" fmla="*/ 771358 h 2121144"/>
                <a:gd name="connsiteX1360" fmla="*/ 2292821 w 8386272"/>
                <a:gd name="connsiteY1360" fmla="*/ 704040 h 2121144"/>
                <a:gd name="connsiteX1361" fmla="*/ 2293652 w 8386272"/>
                <a:gd name="connsiteY1361" fmla="*/ 822884 h 2121144"/>
                <a:gd name="connsiteX1362" fmla="*/ 2398961 w 8386272"/>
                <a:gd name="connsiteY1362" fmla="*/ 822409 h 2121144"/>
                <a:gd name="connsiteX1363" fmla="*/ 2399318 w 8386272"/>
                <a:gd name="connsiteY1363" fmla="*/ 889727 h 2121144"/>
                <a:gd name="connsiteX1364" fmla="*/ 2294127 w 8386272"/>
                <a:gd name="connsiteY1364" fmla="*/ 890083 h 2121144"/>
                <a:gd name="connsiteX1365" fmla="*/ 2293652 w 8386272"/>
                <a:gd name="connsiteY1365" fmla="*/ 822884 h 2121144"/>
                <a:gd name="connsiteX1366" fmla="*/ 2294602 w 8386272"/>
                <a:gd name="connsiteY1366" fmla="*/ 941491 h 2121144"/>
                <a:gd name="connsiteX1367" fmla="*/ 2399793 w 8386272"/>
                <a:gd name="connsiteY1367" fmla="*/ 941135 h 2121144"/>
                <a:gd name="connsiteX1368" fmla="*/ 2400386 w 8386272"/>
                <a:gd name="connsiteY1368" fmla="*/ 1008333 h 2121144"/>
                <a:gd name="connsiteX1369" fmla="*/ 2295077 w 8386272"/>
                <a:gd name="connsiteY1369" fmla="*/ 1008808 h 2121144"/>
                <a:gd name="connsiteX1370" fmla="*/ 2294602 w 8386272"/>
                <a:gd name="connsiteY1370" fmla="*/ 941491 h 2121144"/>
                <a:gd name="connsiteX1371" fmla="*/ 2295433 w 8386272"/>
                <a:gd name="connsiteY1371" fmla="*/ 1060335 h 2121144"/>
                <a:gd name="connsiteX1372" fmla="*/ 2400624 w 8386272"/>
                <a:gd name="connsiteY1372" fmla="*/ 1059860 h 2121144"/>
                <a:gd name="connsiteX1373" fmla="*/ 2401217 w 8386272"/>
                <a:gd name="connsiteY1373" fmla="*/ 1127177 h 2121144"/>
                <a:gd name="connsiteX1374" fmla="*/ 2296027 w 8386272"/>
                <a:gd name="connsiteY1374" fmla="*/ 1127533 h 2121144"/>
                <a:gd name="connsiteX1375" fmla="*/ 2295433 w 8386272"/>
                <a:gd name="connsiteY1375" fmla="*/ 1060335 h 2121144"/>
                <a:gd name="connsiteX1376" fmla="*/ 2296264 w 8386272"/>
                <a:gd name="connsiteY1376" fmla="*/ 1179060 h 2121144"/>
                <a:gd name="connsiteX1377" fmla="*/ 2401573 w 8386272"/>
                <a:gd name="connsiteY1377" fmla="*/ 1178704 h 2121144"/>
                <a:gd name="connsiteX1378" fmla="*/ 2402048 w 8386272"/>
                <a:gd name="connsiteY1378" fmla="*/ 1245902 h 2121144"/>
                <a:gd name="connsiteX1379" fmla="*/ 2401336 w 8386272"/>
                <a:gd name="connsiteY1379" fmla="*/ 1245902 h 2121144"/>
                <a:gd name="connsiteX1380" fmla="*/ 2296858 w 8386272"/>
                <a:gd name="connsiteY1380" fmla="*/ 1246377 h 2121144"/>
                <a:gd name="connsiteX1381" fmla="*/ 2296264 w 8386272"/>
                <a:gd name="connsiteY1381" fmla="*/ 1179060 h 2121144"/>
                <a:gd name="connsiteX1382" fmla="*/ 2297214 w 8386272"/>
                <a:gd name="connsiteY1382" fmla="*/ 1297785 h 2121144"/>
                <a:gd name="connsiteX1383" fmla="*/ 2297214 w 8386272"/>
                <a:gd name="connsiteY1383" fmla="*/ 1297785 h 2121144"/>
                <a:gd name="connsiteX1384" fmla="*/ 2402405 w 8386272"/>
                <a:gd name="connsiteY1384" fmla="*/ 1297310 h 2121144"/>
                <a:gd name="connsiteX1385" fmla="*/ 2402998 w 8386272"/>
                <a:gd name="connsiteY1385" fmla="*/ 1364627 h 2121144"/>
                <a:gd name="connsiteX1386" fmla="*/ 2297689 w 8386272"/>
                <a:gd name="connsiteY1386" fmla="*/ 1364984 h 2121144"/>
                <a:gd name="connsiteX1387" fmla="*/ 2297214 w 8386272"/>
                <a:gd name="connsiteY1387" fmla="*/ 1297785 h 2121144"/>
                <a:gd name="connsiteX1388" fmla="*/ 2298045 w 8386272"/>
                <a:gd name="connsiteY1388" fmla="*/ 1416510 h 2121144"/>
                <a:gd name="connsiteX1389" fmla="*/ 2403236 w 8386272"/>
                <a:gd name="connsiteY1389" fmla="*/ 1416154 h 2121144"/>
                <a:gd name="connsiteX1390" fmla="*/ 2403829 w 8386272"/>
                <a:gd name="connsiteY1390" fmla="*/ 1483353 h 2121144"/>
                <a:gd name="connsiteX1391" fmla="*/ 2298520 w 8386272"/>
                <a:gd name="connsiteY1391" fmla="*/ 1483828 h 2121144"/>
                <a:gd name="connsiteX1392" fmla="*/ 2298045 w 8386272"/>
                <a:gd name="connsiteY1392" fmla="*/ 1416510 h 2121144"/>
                <a:gd name="connsiteX1393" fmla="*/ 2298757 w 8386272"/>
                <a:gd name="connsiteY1393" fmla="*/ 1535354 h 2121144"/>
                <a:gd name="connsiteX1394" fmla="*/ 2298757 w 8386272"/>
                <a:gd name="connsiteY1394" fmla="*/ 1535354 h 2121144"/>
                <a:gd name="connsiteX1395" fmla="*/ 2404067 w 8386272"/>
                <a:gd name="connsiteY1395" fmla="*/ 1534879 h 2121144"/>
                <a:gd name="connsiteX1396" fmla="*/ 2404423 w 8386272"/>
                <a:gd name="connsiteY1396" fmla="*/ 1602197 h 2121144"/>
                <a:gd name="connsiteX1397" fmla="*/ 2299232 w 8386272"/>
                <a:gd name="connsiteY1397" fmla="*/ 1602553 h 2121144"/>
                <a:gd name="connsiteX1398" fmla="*/ 2298757 w 8386272"/>
                <a:gd name="connsiteY1398" fmla="*/ 1535354 h 2121144"/>
                <a:gd name="connsiteX1399" fmla="*/ 2299707 w 8386272"/>
                <a:gd name="connsiteY1399" fmla="*/ 1654080 h 2121144"/>
                <a:gd name="connsiteX1400" fmla="*/ 2404898 w 8386272"/>
                <a:gd name="connsiteY1400" fmla="*/ 1653723 h 2121144"/>
                <a:gd name="connsiteX1401" fmla="*/ 2405254 w 8386272"/>
                <a:gd name="connsiteY1401" fmla="*/ 1720922 h 2121144"/>
                <a:gd name="connsiteX1402" fmla="*/ 2300063 w 8386272"/>
                <a:gd name="connsiteY1402" fmla="*/ 1721397 h 2121144"/>
                <a:gd name="connsiteX1403" fmla="*/ 2299707 w 8386272"/>
                <a:gd name="connsiteY1403" fmla="*/ 1654080 h 2121144"/>
                <a:gd name="connsiteX1404" fmla="*/ 2300538 w 8386272"/>
                <a:gd name="connsiteY1404" fmla="*/ 1772805 h 2121144"/>
                <a:gd name="connsiteX1405" fmla="*/ 2405729 w 8386272"/>
                <a:gd name="connsiteY1405" fmla="*/ 1772330 h 2121144"/>
                <a:gd name="connsiteX1406" fmla="*/ 2406322 w 8386272"/>
                <a:gd name="connsiteY1406" fmla="*/ 1839647 h 2121144"/>
                <a:gd name="connsiteX1407" fmla="*/ 2301013 w 8386272"/>
                <a:gd name="connsiteY1407" fmla="*/ 1840003 h 2121144"/>
                <a:gd name="connsiteX1408" fmla="*/ 2300538 w 8386272"/>
                <a:gd name="connsiteY1408" fmla="*/ 1772805 h 2121144"/>
                <a:gd name="connsiteX1409" fmla="*/ 2301369 w 8386272"/>
                <a:gd name="connsiteY1409" fmla="*/ 1891530 h 2121144"/>
                <a:gd name="connsiteX1410" fmla="*/ 2406560 w 8386272"/>
                <a:gd name="connsiteY1410" fmla="*/ 1891174 h 2121144"/>
                <a:gd name="connsiteX1411" fmla="*/ 2407154 w 8386272"/>
                <a:gd name="connsiteY1411" fmla="*/ 1958372 h 2121144"/>
                <a:gd name="connsiteX1412" fmla="*/ 2301963 w 8386272"/>
                <a:gd name="connsiteY1412" fmla="*/ 1958847 h 2121144"/>
                <a:gd name="connsiteX1413" fmla="*/ 2301369 w 8386272"/>
                <a:gd name="connsiteY1413" fmla="*/ 1891530 h 2121144"/>
                <a:gd name="connsiteX1414" fmla="*/ 2302794 w 8386272"/>
                <a:gd name="connsiteY1414" fmla="*/ 2077453 h 2121144"/>
                <a:gd name="connsiteX1415" fmla="*/ 2302200 w 8386272"/>
                <a:gd name="connsiteY1415" fmla="*/ 2010255 h 2121144"/>
                <a:gd name="connsiteX1416" fmla="*/ 2407510 w 8386272"/>
                <a:gd name="connsiteY1416" fmla="*/ 2009899 h 2121144"/>
                <a:gd name="connsiteX1417" fmla="*/ 2407866 w 8386272"/>
                <a:gd name="connsiteY1417" fmla="*/ 2077097 h 2121144"/>
                <a:gd name="connsiteX1418" fmla="*/ 2302794 w 8386272"/>
                <a:gd name="connsiteY1418" fmla="*/ 2077453 h 2121144"/>
                <a:gd name="connsiteX1419" fmla="*/ 2549030 w 8386272"/>
                <a:gd name="connsiteY1419" fmla="*/ 228071 h 2121144"/>
                <a:gd name="connsiteX1420" fmla="*/ 2654339 w 8386272"/>
                <a:gd name="connsiteY1420" fmla="*/ 227715 h 2121144"/>
                <a:gd name="connsiteX1421" fmla="*/ 2654696 w 8386272"/>
                <a:gd name="connsiteY1421" fmla="*/ 294913 h 2121144"/>
                <a:gd name="connsiteX1422" fmla="*/ 2549505 w 8386272"/>
                <a:gd name="connsiteY1422" fmla="*/ 295270 h 2121144"/>
                <a:gd name="connsiteX1423" fmla="*/ 2549030 w 8386272"/>
                <a:gd name="connsiteY1423" fmla="*/ 228071 h 2121144"/>
                <a:gd name="connsiteX1424" fmla="*/ 2549980 w 8386272"/>
                <a:gd name="connsiteY1424" fmla="*/ 346796 h 2121144"/>
                <a:gd name="connsiteX1425" fmla="*/ 2655170 w 8386272"/>
                <a:gd name="connsiteY1425" fmla="*/ 346321 h 2121144"/>
                <a:gd name="connsiteX1426" fmla="*/ 2655527 w 8386272"/>
                <a:gd name="connsiteY1426" fmla="*/ 413520 h 2121144"/>
                <a:gd name="connsiteX1427" fmla="*/ 2550336 w 8386272"/>
                <a:gd name="connsiteY1427" fmla="*/ 413995 h 2121144"/>
                <a:gd name="connsiteX1428" fmla="*/ 2549980 w 8386272"/>
                <a:gd name="connsiteY1428" fmla="*/ 346796 h 2121144"/>
                <a:gd name="connsiteX1429" fmla="*/ 2550811 w 8386272"/>
                <a:gd name="connsiteY1429" fmla="*/ 465521 h 2121144"/>
                <a:gd name="connsiteX1430" fmla="*/ 2656002 w 8386272"/>
                <a:gd name="connsiteY1430" fmla="*/ 465165 h 2121144"/>
                <a:gd name="connsiteX1431" fmla="*/ 2656595 w 8386272"/>
                <a:gd name="connsiteY1431" fmla="*/ 532364 h 2121144"/>
                <a:gd name="connsiteX1432" fmla="*/ 2551286 w 8386272"/>
                <a:gd name="connsiteY1432" fmla="*/ 532720 h 2121144"/>
                <a:gd name="connsiteX1433" fmla="*/ 2550811 w 8386272"/>
                <a:gd name="connsiteY1433" fmla="*/ 465521 h 2121144"/>
                <a:gd name="connsiteX1434" fmla="*/ 2551642 w 8386272"/>
                <a:gd name="connsiteY1434" fmla="*/ 584365 h 2121144"/>
                <a:gd name="connsiteX1435" fmla="*/ 2656833 w 8386272"/>
                <a:gd name="connsiteY1435" fmla="*/ 583891 h 2121144"/>
                <a:gd name="connsiteX1436" fmla="*/ 2657426 w 8386272"/>
                <a:gd name="connsiteY1436" fmla="*/ 651089 h 2121144"/>
                <a:gd name="connsiteX1437" fmla="*/ 2552236 w 8386272"/>
                <a:gd name="connsiteY1437" fmla="*/ 651564 h 2121144"/>
                <a:gd name="connsiteX1438" fmla="*/ 2551642 w 8386272"/>
                <a:gd name="connsiteY1438" fmla="*/ 584365 h 2121144"/>
                <a:gd name="connsiteX1439" fmla="*/ 2552354 w 8386272"/>
                <a:gd name="connsiteY1439" fmla="*/ 703091 h 2121144"/>
                <a:gd name="connsiteX1440" fmla="*/ 2657664 w 8386272"/>
                <a:gd name="connsiteY1440" fmla="*/ 702734 h 2121144"/>
                <a:gd name="connsiteX1441" fmla="*/ 2658020 w 8386272"/>
                <a:gd name="connsiteY1441" fmla="*/ 769933 h 2121144"/>
                <a:gd name="connsiteX1442" fmla="*/ 2552829 w 8386272"/>
                <a:gd name="connsiteY1442" fmla="*/ 770289 h 2121144"/>
                <a:gd name="connsiteX1443" fmla="*/ 2552354 w 8386272"/>
                <a:gd name="connsiteY1443" fmla="*/ 703091 h 2121144"/>
                <a:gd name="connsiteX1444" fmla="*/ 2553304 w 8386272"/>
                <a:gd name="connsiteY1444" fmla="*/ 821816 h 2121144"/>
                <a:gd name="connsiteX1445" fmla="*/ 2658495 w 8386272"/>
                <a:gd name="connsiteY1445" fmla="*/ 821341 h 2121144"/>
                <a:gd name="connsiteX1446" fmla="*/ 2658851 w 8386272"/>
                <a:gd name="connsiteY1446" fmla="*/ 888539 h 2121144"/>
                <a:gd name="connsiteX1447" fmla="*/ 2553660 w 8386272"/>
                <a:gd name="connsiteY1447" fmla="*/ 889014 h 2121144"/>
                <a:gd name="connsiteX1448" fmla="*/ 2553304 w 8386272"/>
                <a:gd name="connsiteY1448" fmla="*/ 821816 h 2121144"/>
                <a:gd name="connsiteX1449" fmla="*/ 2554135 w 8386272"/>
                <a:gd name="connsiteY1449" fmla="*/ 940541 h 2121144"/>
                <a:gd name="connsiteX1450" fmla="*/ 2659326 w 8386272"/>
                <a:gd name="connsiteY1450" fmla="*/ 940185 h 2121144"/>
                <a:gd name="connsiteX1451" fmla="*/ 2659919 w 8386272"/>
                <a:gd name="connsiteY1451" fmla="*/ 1007383 h 2121144"/>
                <a:gd name="connsiteX1452" fmla="*/ 2554610 w 8386272"/>
                <a:gd name="connsiteY1452" fmla="*/ 1007739 h 2121144"/>
                <a:gd name="connsiteX1453" fmla="*/ 2554135 w 8386272"/>
                <a:gd name="connsiteY1453" fmla="*/ 940541 h 2121144"/>
                <a:gd name="connsiteX1454" fmla="*/ 2554966 w 8386272"/>
                <a:gd name="connsiteY1454" fmla="*/ 1059385 h 2121144"/>
                <a:gd name="connsiteX1455" fmla="*/ 2660276 w 8386272"/>
                <a:gd name="connsiteY1455" fmla="*/ 1058910 h 2121144"/>
                <a:gd name="connsiteX1456" fmla="*/ 2660632 w 8386272"/>
                <a:gd name="connsiteY1456" fmla="*/ 1126227 h 2121144"/>
                <a:gd name="connsiteX1457" fmla="*/ 2555441 w 8386272"/>
                <a:gd name="connsiteY1457" fmla="*/ 1126583 h 2121144"/>
                <a:gd name="connsiteX1458" fmla="*/ 2554966 w 8386272"/>
                <a:gd name="connsiteY1458" fmla="*/ 1059385 h 2121144"/>
                <a:gd name="connsiteX1459" fmla="*/ 2555916 w 8386272"/>
                <a:gd name="connsiteY1459" fmla="*/ 1177991 h 2121144"/>
                <a:gd name="connsiteX1460" fmla="*/ 2661107 w 8386272"/>
                <a:gd name="connsiteY1460" fmla="*/ 1177635 h 2121144"/>
                <a:gd name="connsiteX1461" fmla="*/ 2661582 w 8386272"/>
                <a:gd name="connsiteY1461" fmla="*/ 1244834 h 2121144"/>
                <a:gd name="connsiteX1462" fmla="*/ 2556391 w 8386272"/>
                <a:gd name="connsiteY1462" fmla="*/ 1245309 h 2121144"/>
                <a:gd name="connsiteX1463" fmla="*/ 2555916 w 8386272"/>
                <a:gd name="connsiteY1463" fmla="*/ 1177991 h 2121144"/>
                <a:gd name="connsiteX1464" fmla="*/ 2556747 w 8386272"/>
                <a:gd name="connsiteY1464" fmla="*/ 1296835 h 2121144"/>
                <a:gd name="connsiteX1465" fmla="*/ 2661938 w 8386272"/>
                <a:gd name="connsiteY1465" fmla="*/ 1296361 h 2121144"/>
                <a:gd name="connsiteX1466" fmla="*/ 2662531 w 8386272"/>
                <a:gd name="connsiteY1466" fmla="*/ 1363678 h 2121144"/>
                <a:gd name="connsiteX1467" fmla="*/ 2557222 w 8386272"/>
                <a:gd name="connsiteY1467" fmla="*/ 1364034 h 2121144"/>
                <a:gd name="connsiteX1468" fmla="*/ 2556747 w 8386272"/>
                <a:gd name="connsiteY1468" fmla="*/ 1296835 h 2121144"/>
                <a:gd name="connsiteX1469" fmla="*/ 2557578 w 8386272"/>
                <a:gd name="connsiteY1469" fmla="*/ 1415561 h 2121144"/>
                <a:gd name="connsiteX1470" fmla="*/ 2662769 w 8386272"/>
                <a:gd name="connsiteY1470" fmla="*/ 1415204 h 2121144"/>
                <a:gd name="connsiteX1471" fmla="*/ 2663363 w 8386272"/>
                <a:gd name="connsiteY1471" fmla="*/ 1482403 h 2121144"/>
                <a:gd name="connsiteX1472" fmla="*/ 2558172 w 8386272"/>
                <a:gd name="connsiteY1472" fmla="*/ 1482878 h 2121144"/>
                <a:gd name="connsiteX1473" fmla="*/ 2557578 w 8386272"/>
                <a:gd name="connsiteY1473" fmla="*/ 1415561 h 2121144"/>
                <a:gd name="connsiteX1474" fmla="*/ 2558291 w 8386272"/>
                <a:gd name="connsiteY1474" fmla="*/ 1534286 h 2121144"/>
                <a:gd name="connsiteX1475" fmla="*/ 2663600 w 8386272"/>
                <a:gd name="connsiteY1475" fmla="*/ 1533811 h 2121144"/>
                <a:gd name="connsiteX1476" fmla="*/ 2664075 w 8386272"/>
                <a:gd name="connsiteY1476" fmla="*/ 1601128 h 2121144"/>
                <a:gd name="connsiteX1477" fmla="*/ 2558884 w 8386272"/>
                <a:gd name="connsiteY1477" fmla="*/ 1601484 h 2121144"/>
                <a:gd name="connsiteX1478" fmla="*/ 2558291 w 8386272"/>
                <a:gd name="connsiteY1478" fmla="*/ 1534286 h 2121144"/>
                <a:gd name="connsiteX1479" fmla="*/ 2559240 w 8386272"/>
                <a:gd name="connsiteY1479" fmla="*/ 1653011 h 2121144"/>
                <a:gd name="connsiteX1480" fmla="*/ 2664431 w 8386272"/>
                <a:gd name="connsiteY1480" fmla="*/ 1652655 h 2121144"/>
                <a:gd name="connsiteX1481" fmla="*/ 2665025 w 8386272"/>
                <a:gd name="connsiteY1481" fmla="*/ 1719853 h 2121144"/>
                <a:gd name="connsiteX1482" fmla="*/ 2559715 w 8386272"/>
                <a:gd name="connsiteY1482" fmla="*/ 1720328 h 2121144"/>
                <a:gd name="connsiteX1483" fmla="*/ 2559240 w 8386272"/>
                <a:gd name="connsiteY1483" fmla="*/ 1653011 h 2121144"/>
                <a:gd name="connsiteX1484" fmla="*/ 2560072 w 8386272"/>
                <a:gd name="connsiteY1484" fmla="*/ 1771855 h 2121144"/>
                <a:gd name="connsiteX1485" fmla="*/ 2665262 w 8386272"/>
                <a:gd name="connsiteY1485" fmla="*/ 1771380 h 2121144"/>
                <a:gd name="connsiteX1486" fmla="*/ 2665856 w 8386272"/>
                <a:gd name="connsiteY1486" fmla="*/ 1838697 h 2121144"/>
                <a:gd name="connsiteX1487" fmla="*/ 2560546 w 8386272"/>
                <a:gd name="connsiteY1487" fmla="*/ 1839053 h 2121144"/>
                <a:gd name="connsiteX1488" fmla="*/ 2560072 w 8386272"/>
                <a:gd name="connsiteY1488" fmla="*/ 1771855 h 2121144"/>
                <a:gd name="connsiteX1489" fmla="*/ 2560903 w 8386272"/>
                <a:gd name="connsiteY1489" fmla="*/ 1890461 h 2121144"/>
                <a:gd name="connsiteX1490" fmla="*/ 2666212 w 8386272"/>
                <a:gd name="connsiteY1490" fmla="*/ 1890105 h 2121144"/>
                <a:gd name="connsiteX1491" fmla="*/ 2666687 w 8386272"/>
                <a:gd name="connsiteY1491" fmla="*/ 1957304 h 2121144"/>
                <a:gd name="connsiteX1492" fmla="*/ 2561496 w 8386272"/>
                <a:gd name="connsiteY1492" fmla="*/ 1957778 h 2121144"/>
                <a:gd name="connsiteX1493" fmla="*/ 2560903 w 8386272"/>
                <a:gd name="connsiteY1493" fmla="*/ 1890461 h 2121144"/>
                <a:gd name="connsiteX1494" fmla="*/ 2562327 w 8386272"/>
                <a:gd name="connsiteY1494" fmla="*/ 2076504 h 2121144"/>
                <a:gd name="connsiteX1495" fmla="*/ 2561852 w 8386272"/>
                <a:gd name="connsiteY1495" fmla="*/ 2009305 h 2121144"/>
                <a:gd name="connsiteX1496" fmla="*/ 2667043 w 8386272"/>
                <a:gd name="connsiteY1496" fmla="*/ 2008830 h 2121144"/>
                <a:gd name="connsiteX1497" fmla="*/ 2667399 w 8386272"/>
                <a:gd name="connsiteY1497" fmla="*/ 2076147 h 2121144"/>
                <a:gd name="connsiteX1498" fmla="*/ 2562327 w 8386272"/>
                <a:gd name="connsiteY1498" fmla="*/ 2076504 h 2121144"/>
                <a:gd name="connsiteX1499" fmla="*/ 3054325 w 8386272"/>
                <a:gd name="connsiteY1499" fmla="*/ 846986 h 2121144"/>
                <a:gd name="connsiteX1500" fmla="*/ 3054325 w 8386272"/>
                <a:gd name="connsiteY1500" fmla="*/ 846986 h 2121144"/>
                <a:gd name="connsiteX1501" fmla="*/ 3054918 w 8386272"/>
                <a:gd name="connsiteY1501" fmla="*/ 846629 h 2121144"/>
                <a:gd name="connsiteX1502" fmla="*/ 3054918 w 8386272"/>
                <a:gd name="connsiteY1502" fmla="*/ 846629 h 2121144"/>
                <a:gd name="connsiteX1503" fmla="*/ 3056105 w 8386272"/>
                <a:gd name="connsiteY1503" fmla="*/ 845798 h 2121144"/>
                <a:gd name="connsiteX1504" fmla="*/ 3057649 w 8386272"/>
                <a:gd name="connsiteY1504" fmla="*/ 844730 h 2121144"/>
                <a:gd name="connsiteX1505" fmla="*/ 3057767 w 8386272"/>
                <a:gd name="connsiteY1505" fmla="*/ 844611 h 2121144"/>
                <a:gd name="connsiteX1506" fmla="*/ 3058005 w 8386272"/>
                <a:gd name="connsiteY1506" fmla="*/ 844492 h 2121144"/>
                <a:gd name="connsiteX1507" fmla="*/ 3058005 w 8386272"/>
                <a:gd name="connsiteY1507" fmla="*/ 844492 h 2121144"/>
                <a:gd name="connsiteX1508" fmla="*/ 3058005 w 8386272"/>
                <a:gd name="connsiteY1508" fmla="*/ 844492 h 2121144"/>
                <a:gd name="connsiteX1509" fmla="*/ 3058005 w 8386272"/>
                <a:gd name="connsiteY1509" fmla="*/ 844492 h 2121144"/>
                <a:gd name="connsiteX1510" fmla="*/ 3058005 w 8386272"/>
                <a:gd name="connsiteY1510" fmla="*/ 844492 h 2121144"/>
                <a:gd name="connsiteX1511" fmla="*/ 3060142 w 8386272"/>
                <a:gd name="connsiteY1511" fmla="*/ 843186 h 2121144"/>
                <a:gd name="connsiteX1512" fmla="*/ 3062279 w 8386272"/>
                <a:gd name="connsiteY1512" fmla="*/ 841880 h 2121144"/>
                <a:gd name="connsiteX1513" fmla="*/ 3062279 w 8386272"/>
                <a:gd name="connsiteY1513" fmla="*/ 841880 h 2121144"/>
                <a:gd name="connsiteX1514" fmla="*/ 3062991 w 8386272"/>
                <a:gd name="connsiteY1514" fmla="*/ 841406 h 2121144"/>
                <a:gd name="connsiteX1515" fmla="*/ 3063585 w 8386272"/>
                <a:gd name="connsiteY1515" fmla="*/ 841049 h 2121144"/>
                <a:gd name="connsiteX1516" fmla="*/ 3066197 w 8386272"/>
                <a:gd name="connsiteY1516" fmla="*/ 839743 h 2121144"/>
                <a:gd name="connsiteX1517" fmla="*/ 3068809 w 8386272"/>
                <a:gd name="connsiteY1517" fmla="*/ 838437 h 2121144"/>
                <a:gd name="connsiteX1518" fmla="*/ 3069047 w 8386272"/>
                <a:gd name="connsiteY1518" fmla="*/ 838319 h 2121144"/>
                <a:gd name="connsiteX1519" fmla="*/ 3069759 w 8386272"/>
                <a:gd name="connsiteY1519" fmla="*/ 837962 h 2121144"/>
                <a:gd name="connsiteX1520" fmla="*/ 3076882 w 8386272"/>
                <a:gd name="connsiteY1520" fmla="*/ 834994 h 2121144"/>
                <a:gd name="connsiteX1521" fmla="*/ 3077832 w 8386272"/>
                <a:gd name="connsiteY1521" fmla="*/ 834638 h 2121144"/>
                <a:gd name="connsiteX1522" fmla="*/ 3078782 w 8386272"/>
                <a:gd name="connsiteY1522" fmla="*/ 834282 h 2121144"/>
                <a:gd name="connsiteX1523" fmla="*/ 3078782 w 8386272"/>
                <a:gd name="connsiteY1523" fmla="*/ 834282 h 2121144"/>
                <a:gd name="connsiteX1524" fmla="*/ 3083887 w 8386272"/>
                <a:gd name="connsiteY1524" fmla="*/ 832620 h 2121144"/>
                <a:gd name="connsiteX1525" fmla="*/ 3083887 w 8386272"/>
                <a:gd name="connsiteY1525" fmla="*/ 832620 h 2121144"/>
                <a:gd name="connsiteX1526" fmla="*/ 3090536 w 8386272"/>
                <a:gd name="connsiteY1526" fmla="*/ 830839 h 2121144"/>
                <a:gd name="connsiteX1527" fmla="*/ 3095997 w 8386272"/>
                <a:gd name="connsiteY1527" fmla="*/ 829652 h 2121144"/>
                <a:gd name="connsiteX1528" fmla="*/ 3099796 w 8386272"/>
                <a:gd name="connsiteY1528" fmla="*/ 829058 h 2121144"/>
                <a:gd name="connsiteX1529" fmla="*/ 3110007 w 8386272"/>
                <a:gd name="connsiteY1529" fmla="*/ 828108 h 2121144"/>
                <a:gd name="connsiteX1530" fmla="*/ 3113331 w 8386272"/>
                <a:gd name="connsiteY1530" fmla="*/ 827990 h 2121144"/>
                <a:gd name="connsiteX1531" fmla="*/ 3115112 w 8386272"/>
                <a:gd name="connsiteY1531" fmla="*/ 827990 h 2121144"/>
                <a:gd name="connsiteX1532" fmla="*/ 3121523 w 8386272"/>
                <a:gd name="connsiteY1532" fmla="*/ 828227 h 2121144"/>
                <a:gd name="connsiteX1533" fmla="*/ 3170675 w 8386272"/>
                <a:gd name="connsiteY1533" fmla="*/ 845798 h 2121144"/>
                <a:gd name="connsiteX1534" fmla="*/ 3172694 w 8386272"/>
                <a:gd name="connsiteY1534" fmla="*/ 847104 h 2121144"/>
                <a:gd name="connsiteX1535" fmla="*/ 3172931 w 8386272"/>
                <a:gd name="connsiteY1535" fmla="*/ 882959 h 2121144"/>
                <a:gd name="connsiteX1536" fmla="*/ 3053731 w 8386272"/>
                <a:gd name="connsiteY1536" fmla="*/ 883434 h 2121144"/>
                <a:gd name="connsiteX1537" fmla="*/ 3053375 w 8386272"/>
                <a:gd name="connsiteY1537" fmla="*/ 847579 h 2121144"/>
                <a:gd name="connsiteX1538" fmla="*/ 3054325 w 8386272"/>
                <a:gd name="connsiteY1538" fmla="*/ 846986 h 2121144"/>
                <a:gd name="connsiteX1539" fmla="*/ 3237993 w 8386272"/>
                <a:gd name="connsiteY1539" fmla="*/ 922139 h 2121144"/>
                <a:gd name="connsiteX1540" fmla="*/ 3237993 w 8386272"/>
                <a:gd name="connsiteY1540" fmla="*/ 937810 h 2121144"/>
                <a:gd name="connsiteX1541" fmla="*/ 2974898 w 8386272"/>
                <a:gd name="connsiteY1541" fmla="*/ 938879 h 2121144"/>
                <a:gd name="connsiteX1542" fmla="*/ 2974898 w 8386272"/>
                <a:gd name="connsiteY1542" fmla="*/ 923207 h 2121144"/>
                <a:gd name="connsiteX1543" fmla="*/ 3237993 w 8386272"/>
                <a:gd name="connsiteY1543" fmla="*/ 922139 h 2121144"/>
                <a:gd name="connsiteX1544" fmla="*/ 2898557 w 8386272"/>
                <a:gd name="connsiteY1544" fmla="*/ 1034809 h 2121144"/>
                <a:gd name="connsiteX1545" fmla="*/ 2926576 w 8386272"/>
                <a:gd name="connsiteY1545" fmla="*/ 1034690 h 2121144"/>
                <a:gd name="connsiteX1546" fmla="*/ 2926339 w 8386272"/>
                <a:gd name="connsiteY1546" fmla="*/ 1010826 h 2121144"/>
                <a:gd name="connsiteX1547" fmla="*/ 2926339 w 8386272"/>
                <a:gd name="connsiteY1547" fmla="*/ 1010826 h 2121144"/>
                <a:gd name="connsiteX1548" fmla="*/ 2898438 w 8386272"/>
                <a:gd name="connsiteY1548" fmla="*/ 1010826 h 2121144"/>
                <a:gd name="connsiteX1549" fmla="*/ 2898320 w 8386272"/>
                <a:gd name="connsiteY1549" fmla="*/ 1001803 h 2121144"/>
                <a:gd name="connsiteX1550" fmla="*/ 2926339 w 8386272"/>
                <a:gd name="connsiteY1550" fmla="*/ 1001685 h 2121144"/>
                <a:gd name="connsiteX1551" fmla="*/ 2926339 w 8386272"/>
                <a:gd name="connsiteY1551" fmla="*/ 985419 h 2121144"/>
                <a:gd name="connsiteX1552" fmla="*/ 2940348 w 8386272"/>
                <a:gd name="connsiteY1552" fmla="*/ 985300 h 2121144"/>
                <a:gd name="connsiteX1553" fmla="*/ 2940348 w 8386272"/>
                <a:gd name="connsiteY1553" fmla="*/ 1001803 h 2121144"/>
                <a:gd name="connsiteX1554" fmla="*/ 2982615 w 8386272"/>
                <a:gd name="connsiteY1554" fmla="*/ 1001566 h 2121144"/>
                <a:gd name="connsiteX1555" fmla="*/ 2982496 w 8386272"/>
                <a:gd name="connsiteY1555" fmla="*/ 985182 h 2121144"/>
                <a:gd name="connsiteX1556" fmla="*/ 2996505 w 8386272"/>
                <a:gd name="connsiteY1556" fmla="*/ 985063 h 2121144"/>
                <a:gd name="connsiteX1557" fmla="*/ 2996743 w 8386272"/>
                <a:gd name="connsiteY1557" fmla="*/ 1001447 h 2121144"/>
                <a:gd name="connsiteX1558" fmla="*/ 3038653 w 8386272"/>
                <a:gd name="connsiteY1558" fmla="*/ 1001328 h 2121144"/>
                <a:gd name="connsiteX1559" fmla="*/ 3038653 w 8386272"/>
                <a:gd name="connsiteY1559" fmla="*/ 984944 h 2121144"/>
                <a:gd name="connsiteX1560" fmla="*/ 3052662 w 8386272"/>
                <a:gd name="connsiteY1560" fmla="*/ 984825 h 2121144"/>
                <a:gd name="connsiteX1561" fmla="*/ 3052781 w 8386272"/>
                <a:gd name="connsiteY1561" fmla="*/ 1001210 h 2121144"/>
                <a:gd name="connsiteX1562" fmla="*/ 3052781 w 8386272"/>
                <a:gd name="connsiteY1562" fmla="*/ 1001210 h 2121144"/>
                <a:gd name="connsiteX1563" fmla="*/ 3052781 w 8386272"/>
                <a:gd name="connsiteY1563" fmla="*/ 1001210 h 2121144"/>
                <a:gd name="connsiteX1564" fmla="*/ 3053019 w 8386272"/>
                <a:gd name="connsiteY1564" fmla="*/ 1001210 h 2121144"/>
                <a:gd name="connsiteX1565" fmla="*/ 3094810 w 8386272"/>
                <a:gd name="connsiteY1565" fmla="*/ 1001091 h 2121144"/>
                <a:gd name="connsiteX1566" fmla="*/ 3094810 w 8386272"/>
                <a:gd name="connsiteY1566" fmla="*/ 1001091 h 2121144"/>
                <a:gd name="connsiteX1567" fmla="*/ 3094810 w 8386272"/>
                <a:gd name="connsiteY1567" fmla="*/ 984588 h 2121144"/>
                <a:gd name="connsiteX1568" fmla="*/ 3108820 w 8386272"/>
                <a:gd name="connsiteY1568" fmla="*/ 984588 h 2121144"/>
                <a:gd name="connsiteX1569" fmla="*/ 3108820 w 8386272"/>
                <a:gd name="connsiteY1569" fmla="*/ 1000972 h 2121144"/>
                <a:gd name="connsiteX1570" fmla="*/ 3150967 w 8386272"/>
                <a:gd name="connsiteY1570" fmla="*/ 1000853 h 2121144"/>
                <a:gd name="connsiteX1571" fmla="*/ 3150967 w 8386272"/>
                <a:gd name="connsiteY1571" fmla="*/ 984351 h 2121144"/>
                <a:gd name="connsiteX1572" fmla="*/ 3164976 w 8386272"/>
                <a:gd name="connsiteY1572" fmla="*/ 984232 h 2121144"/>
                <a:gd name="connsiteX1573" fmla="*/ 3164976 w 8386272"/>
                <a:gd name="connsiteY1573" fmla="*/ 1000735 h 2121144"/>
                <a:gd name="connsiteX1574" fmla="*/ 3164976 w 8386272"/>
                <a:gd name="connsiteY1574" fmla="*/ 1000735 h 2121144"/>
                <a:gd name="connsiteX1575" fmla="*/ 3164976 w 8386272"/>
                <a:gd name="connsiteY1575" fmla="*/ 1000735 h 2121144"/>
                <a:gd name="connsiteX1576" fmla="*/ 3207124 w 8386272"/>
                <a:gd name="connsiteY1576" fmla="*/ 1000616 h 2121144"/>
                <a:gd name="connsiteX1577" fmla="*/ 3207124 w 8386272"/>
                <a:gd name="connsiteY1577" fmla="*/ 984113 h 2121144"/>
                <a:gd name="connsiteX1578" fmla="*/ 3221133 w 8386272"/>
                <a:gd name="connsiteY1578" fmla="*/ 983994 h 2121144"/>
                <a:gd name="connsiteX1579" fmla="*/ 3221133 w 8386272"/>
                <a:gd name="connsiteY1579" fmla="*/ 1000497 h 2121144"/>
                <a:gd name="connsiteX1580" fmla="*/ 3263281 w 8386272"/>
                <a:gd name="connsiteY1580" fmla="*/ 1000260 h 2121144"/>
                <a:gd name="connsiteX1581" fmla="*/ 3263281 w 8386272"/>
                <a:gd name="connsiteY1581" fmla="*/ 983876 h 2121144"/>
                <a:gd name="connsiteX1582" fmla="*/ 3277291 w 8386272"/>
                <a:gd name="connsiteY1582" fmla="*/ 983757 h 2121144"/>
                <a:gd name="connsiteX1583" fmla="*/ 3277291 w 8386272"/>
                <a:gd name="connsiteY1583" fmla="*/ 1000141 h 2121144"/>
                <a:gd name="connsiteX1584" fmla="*/ 3277291 w 8386272"/>
                <a:gd name="connsiteY1584" fmla="*/ 1000260 h 2121144"/>
                <a:gd name="connsiteX1585" fmla="*/ 3300679 w 8386272"/>
                <a:gd name="connsiteY1585" fmla="*/ 1000141 h 2121144"/>
                <a:gd name="connsiteX1586" fmla="*/ 3300798 w 8386272"/>
                <a:gd name="connsiteY1586" fmla="*/ 1009164 h 2121144"/>
                <a:gd name="connsiteX1587" fmla="*/ 3277409 w 8386272"/>
                <a:gd name="connsiteY1587" fmla="*/ 1009283 h 2121144"/>
                <a:gd name="connsiteX1588" fmla="*/ 3277409 w 8386272"/>
                <a:gd name="connsiteY1588" fmla="*/ 1009283 h 2121144"/>
                <a:gd name="connsiteX1589" fmla="*/ 3277409 w 8386272"/>
                <a:gd name="connsiteY1589" fmla="*/ 1009283 h 2121144"/>
                <a:gd name="connsiteX1590" fmla="*/ 3277528 w 8386272"/>
                <a:gd name="connsiteY1590" fmla="*/ 1033147 h 2121144"/>
                <a:gd name="connsiteX1591" fmla="*/ 3300917 w 8386272"/>
                <a:gd name="connsiteY1591" fmla="*/ 1033147 h 2121144"/>
                <a:gd name="connsiteX1592" fmla="*/ 3301036 w 8386272"/>
                <a:gd name="connsiteY1592" fmla="*/ 1042051 h 2121144"/>
                <a:gd name="connsiteX1593" fmla="*/ 3277647 w 8386272"/>
                <a:gd name="connsiteY1593" fmla="*/ 1042170 h 2121144"/>
                <a:gd name="connsiteX1594" fmla="*/ 3277884 w 8386272"/>
                <a:gd name="connsiteY1594" fmla="*/ 1062116 h 2121144"/>
                <a:gd name="connsiteX1595" fmla="*/ 3263875 w 8386272"/>
                <a:gd name="connsiteY1595" fmla="*/ 1062234 h 2121144"/>
                <a:gd name="connsiteX1596" fmla="*/ 3263637 w 8386272"/>
                <a:gd name="connsiteY1596" fmla="*/ 1042170 h 2121144"/>
                <a:gd name="connsiteX1597" fmla="*/ 3221490 w 8386272"/>
                <a:gd name="connsiteY1597" fmla="*/ 1042407 h 2121144"/>
                <a:gd name="connsiteX1598" fmla="*/ 3221727 w 8386272"/>
                <a:gd name="connsiteY1598" fmla="*/ 1062353 h 2121144"/>
                <a:gd name="connsiteX1599" fmla="*/ 3207717 w 8386272"/>
                <a:gd name="connsiteY1599" fmla="*/ 1062472 h 2121144"/>
                <a:gd name="connsiteX1600" fmla="*/ 3207480 w 8386272"/>
                <a:gd name="connsiteY1600" fmla="*/ 1042526 h 2121144"/>
                <a:gd name="connsiteX1601" fmla="*/ 3165332 w 8386272"/>
                <a:gd name="connsiteY1601" fmla="*/ 1042645 h 2121144"/>
                <a:gd name="connsiteX1602" fmla="*/ 3165332 w 8386272"/>
                <a:gd name="connsiteY1602" fmla="*/ 1042645 h 2121144"/>
                <a:gd name="connsiteX1603" fmla="*/ 3165570 w 8386272"/>
                <a:gd name="connsiteY1603" fmla="*/ 1062591 h 2121144"/>
                <a:gd name="connsiteX1604" fmla="*/ 3151561 w 8386272"/>
                <a:gd name="connsiteY1604" fmla="*/ 1062591 h 2121144"/>
                <a:gd name="connsiteX1605" fmla="*/ 3151323 w 8386272"/>
                <a:gd name="connsiteY1605" fmla="*/ 1042645 h 2121144"/>
                <a:gd name="connsiteX1606" fmla="*/ 3109176 w 8386272"/>
                <a:gd name="connsiteY1606" fmla="*/ 1042763 h 2121144"/>
                <a:gd name="connsiteX1607" fmla="*/ 3109176 w 8386272"/>
                <a:gd name="connsiteY1607" fmla="*/ 1042763 h 2121144"/>
                <a:gd name="connsiteX1608" fmla="*/ 3109413 w 8386272"/>
                <a:gd name="connsiteY1608" fmla="*/ 1062709 h 2121144"/>
                <a:gd name="connsiteX1609" fmla="*/ 3095404 w 8386272"/>
                <a:gd name="connsiteY1609" fmla="*/ 1062828 h 2121144"/>
                <a:gd name="connsiteX1610" fmla="*/ 3095285 w 8386272"/>
                <a:gd name="connsiteY1610" fmla="*/ 1042763 h 2121144"/>
                <a:gd name="connsiteX1611" fmla="*/ 3053256 w 8386272"/>
                <a:gd name="connsiteY1611" fmla="*/ 1042882 h 2121144"/>
                <a:gd name="connsiteX1612" fmla="*/ 3053375 w 8386272"/>
                <a:gd name="connsiteY1612" fmla="*/ 1062947 h 2121144"/>
                <a:gd name="connsiteX1613" fmla="*/ 3039365 w 8386272"/>
                <a:gd name="connsiteY1613" fmla="*/ 1063065 h 2121144"/>
                <a:gd name="connsiteX1614" fmla="*/ 3039128 w 8386272"/>
                <a:gd name="connsiteY1614" fmla="*/ 1043001 h 2121144"/>
                <a:gd name="connsiteX1615" fmla="*/ 2997099 w 8386272"/>
                <a:gd name="connsiteY1615" fmla="*/ 1043120 h 2121144"/>
                <a:gd name="connsiteX1616" fmla="*/ 2997099 w 8386272"/>
                <a:gd name="connsiteY1616" fmla="*/ 1043120 h 2121144"/>
                <a:gd name="connsiteX1617" fmla="*/ 2997218 w 8386272"/>
                <a:gd name="connsiteY1617" fmla="*/ 1063184 h 2121144"/>
                <a:gd name="connsiteX1618" fmla="*/ 2983208 w 8386272"/>
                <a:gd name="connsiteY1618" fmla="*/ 1063303 h 2121144"/>
                <a:gd name="connsiteX1619" fmla="*/ 2983089 w 8386272"/>
                <a:gd name="connsiteY1619" fmla="*/ 1043238 h 2121144"/>
                <a:gd name="connsiteX1620" fmla="*/ 2940942 w 8386272"/>
                <a:gd name="connsiteY1620" fmla="*/ 1043476 h 2121144"/>
                <a:gd name="connsiteX1621" fmla="*/ 2941061 w 8386272"/>
                <a:gd name="connsiteY1621" fmla="*/ 1063422 h 2121144"/>
                <a:gd name="connsiteX1622" fmla="*/ 2927051 w 8386272"/>
                <a:gd name="connsiteY1622" fmla="*/ 1063540 h 2121144"/>
                <a:gd name="connsiteX1623" fmla="*/ 2926932 w 8386272"/>
                <a:gd name="connsiteY1623" fmla="*/ 1043476 h 2121144"/>
                <a:gd name="connsiteX1624" fmla="*/ 2898913 w 8386272"/>
                <a:gd name="connsiteY1624" fmla="*/ 1043595 h 2121144"/>
                <a:gd name="connsiteX1625" fmla="*/ 2898557 w 8386272"/>
                <a:gd name="connsiteY1625" fmla="*/ 1034809 h 2121144"/>
                <a:gd name="connsiteX1626" fmla="*/ 2900457 w 8386272"/>
                <a:gd name="connsiteY1626" fmla="*/ 1297666 h 2121144"/>
                <a:gd name="connsiteX1627" fmla="*/ 2928476 w 8386272"/>
                <a:gd name="connsiteY1627" fmla="*/ 1297548 h 2121144"/>
                <a:gd name="connsiteX1628" fmla="*/ 2928238 w 8386272"/>
                <a:gd name="connsiteY1628" fmla="*/ 1273684 h 2121144"/>
                <a:gd name="connsiteX1629" fmla="*/ 2928238 w 8386272"/>
                <a:gd name="connsiteY1629" fmla="*/ 1273684 h 2121144"/>
                <a:gd name="connsiteX1630" fmla="*/ 2900338 w 8386272"/>
                <a:gd name="connsiteY1630" fmla="*/ 1273803 h 2121144"/>
                <a:gd name="connsiteX1631" fmla="*/ 2900219 w 8386272"/>
                <a:gd name="connsiteY1631" fmla="*/ 1264780 h 2121144"/>
                <a:gd name="connsiteX1632" fmla="*/ 2928238 w 8386272"/>
                <a:gd name="connsiteY1632" fmla="*/ 1264661 h 2121144"/>
                <a:gd name="connsiteX1633" fmla="*/ 2928001 w 8386272"/>
                <a:gd name="connsiteY1633" fmla="*/ 1240797 h 2121144"/>
                <a:gd name="connsiteX1634" fmla="*/ 2899982 w 8386272"/>
                <a:gd name="connsiteY1634" fmla="*/ 1240916 h 2121144"/>
                <a:gd name="connsiteX1635" fmla="*/ 2899982 w 8386272"/>
                <a:gd name="connsiteY1635" fmla="*/ 1232011 h 2121144"/>
                <a:gd name="connsiteX1636" fmla="*/ 2927882 w 8386272"/>
                <a:gd name="connsiteY1636" fmla="*/ 1231893 h 2121144"/>
                <a:gd name="connsiteX1637" fmla="*/ 2927764 w 8386272"/>
                <a:gd name="connsiteY1637" fmla="*/ 1208029 h 2121144"/>
                <a:gd name="connsiteX1638" fmla="*/ 2927764 w 8386272"/>
                <a:gd name="connsiteY1638" fmla="*/ 1208029 h 2121144"/>
                <a:gd name="connsiteX1639" fmla="*/ 2899744 w 8386272"/>
                <a:gd name="connsiteY1639" fmla="*/ 1208029 h 2121144"/>
                <a:gd name="connsiteX1640" fmla="*/ 2899626 w 8386272"/>
                <a:gd name="connsiteY1640" fmla="*/ 1199125 h 2121144"/>
                <a:gd name="connsiteX1641" fmla="*/ 2927645 w 8386272"/>
                <a:gd name="connsiteY1641" fmla="*/ 1199125 h 2121144"/>
                <a:gd name="connsiteX1642" fmla="*/ 2927764 w 8386272"/>
                <a:gd name="connsiteY1642" fmla="*/ 1199125 h 2121144"/>
                <a:gd name="connsiteX1643" fmla="*/ 2927645 w 8386272"/>
                <a:gd name="connsiteY1643" fmla="*/ 1188202 h 2121144"/>
                <a:gd name="connsiteX1644" fmla="*/ 2941654 w 8386272"/>
                <a:gd name="connsiteY1644" fmla="*/ 1188083 h 2121144"/>
                <a:gd name="connsiteX1645" fmla="*/ 2941773 w 8386272"/>
                <a:gd name="connsiteY1645" fmla="*/ 1198887 h 2121144"/>
                <a:gd name="connsiteX1646" fmla="*/ 2941773 w 8386272"/>
                <a:gd name="connsiteY1646" fmla="*/ 1198887 h 2121144"/>
                <a:gd name="connsiteX1647" fmla="*/ 2941773 w 8386272"/>
                <a:gd name="connsiteY1647" fmla="*/ 1198887 h 2121144"/>
                <a:gd name="connsiteX1648" fmla="*/ 2983921 w 8386272"/>
                <a:gd name="connsiteY1648" fmla="*/ 1198650 h 2121144"/>
                <a:gd name="connsiteX1649" fmla="*/ 2983802 w 8386272"/>
                <a:gd name="connsiteY1649" fmla="*/ 1187846 h 2121144"/>
                <a:gd name="connsiteX1650" fmla="*/ 2997811 w 8386272"/>
                <a:gd name="connsiteY1650" fmla="*/ 1187727 h 2121144"/>
                <a:gd name="connsiteX1651" fmla="*/ 2997930 w 8386272"/>
                <a:gd name="connsiteY1651" fmla="*/ 1198531 h 2121144"/>
                <a:gd name="connsiteX1652" fmla="*/ 3040078 w 8386272"/>
                <a:gd name="connsiteY1652" fmla="*/ 1198293 h 2121144"/>
                <a:gd name="connsiteX1653" fmla="*/ 3039959 w 8386272"/>
                <a:gd name="connsiteY1653" fmla="*/ 1187489 h 2121144"/>
                <a:gd name="connsiteX1654" fmla="*/ 3053969 w 8386272"/>
                <a:gd name="connsiteY1654" fmla="*/ 1187371 h 2121144"/>
                <a:gd name="connsiteX1655" fmla="*/ 3054087 w 8386272"/>
                <a:gd name="connsiteY1655" fmla="*/ 1198175 h 2121144"/>
                <a:gd name="connsiteX1656" fmla="*/ 3054087 w 8386272"/>
                <a:gd name="connsiteY1656" fmla="*/ 1198175 h 2121144"/>
                <a:gd name="connsiteX1657" fmla="*/ 3054087 w 8386272"/>
                <a:gd name="connsiteY1657" fmla="*/ 1198175 h 2121144"/>
                <a:gd name="connsiteX1658" fmla="*/ 3096235 w 8386272"/>
                <a:gd name="connsiteY1658" fmla="*/ 1197937 h 2121144"/>
                <a:gd name="connsiteX1659" fmla="*/ 3096116 w 8386272"/>
                <a:gd name="connsiteY1659" fmla="*/ 1187133 h 2121144"/>
                <a:gd name="connsiteX1660" fmla="*/ 3110125 w 8386272"/>
                <a:gd name="connsiteY1660" fmla="*/ 1187015 h 2121144"/>
                <a:gd name="connsiteX1661" fmla="*/ 3110244 w 8386272"/>
                <a:gd name="connsiteY1661" fmla="*/ 1197819 h 2121144"/>
                <a:gd name="connsiteX1662" fmla="*/ 3152391 w 8386272"/>
                <a:gd name="connsiteY1662" fmla="*/ 1197700 h 2121144"/>
                <a:gd name="connsiteX1663" fmla="*/ 3152154 w 8386272"/>
                <a:gd name="connsiteY1663" fmla="*/ 1187252 h 2121144"/>
                <a:gd name="connsiteX1664" fmla="*/ 3166164 w 8386272"/>
                <a:gd name="connsiteY1664" fmla="*/ 1187252 h 2121144"/>
                <a:gd name="connsiteX1665" fmla="*/ 3166282 w 8386272"/>
                <a:gd name="connsiteY1665" fmla="*/ 1198056 h 2121144"/>
                <a:gd name="connsiteX1666" fmla="*/ 3208430 w 8386272"/>
                <a:gd name="connsiteY1666" fmla="*/ 1197937 h 2121144"/>
                <a:gd name="connsiteX1667" fmla="*/ 3208311 w 8386272"/>
                <a:gd name="connsiteY1667" fmla="*/ 1187133 h 2121144"/>
                <a:gd name="connsiteX1668" fmla="*/ 3222321 w 8386272"/>
                <a:gd name="connsiteY1668" fmla="*/ 1187015 h 2121144"/>
                <a:gd name="connsiteX1669" fmla="*/ 3222440 w 8386272"/>
                <a:gd name="connsiteY1669" fmla="*/ 1197819 h 2121144"/>
                <a:gd name="connsiteX1670" fmla="*/ 3222440 w 8386272"/>
                <a:gd name="connsiteY1670" fmla="*/ 1197819 h 2121144"/>
                <a:gd name="connsiteX1671" fmla="*/ 3222440 w 8386272"/>
                <a:gd name="connsiteY1671" fmla="*/ 1197819 h 2121144"/>
                <a:gd name="connsiteX1672" fmla="*/ 3264468 w 8386272"/>
                <a:gd name="connsiteY1672" fmla="*/ 1197700 h 2121144"/>
                <a:gd name="connsiteX1673" fmla="*/ 3264350 w 8386272"/>
                <a:gd name="connsiteY1673" fmla="*/ 1186896 h 2121144"/>
                <a:gd name="connsiteX1674" fmla="*/ 3278359 w 8386272"/>
                <a:gd name="connsiteY1674" fmla="*/ 1186777 h 2121144"/>
                <a:gd name="connsiteX1675" fmla="*/ 3278478 w 8386272"/>
                <a:gd name="connsiteY1675" fmla="*/ 1197700 h 2121144"/>
                <a:gd name="connsiteX1676" fmla="*/ 3301866 w 8386272"/>
                <a:gd name="connsiteY1676" fmla="*/ 1197581 h 2121144"/>
                <a:gd name="connsiteX1677" fmla="*/ 3301866 w 8386272"/>
                <a:gd name="connsiteY1677" fmla="*/ 1206604 h 2121144"/>
                <a:gd name="connsiteX1678" fmla="*/ 3278596 w 8386272"/>
                <a:gd name="connsiteY1678" fmla="*/ 1206723 h 2121144"/>
                <a:gd name="connsiteX1679" fmla="*/ 3278715 w 8386272"/>
                <a:gd name="connsiteY1679" fmla="*/ 1230587 h 2121144"/>
                <a:gd name="connsiteX1680" fmla="*/ 3302104 w 8386272"/>
                <a:gd name="connsiteY1680" fmla="*/ 1230468 h 2121144"/>
                <a:gd name="connsiteX1681" fmla="*/ 3302223 w 8386272"/>
                <a:gd name="connsiteY1681" fmla="*/ 1239254 h 2121144"/>
                <a:gd name="connsiteX1682" fmla="*/ 3302223 w 8386272"/>
                <a:gd name="connsiteY1682" fmla="*/ 1239372 h 2121144"/>
                <a:gd name="connsiteX1683" fmla="*/ 3278834 w 8386272"/>
                <a:gd name="connsiteY1683" fmla="*/ 1239372 h 2121144"/>
                <a:gd name="connsiteX1684" fmla="*/ 3278834 w 8386272"/>
                <a:gd name="connsiteY1684" fmla="*/ 1239372 h 2121144"/>
                <a:gd name="connsiteX1685" fmla="*/ 3278953 w 8386272"/>
                <a:gd name="connsiteY1685" fmla="*/ 1263236 h 2121144"/>
                <a:gd name="connsiteX1686" fmla="*/ 3278953 w 8386272"/>
                <a:gd name="connsiteY1686" fmla="*/ 1263236 h 2121144"/>
                <a:gd name="connsiteX1687" fmla="*/ 3302341 w 8386272"/>
                <a:gd name="connsiteY1687" fmla="*/ 1263236 h 2121144"/>
                <a:gd name="connsiteX1688" fmla="*/ 3302460 w 8386272"/>
                <a:gd name="connsiteY1688" fmla="*/ 1272141 h 2121144"/>
                <a:gd name="connsiteX1689" fmla="*/ 3279309 w 8386272"/>
                <a:gd name="connsiteY1689" fmla="*/ 1272259 h 2121144"/>
                <a:gd name="connsiteX1690" fmla="*/ 3279071 w 8386272"/>
                <a:gd name="connsiteY1690" fmla="*/ 1272259 h 2121144"/>
                <a:gd name="connsiteX1691" fmla="*/ 3279071 w 8386272"/>
                <a:gd name="connsiteY1691" fmla="*/ 1272259 h 2121144"/>
                <a:gd name="connsiteX1692" fmla="*/ 3279190 w 8386272"/>
                <a:gd name="connsiteY1692" fmla="*/ 1295767 h 2121144"/>
                <a:gd name="connsiteX1693" fmla="*/ 3279190 w 8386272"/>
                <a:gd name="connsiteY1693" fmla="*/ 1296004 h 2121144"/>
                <a:gd name="connsiteX1694" fmla="*/ 3302579 w 8386272"/>
                <a:gd name="connsiteY1694" fmla="*/ 1296004 h 2121144"/>
                <a:gd name="connsiteX1695" fmla="*/ 3302698 w 8386272"/>
                <a:gd name="connsiteY1695" fmla="*/ 1304909 h 2121144"/>
                <a:gd name="connsiteX1696" fmla="*/ 3279309 w 8386272"/>
                <a:gd name="connsiteY1696" fmla="*/ 1304909 h 2121144"/>
                <a:gd name="connsiteX1697" fmla="*/ 3279309 w 8386272"/>
                <a:gd name="connsiteY1697" fmla="*/ 1304909 h 2121144"/>
                <a:gd name="connsiteX1698" fmla="*/ 3279309 w 8386272"/>
                <a:gd name="connsiteY1698" fmla="*/ 1304909 h 2121144"/>
                <a:gd name="connsiteX1699" fmla="*/ 3279428 w 8386272"/>
                <a:gd name="connsiteY1699" fmla="*/ 1311082 h 2121144"/>
                <a:gd name="connsiteX1700" fmla="*/ 3265418 w 8386272"/>
                <a:gd name="connsiteY1700" fmla="*/ 1311201 h 2121144"/>
                <a:gd name="connsiteX1701" fmla="*/ 3265418 w 8386272"/>
                <a:gd name="connsiteY1701" fmla="*/ 1305027 h 2121144"/>
                <a:gd name="connsiteX1702" fmla="*/ 3223270 w 8386272"/>
                <a:gd name="connsiteY1702" fmla="*/ 1305265 h 2121144"/>
                <a:gd name="connsiteX1703" fmla="*/ 3223389 w 8386272"/>
                <a:gd name="connsiteY1703" fmla="*/ 1311320 h 2121144"/>
                <a:gd name="connsiteX1704" fmla="*/ 3209380 w 8386272"/>
                <a:gd name="connsiteY1704" fmla="*/ 1311439 h 2121144"/>
                <a:gd name="connsiteX1705" fmla="*/ 3209261 w 8386272"/>
                <a:gd name="connsiteY1705" fmla="*/ 1305265 h 2121144"/>
                <a:gd name="connsiteX1706" fmla="*/ 3167114 w 8386272"/>
                <a:gd name="connsiteY1706" fmla="*/ 1305502 h 2121144"/>
                <a:gd name="connsiteX1707" fmla="*/ 3167114 w 8386272"/>
                <a:gd name="connsiteY1707" fmla="*/ 1311557 h 2121144"/>
                <a:gd name="connsiteX1708" fmla="*/ 3167114 w 8386272"/>
                <a:gd name="connsiteY1708" fmla="*/ 1311557 h 2121144"/>
                <a:gd name="connsiteX1709" fmla="*/ 3153104 w 8386272"/>
                <a:gd name="connsiteY1709" fmla="*/ 1311676 h 2121144"/>
                <a:gd name="connsiteX1710" fmla="*/ 3152985 w 8386272"/>
                <a:gd name="connsiteY1710" fmla="*/ 1305502 h 2121144"/>
                <a:gd name="connsiteX1711" fmla="*/ 3111194 w 8386272"/>
                <a:gd name="connsiteY1711" fmla="*/ 1305740 h 2121144"/>
                <a:gd name="connsiteX1712" fmla="*/ 3110838 w 8386272"/>
                <a:gd name="connsiteY1712" fmla="*/ 1305740 h 2121144"/>
                <a:gd name="connsiteX1713" fmla="*/ 3110838 w 8386272"/>
                <a:gd name="connsiteY1713" fmla="*/ 1305740 h 2121144"/>
                <a:gd name="connsiteX1714" fmla="*/ 3110956 w 8386272"/>
                <a:gd name="connsiteY1714" fmla="*/ 1311913 h 2121144"/>
                <a:gd name="connsiteX1715" fmla="*/ 3096947 w 8386272"/>
                <a:gd name="connsiteY1715" fmla="*/ 1311913 h 2121144"/>
                <a:gd name="connsiteX1716" fmla="*/ 3096947 w 8386272"/>
                <a:gd name="connsiteY1716" fmla="*/ 1305858 h 2121144"/>
                <a:gd name="connsiteX1717" fmla="*/ 3055037 w 8386272"/>
                <a:gd name="connsiteY1717" fmla="*/ 1305977 h 2121144"/>
                <a:gd name="connsiteX1718" fmla="*/ 3054918 w 8386272"/>
                <a:gd name="connsiteY1718" fmla="*/ 1312151 h 2121144"/>
                <a:gd name="connsiteX1719" fmla="*/ 3040909 w 8386272"/>
                <a:gd name="connsiteY1719" fmla="*/ 1312270 h 2121144"/>
                <a:gd name="connsiteX1720" fmla="*/ 3040909 w 8386272"/>
                <a:gd name="connsiteY1720" fmla="*/ 1306096 h 2121144"/>
                <a:gd name="connsiteX1721" fmla="*/ 2998999 w 8386272"/>
                <a:gd name="connsiteY1721" fmla="*/ 1306215 h 2121144"/>
                <a:gd name="connsiteX1722" fmla="*/ 2998880 w 8386272"/>
                <a:gd name="connsiteY1722" fmla="*/ 1312388 h 2121144"/>
                <a:gd name="connsiteX1723" fmla="*/ 2998880 w 8386272"/>
                <a:gd name="connsiteY1723" fmla="*/ 1312388 h 2121144"/>
                <a:gd name="connsiteX1724" fmla="*/ 2984870 w 8386272"/>
                <a:gd name="connsiteY1724" fmla="*/ 1312507 h 2121144"/>
                <a:gd name="connsiteX1725" fmla="*/ 2984989 w 8386272"/>
                <a:gd name="connsiteY1725" fmla="*/ 1306333 h 2121144"/>
                <a:gd name="connsiteX1726" fmla="*/ 2942842 w 8386272"/>
                <a:gd name="connsiteY1726" fmla="*/ 1306452 h 2121144"/>
                <a:gd name="connsiteX1727" fmla="*/ 2942842 w 8386272"/>
                <a:gd name="connsiteY1727" fmla="*/ 1306452 h 2121144"/>
                <a:gd name="connsiteX1728" fmla="*/ 2942723 w 8386272"/>
                <a:gd name="connsiteY1728" fmla="*/ 1312626 h 2121144"/>
                <a:gd name="connsiteX1729" fmla="*/ 2928832 w 8386272"/>
                <a:gd name="connsiteY1729" fmla="*/ 1312745 h 2121144"/>
                <a:gd name="connsiteX1730" fmla="*/ 2928713 w 8386272"/>
                <a:gd name="connsiteY1730" fmla="*/ 1306571 h 2121144"/>
                <a:gd name="connsiteX1731" fmla="*/ 2900694 w 8386272"/>
                <a:gd name="connsiteY1731" fmla="*/ 1306690 h 2121144"/>
                <a:gd name="connsiteX1732" fmla="*/ 2900457 w 8386272"/>
                <a:gd name="connsiteY1732" fmla="*/ 1297666 h 2121144"/>
                <a:gd name="connsiteX1733" fmla="*/ 2902594 w 8386272"/>
                <a:gd name="connsiteY1733" fmla="*/ 1602315 h 2121144"/>
                <a:gd name="connsiteX1734" fmla="*/ 2902475 w 8386272"/>
                <a:gd name="connsiteY1734" fmla="*/ 1593411 h 2121144"/>
                <a:gd name="connsiteX1735" fmla="*/ 2930494 w 8386272"/>
                <a:gd name="connsiteY1735" fmla="*/ 1593292 h 2121144"/>
                <a:gd name="connsiteX1736" fmla="*/ 2930376 w 8386272"/>
                <a:gd name="connsiteY1736" fmla="*/ 1569428 h 2121144"/>
                <a:gd name="connsiteX1737" fmla="*/ 2930376 w 8386272"/>
                <a:gd name="connsiteY1737" fmla="*/ 1569428 h 2121144"/>
                <a:gd name="connsiteX1738" fmla="*/ 2902356 w 8386272"/>
                <a:gd name="connsiteY1738" fmla="*/ 1569547 h 2121144"/>
                <a:gd name="connsiteX1739" fmla="*/ 2902238 w 8386272"/>
                <a:gd name="connsiteY1739" fmla="*/ 1560524 h 2121144"/>
                <a:gd name="connsiteX1740" fmla="*/ 2930257 w 8386272"/>
                <a:gd name="connsiteY1740" fmla="*/ 1560405 h 2121144"/>
                <a:gd name="connsiteX1741" fmla="*/ 2930019 w 8386272"/>
                <a:gd name="connsiteY1741" fmla="*/ 1536542 h 2121144"/>
                <a:gd name="connsiteX1742" fmla="*/ 2902000 w 8386272"/>
                <a:gd name="connsiteY1742" fmla="*/ 1536660 h 2121144"/>
                <a:gd name="connsiteX1743" fmla="*/ 2902000 w 8386272"/>
                <a:gd name="connsiteY1743" fmla="*/ 1527756 h 2121144"/>
                <a:gd name="connsiteX1744" fmla="*/ 2930019 w 8386272"/>
                <a:gd name="connsiteY1744" fmla="*/ 1527637 h 2121144"/>
                <a:gd name="connsiteX1745" fmla="*/ 2929782 w 8386272"/>
                <a:gd name="connsiteY1745" fmla="*/ 1503773 h 2121144"/>
                <a:gd name="connsiteX1746" fmla="*/ 2929782 w 8386272"/>
                <a:gd name="connsiteY1746" fmla="*/ 1503773 h 2121144"/>
                <a:gd name="connsiteX1747" fmla="*/ 2901763 w 8386272"/>
                <a:gd name="connsiteY1747" fmla="*/ 1503892 h 2121144"/>
                <a:gd name="connsiteX1748" fmla="*/ 2901644 w 8386272"/>
                <a:gd name="connsiteY1748" fmla="*/ 1494988 h 2121144"/>
                <a:gd name="connsiteX1749" fmla="*/ 2929782 w 8386272"/>
                <a:gd name="connsiteY1749" fmla="*/ 1494988 h 2121144"/>
                <a:gd name="connsiteX1750" fmla="*/ 2929663 w 8386272"/>
                <a:gd name="connsiteY1750" fmla="*/ 1471124 h 2121144"/>
                <a:gd name="connsiteX1751" fmla="*/ 2901644 w 8386272"/>
                <a:gd name="connsiteY1751" fmla="*/ 1471124 h 2121144"/>
                <a:gd name="connsiteX1752" fmla="*/ 2901525 w 8386272"/>
                <a:gd name="connsiteY1752" fmla="*/ 1462101 h 2121144"/>
                <a:gd name="connsiteX1753" fmla="*/ 2929663 w 8386272"/>
                <a:gd name="connsiteY1753" fmla="*/ 1462101 h 2121144"/>
                <a:gd name="connsiteX1754" fmla="*/ 2929544 w 8386272"/>
                <a:gd name="connsiteY1754" fmla="*/ 1438237 h 2121144"/>
                <a:gd name="connsiteX1755" fmla="*/ 2901525 w 8386272"/>
                <a:gd name="connsiteY1755" fmla="*/ 1437525 h 2121144"/>
                <a:gd name="connsiteX1756" fmla="*/ 3303410 w 8386272"/>
                <a:gd name="connsiteY1756" fmla="*/ 1435863 h 2121144"/>
                <a:gd name="connsiteX1757" fmla="*/ 3303648 w 8386272"/>
                <a:gd name="connsiteY1757" fmla="*/ 1436694 h 2121144"/>
                <a:gd name="connsiteX1758" fmla="*/ 3303648 w 8386272"/>
                <a:gd name="connsiteY1758" fmla="*/ 1436694 h 2121144"/>
                <a:gd name="connsiteX1759" fmla="*/ 3280259 w 8386272"/>
                <a:gd name="connsiteY1759" fmla="*/ 1436812 h 2121144"/>
                <a:gd name="connsiteX1760" fmla="*/ 3280496 w 8386272"/>
                <a:gd name="connsiteY1760" fmla="*/ 1460676 h 2121144"/>
                <a:gd name="connsiteX1761" fmla="*/ 3303885 w 8386272"/>
                <a:gd name="connsiteY1761" fmla="*/ 1460557 h 2121144"/>
                <a:gd name="connsiteX1762" fmla="*/ 3303885 w 8386272"/>
                <a:gd name="connsiteY1762" fmla="*/ 1469581 h 2121144"/>
                <a:gd name="connsiteX1763" fmla="*/ 3280496 w 8386272"/>
                <a:gd name="connsiteY1763" fmla="*/ 1469699 h 2121144"/>
                <a:gd name="connsiteX1764" fmla="*/ 3280733 w 8386272"/>
                <a:gd name="connsiteY1764" fmla="*/ 1493563 h 2121144"/>
                <a:gd name="connsiteX1765" fmla="*/ 3304122 w 8386272"/>
                <a:gd name="connsiteY1765" fmla="*/ 1493444 h 2121144"/>
                <a:gd name="connsiteX1766" fmla="*/ 3304241 w 8386272"/>
                <a:gd name="connsiteY1766" fmla="*/ 1502349 h 2121144"/>
                <a:gd name="connsiteX1767" fmla="*/ 3280852 w 8386272"/>
                <a:gd name="connsiteY1767" fmla="*/ 1502467 h 2121144"/>
                <a:gd name="connsiteX1768" fmla="*/ 3280852 w 8386272"/>
                <a:gd name="connsiteY1768" fmla="*/ 1502467 h 2121144"/>
                <a:gd name="connsiteX1769" fmla="*/ 3280852 w 8386272"/>
                <a:gd name="connsiteY1769" fmla="*/ 1502467 h 2121144"/>
                <a:gd name="connsiteX1770" fmla="*/ 3280971 w 8386272"/>
                <a:gd name="connsiteY1770" fmla="*/ 1526212 h 2121144"/>
                <a:gd name="connsiteX1771" fmla="*/ 3280971 w 8386272"/>
                <a:gd name="connsiteY1771" fmla="*/ 1526212 h 2121144"/>
                <a:gd name="connsiteX1772" fmla="*/ 3280971 w 8386272"/>
                <a:gd name="connsiteY1772" fmla="*/ 1526212 h 2121144"/>
                <a:gd name="connsiteX1773" fmla="*/ 3304360 w 8386272"/>
                <a:gd name="connsiteY1773" fmla="*/ 1526212 h 2121144"/>
                <a:gd name="connsiteX1774" fmla="*/ 3304478 w 8386272"/>
                <a:gd name="connsiteY1774" fmla="*/ 1535117 h 2121144"/>
                <a:gd name="connsiteX1775" fmla="*/ 3281090 w 8386272"/>
                <a:gd name="connsiteY1775" fmla="*/ 1535117 h 2121144"/>
                <a:gd name="connsiteX1776" fmla="*/ 3281208 w 8386272"/>
                <a:gd name="connsiteY1776" fmla="*/ 1558981 h 2121144"/>
                <a:gd name="connsiteX1777" fmla="*/ 3304597 w 8386272"/>
                <a:gd name="connsiteY1777" fmla="*/ 1558981 h 2121144"/>
                <a:gd name="connsiteX1778" fmla="*/ 3304716 w 8386272"/>
                <a:gd name="connsiteY1778" fmla="*/ 1567885 h 2121144"/>
                <a:gd name="connsiteX1779" fmla="*/ 3281327 w 8386272"/>
                <a:gd name="connsiteY1779" fmla="*/ 1567885 h 2121144"/>
                <a:gd name="connsiteX1780" fmla="*/ 3281327 w 8386272"/>
                <a:gd name="connsiteY1780" fmla="*/ 1567885 h 2121144"/>
                <a:gd name="connsiteX1781" fmla="*/ 3281565 w 8386272"/>
                <a:gd name="connsiteY1781" fmla="*/ 1591749 h 2121144"/>
                <a:gd name="connsiteX1782" fmla="*/ 3281565 w 8386272"/>
                <a:gd name="connsiteY1782" fmla="*/ 1591749 h 2121144"/>
                <a:gd name="connsiteX1783" fmla="*/ 3281565 w 8386272"/>
                <a:gd name="connsiteY1783" fmla="*/ 1591749 h 2121144"/>
                <a:gd name="connsiteX1784" fmla="*/ 3304953 w 8386272"/>
                <a:gd name="connsiteY1784" fmla="*/ 1591749 h 2121144"/>
                <a:gd name="connsiteX1785" fmla="*/ 3304953 w 8386272"/>
                <a:gd name="connsiteY1785" fmla="*/ 1600653 h 2121144"/>
                <a:gd name="connsiteX1786" fmla="*/ 3281565 w 8386272"/>
                <a:gd name="connsiteY1786" fmla="*/ 1600653 h 2121144"/>
                <a:gd name="connsiteX1787" fmla="*/ 3281565 w 8386272"/>
                <a:gd name="connsiteY1787" fmla="*/ 1602790 h 2121144"/>
                <a:gd name="connsiteX1788" fmla="*/ 3281565 w 8386272"/>
                <a:gd name="connsiteY1788" fmla="*/ 1602790 h 2121144"/>
                <a:gd name="connsiteX1789" fmla="*/ 3267555 w 8386272"/>
                <a:gd name="connsiteY1789" fmla="*/ 1602909 h 2121144"/>
                <a:gd name="connsiteX1790" fmla="*/ 3267555 w 8386272"/>
                <a:gd name="connsiteY1790" fmla="*/ 1600772 h 2121144"/>
                <a:gd name="connsiteX1791" fmla="*/ 3225408 w 8386272"/>
                <a:gd name="connsiteY1791" fmla="*/ 1600891 h 2121144"/>
                <a:gd name="connsiteX1792" fmla="*/ 3225408 w 8386272"/>
                <a:gd name="connsiteY1792" fmla="*/ 1600891 h 2121144"/>
                <a:gd name="connsiteX1793" fmla="*/ 3225408 w 8386272"/>
                <a:gd name="connsiteY1793" fmla="*/ 1603146 h 2121144"/>
                <a:gd name="connsiteX1794" fmla="*/ 3225408 w 8386272"/>
                <a:gd name="connsiteY1794" fmla="*/ 1603146 h 2121144"/>
                <a:gd name="connsiteX1795" fmla="*/ 3211398 w 8386272"/>
                <a:gd name="connsiteY1795" fmla="*/ 1603265 h 2121144"/>
                <a:gd name="connsiteX1796" fmla="*/ 3211398 w 8386272"/>
                <a:gd name="connsiteY1796" fmla="*/ 1601009 h 2121144"/>
                <a:gd name="connsiteX1797" fmla="*/ 3169488 w 8386272"/>
                <a:gd name="connsiteY1797" fmla="*/ 1601247 h 2121144"/>
                <a:gd name="connsiteX1798" fmla="*/ 3169488 w 8386272"/>
                <a:gd name="connsiteY1798" fmla="*/ 1603384 h 2121144"/>
                <a:gd name="connsiteX1799" fmla="*/ 3155478 w 8386272"/>
                <a:gd name="connsiteY1799" fmla="*/ 1603503 h 2121144"/>
                <a:gd name="connsiteX1800" fmla="*/ 3155478 w 8386272"/>
                <a:gd name="connsiteY1800" fmla="*/ 1601247 h 2121144"/>
                <a:gd name="connsiteX1801" fmla="*/ 3113687 w 8386272"/>
                <a:gd name="connsiteY1801" fmla="*/ 1601484 h 2121144"/>
                <a:gd name="connsiteX1802" fmla="*/ 3113331 w 8386272"/>
                <a:gd name="connsiteY1802" fmla="*/ 1601484 h 2121144"/>
                <a:gd name="connsiteX1803" fmla="*/ 3113331 w 8386272"/>
                <a:gd name="connsiteY1803" fmla="*/ 1603621 h 2121144"/>
                <a:gd name="connsiteX1804" fmla="*/ 3113331 w 8386272"/>
                <a:gd name="connsiteY1804" fmla="*/ 1603621 h 2121144"/>
                <a:gd name="connsiteX1805" fmla="*/ 3099321 w 8386272"/>
                <a:gd name="connsiteY1805" fmla="*/ 1603740 h 2121144"/>
                <a:gd name="connsiteX1806" fmla="*/ 3099321 w 8386272"/>
                <a:gd name="connsiteY1806" fmla="*/ 1601603 h 2121144"/>
                <a:gd name="connsiteX1807" fmla="*/ 3057174 w 8386272"/>
                <a:gd name="connsiteY1807" fmla="*/ 1601722 h 2121144"/>
                <a:gd name="connsiteX1808" fmla="*/ 3057174 w 8386272"/>
                <a:gd name="connsiteY1808" fmla="*/ 1601722 h 2121144"/>
                <a:gd name="connsiteX1809" fmla="*/ 3057174 w 8386272"/>
                <a:gd name="connsiteY1809" fmla="*/ 1603859 h 2121144"/>
                <a:gd name="connsiteX1810" fmla="*/ 3057174 w 8386272"/>
                <a:gd name="connsiteY1810" fmla="*/ 1603859 h 2121144"/>
                <a:gd name="connsiteX1811" fmla="*/ 3043164 w 8386272"/>
                <a:gd name="connsiteY1811" fmla="*/ 1603978 h 2121144"/>
                <a:gd name="connsiteX1812" fmla="*/ 3043164 w 8386272"/>
                <a:gd name="connsiteY1812" fmla="*/ 1603978 h 2121144"/>
                <a:gd name="connsiteX1813" fmla="*/ 3043164 w 8386272"/>
                <a:gd name="connsiteY1813" fmla="*/ 1601840 h 2121144"/>
                <a:gd name="connsiteX1814" fmla="*/ 3042689 w 8386272"/>
                <a:gd name="connsiteY1814" fmla="*/ 1601840 h 2121144"/>
                <a:gd name="connsiteX1815" fmla="*/ 3001136 w 8386272"/>
                <a:gd name="connsiteY1815" fmla="*/ 1601959 h 2121144"/>
                <a:gd name="connsiteX1816" fmla="*/ 3001136 w 8386272"/>
                <a:gd name="connsiteY1816" fmla="*/ 1604096 h 2121144"/>
                <a:gd name="connsiteX1817" fmla="*/ 2987126 w 8386272"/>
                <a:gd name="connsiteY1817" fmla="*/ 1604215 h 2121144"/>
                <a:gd name="connsiteX1818" fmla="*/ 2987126 w 8386272"/>
                <a:gd name="connsiteY1818" fmla="*/ 1602078 h 2121144"/>
                <a:gd name="connsiteX1819" fmla="*/ 2944979 w 8386272"/>
                <a:gd name="connsiteY1819" fmla="*/ 1602197 h 2121144"/>
                <a:gd name="connsiteX1820" fmla="*/ 2944979 w 8386272"/>
                <a:gd name="connsiteY1820" fmla="*/ 1602197 h 2121144"/>
                <a:gd name="connsiteX1821" fmla="*/ 2944979 w 8386272"/>
                <a:gd name="connsiteY1821" fmla="*/ 1604452 h 2121144"/>
                <a:gd name="connsiteX1822" fmla="*/ 2930969 w 8386272"/>
                <a:gd name="connsiteY1822" fmla="*/ 1604452 h 2121144"/>
                <a:gd name="connsiteX1823" fmla="*/ 2930969 w 8386272"/>
                <a:gd name="connsiteY1823" fmla="*/ 1602315 h 2121144"/>
                <a:gd name="connsiteX1824" fmla="*/ 2930850 w 8386272"/>
                <a:gd name="connsiteY1824" fmla="*/ 1602315 h 2121144"/>
                <a:gd name="connsiteX1825" fmla="*/ 2903187 w 8386272"/>
                <a:gd name="connsiteY1825" fmla="*/ 1602434 h 2121144"/>
                <a:gd name="connsiteX1826" fmla="*/ 2902594 w 8386272"/>
                <a:gd name="connsiteY1826" fmla="*/ 1602434 h 2121144"/>
                <a:gd name="connsiteX1827" fmla="*/ 3306616 w 8386272"/>
                <a:gd name="connsiteY1827" fmla="*/ 1863511 h 2121144"/>
                <a:gd name="connsiteX1828" fmla="*/ 3283227 w 8386272"/>
                <a:gd name="connsiteY1828" fmla="*/ 1863629 h 2121144"/>
                <a:gd name="connsiteX1829" fmla="*/ 3283227 w 8386272"/>
                <a:gd name="connsiteY1829" fmla="*/ 1863629 h 2121144"/>
                <a:gd name="connsiteX1830" fmla="*/ 3283464 w 8386272"/>
                <a:gd name="connsiteY1830" fmla="*/ 1883100 h 2121144"/>
                <a:gd name="connsiteX1831" fmla="*/ 3283345 w 8386272"/>
                <a:gd name="connsiteY1831" fmla="*/ 1883100 h 2121144"/>
                <a:gd name="connsiteX1832" fmla="*/ 3269455 w 8386272"/>
                <a:gd name="connsiteY1832" fmla="*/ 1883219 h 2121144"/>
                <a:gd name="connsiteX1833" fmla="*/ 3269455 w 8386272"/>
                <a:gd name="connsiteY1833" fmla="*/ 1883219 h 2121144"/>
                <a:gd name="connsiteX1834" fmla="*/ 3269217 w 8386272"/>
                <a:gd name="connsiteY1834" fmla="*/ 1863748 h 2121144"/>
                <a:gd name="connsiteX1835" fmla="*/ 3227070 w 8386272"/>
                <a:gd name="connsiteY1835" fmla="*/ 1863867 h 2121144"/>
                <a:gd name="connsiteX1836" fmla="*/ 3227070 w 8386272"/>
                <a:gd name="connsiteY1836" fmla="*/ 1863867 h 2121144"/>
                <a:gd name="connsiteX1837" fmla="*/ 3227307 w 8386272"/>
                <a:gd name="connsiteY1837" fmla="*/ 1883338 h 2121144"/>
                <a:gd name="connsiteX1838" fmla="*/ 3213416 w 8386272"/>
                <a:gd name="connsiteY1838" fmla="*/ 1883457 h 2121144"/>
                <a:gd name="connsiteX1839" fmla="*/ 3213298 w 8386272"/>
                <a:gd name="connsiteY1839" fmla="*/ 1883457 h 2121144"/>
                <a:gd name="connsiteX1840" fmla="*/ 3213060 w 8386272"/>
                <a:gd name="connsiteY1840" fmla="*/ 1863986 h 2121144"/>
                <a:gd name="connsiteX1841" fmla="*/ 3171269 w 8386272"/>
                <a:gd name="connsiteY1841" fmla="*/ 1864104 h 2121144"/>
                <a:gd name="connsiteX1842" fmla="*/ 3171031 w 8386272"/>
                <a:gd name="connsiteY1842" fmla="*/ 1864104 h 2121144"/>
                <a:gd name="connsiteX1843" fmla="*/ 3171031 w 8386272"/>
                <a:gd name="connsiteY1843" fmla="*/ 1883575 h 2121144"/>
                <a:gd name="connsiteX1844" fmla="*/ 3171031 w 8386272"/>
                <a:gd name="connsiteY1844" fmla="*/ 1883575 h 2121144"/>
                <a:gd name="connsiteX1845" fmla="*/ 3171031 w 8386272"/>
                <a:gd name="connsiteY1845" fmla="*/ 1883575 h 2121144"/>
                <a:gd name="connsiteX1846" fmla="*/ 3157022 w 8386272"/>
                <a:gd name="connsiteY1846" fmla="*/ 1883694 h 2121144"/>
                <a:gd name="connsiteX1847" fmla="*/ 3156903 w 8386272"/>
                <a:gd name="connsiteY1847" fmla="*/ 1864223 h 2121144"/>
                <a:gd name="connsiteX1848" fmla="*/ 3115112 w 8386272"/>
                <a:gd name="connsiteY1848" fmla="*/ 1864460 h 2121144"/>
                <a:gd name="connsiteX1849" fmla="*/ 3114756 w 8386272"/>
                <a:gd name="connsiteY1849" fmla="*/ 1864460 h 2121144"/>
                <a:gd name="connsiteX1850" fmla="*/ 3114756 w 8386272"/>
                <a:gd name="connsiteY1850" fmla="*/ 1864460 h 2121144"/>
                <a:gd name="connsiteX1851" fmla="*/ 3114874 w 8386272"/>
                <a:gd name="connsiteY1851" fmla="*/ 1883931 h 2121144"/>
                <a:gd name="connsiteX1852" fmla="*/ 3114874 w 8386272"/>
                <a:gd name="connsiteY1852" fmla="*/ 1883931 h 2121144"/>
                <a:gd name="connsiteX1853" fmla="*/ 3100865 w 8386272"/>
                <a:gd name="connsiteY1853" fmla="*/ 1883931 h 2121144"/>
                <a:gd name="connsiteX1854" fmla="*/ 3100865 w 8386272"/>
                <a:gd name="connsiteY1854" fmla="*/ 1883931 h 2121144"/>
                <a:gd name="connsiteX1855" fmla="*/ 3100865 w 8386272"/>
                <a:gd name="connsiteY1855" fmla="*/ 1864460 h 2121144"/>
                <a:gd name="connsiteX1856" fmla="*/ 3059074 w 8386272"/>
                <a:gd name="connsiteY1856" fmla="*/ 1864698 h 2121144"/>
                <a:gd name="connsiteX1857" fmla="*/ 3058717 w 8386272"/>
                <a:gd name="connsiteY1857" fmla="*/ 1864698 h 2121144"/>
                <a:gd name="connsiteX1858" fmla="*/ 3058717 w 8386272"/>
                <a:gd name="connsiteY1858" fmla="*/ 1864698 h 2121144"/>
                <a:gd name="connsiteX1859" fmla="*/ 3058836 w 8386272"/>
                <a:gd name="connsiteY1859" fmla="*/ 1884169 h 2121144"/>
                <a:gd name="connsiteX1860" fmla="*/ 3044826 w 8386272"/>
                <a:gd name="connsiteY1860" fmla="*/ 1884288 h 2121144"/>
                <a:gd name="connsiteX1861" fmla="*/ 3044826 w 8386272"/>
                <a:gd name="connsiteY1861" fmla="*/ 1884288 h 2121144"/>
                <a:gd name="connsiteX1862" fmla="*/ 3044826 w 8386272"/>
                <a:gd name="connsiteY1862" fmla="*/ 1864817 h 2121144"/>
                <a:gd name="connsiteX1863" fmla="*/ 3044826 w 8386272"/>
                <a:gd name="connsiteY1863" fmla="*/ 1864817 h 2121144"/>
                <a:gd name="connsiteX1864" fmla="*/ 3002798 w 8386272"/>
                <a:gd name="connsiteY1864" fmla="*/ 1864935 h 2121144"/>
                <a:gd name="connsiteX1865" fmla="*/ 3002798 w 8386272"/>
                <a:gd name="connsiteY1865" fmla="*/ 1864935 h 2121144"/>
                <a:gd name="connsiteX1866" fmla="*/ 3002798 w 8386272"/>
                <a:gd name="connsiteY1866" fmla="*/ 1884406 h 2121144"/>
                <a:gd name="connsiteX1867" fmla="*/ 3002798 w 8386272"/>
                <a:gd name="connsiteY1867" fmla="*/ 1884406 h 2121144"/>
                <a:gd name="connsiteX1868" fmla="*/ 3002798 w 8386272"/>
                <a:gd name="connsiteY1868" fmla="*/ 1884406 h 2121144"/>
                <a:gd name="connsiteX1869" fmla="*/ 2988788 w 8386272"/>
                <a:gd name="connsiteY1869" fmla="*/ 1884525 h 2121144"/>
                <a:gd name="connsiteX1870" fmla="*/ 2988669 w 8386272"/>
                <a:gd name="connsiteY1870" fmla="*/ 1865054 h 2121144"/>
                <a:gd name="connsiteX1871" fmla="*/ 2988669 w 8386272"/>
                <a:gd name="connsiteY1871" fmla="*/ 1865054 h 2121144"/>
                <a:gd name="connsiteX1872" fmla="*/ 2946641 w 8386272"/>
                <a:gd name="connsiteY1872" fmla="*/ 1865173 h 2121144"/>
                <a:gd name="connsiteX1873" fmla="*/ 2946641 w 8386272"/>
                <a:gd name="connsiteY1873" fmla="*/ 1884644 h 2121144"/>
                <a:gd name="connsiteX1874" fmla="*/ 2946641 w 8386272"/>
                <a:gd name="connsiteY1874" fmla="*/ 1884644 h 2121144"/>
                <a:gd name="connsiteX1875" fmla="*/ 2946522 w 8386272"/>
                <a:gd name="connsiteY1875" fmla="*/ 1884644 h 2121144"/>
                <a:gd name="connsiteX1876" fmla="*/ 2932631 w 8386272"/>
                <a:gd name="connsiteY1876" fmla="*/ 1884763 h 2121144"/>
                <a:gd name="connsiteX1877" fmla="*/ 2932631 w 8386272"/>
                <a:gd name="connsiteY1877" fmla="*/ 1884763 h 2121144"/>
                <a:gd name="connsiteX1878" fmla="*/ 2932513 w 8386272"/>
                <a:gd name="connsiteY1878" fmla="*/ 1865292 h 2121144"/>
                <a:gd name="connsiteX1879" fmla="*/ 2904493 w 8386272"/>
                <a:gd name="connsiteY1879" fmla="*/ 1865410 h 2121144"/>
                <a:gd name="connsiteX1880" fmla="*/ 2904375 w 8386272"/>
                <a:gd name="connsiteY1880" fmla="*/ 1856387 h 2121144"/>
                <a:gd name="connsiteX1881" fmla="*/ 2932394 w 8386272"/>
                <a:gd name="connsiteY1881" fmla="*/ 1856387 h 2121144"/>
                <a:gd name="connsiteX1882" fmla="*/ 2932275 w 8386272"/>
                <a:gd name="connsiteY1882" fmla="*/ 1832524 h 2121144"/>
                <a:gd name="connsiteX1883" fmla="*/ 2904256 w 8386272"/>
                <a:gd name="connsiteY1883" fmla="*/ 1832642 h 2121144"/>
                <a:gd name="connsiteX1884" fmla="*/ 2904137 w 8386272"/>
                <a:gd name="connsiteY1884" fmla="*/ 1823738 h 2121144"/>
                <a:gd name="connsiteX1885" fmla="*/ 2932156 w 8386272"/>
                <a:gd name="connsiteY1885" fmla="*/ 1823619 h 2121144"/>
                <a:gd name="connsiteX1886" fmla="*/ 2931919 w 8386272"/>
                <a:gd name="connsiteY1886" fmla="*/ 1799755 h 2121144"/>
                <a:gd name="connsiteX1887" fmla="*/ 2903900 w 8386272"/>
                <a:gd name="connsiteY1887" fmla="*/ 1799874 h 2121144"/>
                <a:gd name="connsiteX1888" fmla="*/ 2903900 w 8386272"/>
                <a:gd name="connsiteY1888" fmla="*/ 1790851 h 2121144"/>
                <a:gd name="connsiteX1889" fmla="*/ 2931919 w 8386272"/>
                <a:gd name="connsiteY1889" fmla="*/ 1790732 h 2121144"/>
                <a:gd name="connsiteX1890" fmla="*/ 2931681 w 8386272"/>
                <a:gd name="connsiteY1890" fmla="*/ 1766869 h 2121144"/>
                <a:gd name="connsiteX1891" fmla="*/ 2903662 w 8386272"/>
                <a:gd name="connsiteY1891" fmla="*/ 1766987 h 2121144"/>
                <a:gd name="connsiteX1892" fmla="*/ 2903662 w 8386272"/>
                <a:gd name="connsiteY1892" fmla="*/ 1758083 h 2121144"/>
                <a:gd name="connsiteX1893" fmla="*/ 2931563 w 8386272"/>
                <a:gd name="connsiteY1893" fmla="*/ 1758083 h 2121144"/>
                <a:gd name="connsiteX1894" fmla="*/ 2931444 w 8386272"/>
                <a:gd name="connsiteY1894" fmla="*/ 1734219 h 2121144"/>
                <a:gd name="connsiteX1895" fmla="*/ 2903306 w 8386272"/>
                <a:gd name="connsiteY1895" fmla="*/ 1729589 h 2121144"/>
                <a:gd name="connsiteX1896" fmla="*/ 2903306 w 8386272"/>
                <a:gd name="connsiteY1896" fmla="*/ 1729589 h 2121144"/>
                <a:gd name="connsiteX1897" fmla="*/ 3305428 w 8386272"/>
                <a:gd name="connsiteY1897" fmla="*/ 1728045 h 2121144"/>
                <a:gd name="connsiteX1898" fmla="*/ 3305428 w 8386272"/>
                <a:gd name="connsiteY1898" fmla="*/ 1732794 h 2121144"/>
                <a:gd name="connsiteX1899" fmla="*/ 3282040 w 8386272"/>
                <a:gd name="connsiteY1899" fmla="*/ 1732913 h 2121144"/>
                <a:gd name="connsiteX1900" fmla="*/ 3282277 w 8386272"/>
                <a:gd name="connsiteY1900" fmla="*/ 1756777 h 2121144"/>
                <a:gd name="connsiteX1901" fmla="*/ 3305666 w 8386272"/>
                <a:gd name="connsiteY1901" fmla="*/ 1756658 h 2121144"/>
                <a:gd name="connsiteX1902" fmla="*/ 3305785 w 8386272"/>
                <a:gd name="connsiteY1902" fmla="*/ 1765563 h 2121144"/>
                <a:gd name="connsiteX1903" fmla="*/ 3282396 w 8386272"/>
                <a:gd name="connsiteY1903" fmla="*/ 1765681 h 2121144"/>
                <a:gd name="connsiteX1904" fmla="*/ 3282515 w 8386272"/>
                <a:gd name="connsiteY1904" fmla="*/ 1789545 h 2121144"/>
                <a:gd name="connsiteX1905" fmla="*/ 3305903 w 8386272"/>
                <a:gd name="connsiteY1905" fmla="*/ 1789545 h 2121144"/>
                <a:gd name="connsiteX1906" fmla="*/ 3306022 w 8386272"/>
                <a:gd name="connsiteY1906" fmla="*/ 1798449 h 2121144"/>
                <a:gd name="connsiteX1907" fmla="*/ 3282633 w 8386272"/>
                <a:gd name="connsiteY1907" fmla="*/ 1798449 h 2121144"/>
                <a:gd name="connsiteX1908" fmla="*/ 3282752 w 8386272"/>
                <a:gd name="connsiteY1908" fmla="*/ 1822313 h 2121144"/>
                <a:gd name="connsiteX1909" fmla="*/ 3306141 w 8386272"/>
                <a:gd name="connsiteY1909" fmla="*/ 1822194 h 2121144"/>
                <a:gd name="connsiteX1910" fmla="*/ 3306260 w 8386272"/>
                <a:gd name="connsiteY1910" fmla="*/ 1830980 h 2121144"/>
                <a:gd name="connsiteX1911" fmla="*/ 3306260 w 8386272"/>
                <a:gd name="connsiteY1911" fmla="*/ 1831218 h 2121144"/>
                <a:gd name="connsiteX1912" fmla="*/ 3306260 w 8386272"/>
                <a:gd name="connsiteY1912" fmla="*/ 1831218 h 2121144"/>
                <a:gd name="connsiteX1913" fmla="*/ 3282871 w 8386272"/>
                <a:gd name="connsiteY1913" fmla="*/ 1831218 h 2121144"/>
                <a:gd name="connsiteX1914" fmla="*/ 3283108 w 8386272"/>
                <a:gd name="connsiteY1914" fmla="*/ 1855081 h 2121144"/>
                <a:gd name="connsiteX1915" fmla="*/ 3306497 w 8386272"/>
                <a:gd name="connsiteY1915" fmla="*/ 1854963 h 2121144"/>
                <a:gd name="connsiteX1916" fmla="*/ 3306616 w 8386272"/>
                <a:gd name="connsiteY1916" fmla="*/ 1863511 h 2121144"/>
                <a:gd name="connsiteX1917" fmla="*/ 3464639 w 8386272"/>
                <a:gd name="connsiteY1917" fmla="*/ 739777 h 2121144"/>
                <a:gd name="connsiteX1918" fmla="*/ 3492658 w 8386272"/>
                <a:gd name="connsiteY1918" fmla="*/ 739658 h 2121144"/>
                <a:gd name="connsiteX1919" fmla="*/ 3493252 w 8386272"/>
                <a:gd name="connsiteY1919" fmla="*/ 811368 h 2121144"/>
                <a:gd name="connsiteX1920" fmla="*/ 3465232 w 8386272"/>
                <a:gd name="connsiteY1920" fmla="*/ 811487 h 2121144"/>
                <a:gd name="connsiteX1921" fmla="*/ 3464639 w 8386272"/>
                <a:gd name="connsiteY1921" fmla="*/ 739777 h 2121144"/>
                <a:gd name="connsiteX1922" fmla="*/ 3465589 w 8386272"/>
                <a:gd name="connsiteY1922" fmla="*/ 856365 h 2121144"/>
                <a:gd name="connsiteX1923" fmla="*/ 3493608 w 8386272"/>
                <a:gd name="connsiteY1923" fmla="*/ 856246 h 2121144"/>
                <a:gd name="connsiteX1924" fmla="*/ 3494083 w 8386272"/>
                <a:gd name="connsiteY1924" fmla="*/ 927956 h 2121144"/>
                <a:gd name="connsiteX1925" fmla="*/ 3466064 w 8386272"/>
                <a:gd name="connsiteY1925" fmla="*/ 927956 h 2121144"/>
                <a:gd name="connsiteX1926" fmla="*/ 3465589 w 8386272"/>
                <a:gd name="connsiteY1926" fmla="*/ 856365 h 2121144"/>
                <a:gd name="connsiteX1927" fmla="*/ 3466301 w 8386272"/>
                <a:gd name="connsiteY1927" fmla="*/ 972716 h 2121144"/>
                <a:gd name="connsiteX1928" fmla="*/ 3494320 w 8386272"/>
                <a:gd name="connsiteY1928" fmla="*/ 972716 h 2121144"/>
                <a:gd name="connsiteX1929" fmla="*/ 3494795 w 8386272"/>
                <a:gd name="connsiteY1929" fmla="*/ 1044426 h 2121144"/>
                <a:gd name="connsiteX1930" fmla="*/ 3466776 w 8386272"/>
                <a:gd name="connsiteY1930" fmla="*/ 1044426 h 2121144"/>
                <a:gd name="connsiteX1931" fmla="*/ 3466301 w 8386272"/>
                <a:gd name="connsiteY1931" fmla="*/ 972716 h 2121144"/>
                <a:gd name="connsiteX1932" fmla="*/ 3467132 w 8386272"/>
                <a:gd name="connsiteY1932" fmla="*/ 1089304 h 2121144"/>
                <a:gd name="connsiteX1933" fmla="*/ 3495151 w 8386272"/>
                <a:gd name="connsiteY1933" fmla="*/ 1089304 h 2121144"/>
                <a:gd name="connsiteX1934" fmla="*/ 3495745 w 8386272"/>
                <a:gd name="connsiteY1934" fmla="*/ 1160895 h 2121144"/>
                <a:gd name="connsiteX1935" fmla="*/ 3467726 w 8386272"/>
                <a:gd name="connsiteY1935" fmla="*/ 1161014 h 2121144"/>
                <a:gd name="connsiteX1936" fmla="*/ 3467132 w 8386272"/>
                <a:gd name="connsiteY1936" fmla="*/ 1089304 h 2121144"/>
                <a:gd name="connsiteX1937" fmla="*/ 3468082 w 8386272"/>
                <a:gd name="connsiteY1937" fmla="*/ 1205773 h 2121144"/>
                <a:gd name="connsiteX1938" fmla="*/ 3496101 w 8386272"/>
                <a:gd name="connsiteY1938" fmla="*/ 1205654 h 2121144"/>
                <a:gd name="connsiteX1939" fmla="*/ 3496576 w 8386272"/>
                <a:gd name="connsiteY1939" fmla="*/ 1277364 h 2121144"/>
                <a:gd name="connsiteX1940" fmla="*/ 3468557 w 8386272"/>
                <a:gd name="connsiteY1940" fmla="*/ 1277483 h 2121144"/>
                <a:gd name="connsiteX1941" fmla="*/ 3468082 w 8386272"/>
                <a:gd name="connsiteY1941" fmla="*/ 1205773 h 2121144"/>
                <a:gd name="connsiteX1942" fmla="*/ 3468794 w 8386272"/>
                <a:gd name="connsiteY1942" fmla="*/ 1322361 h 2121144"/>
                <a:gd name="connsiteX1943" fmla="*/ 3496813 w 8386272"/>
                <a:gd name="connsiteY1943" fmla="*/ 1322243 h 2121144"/>
                <a:gd name="connsiteX1944" fmla="*/ 3497288 w 8386272"/>
                <a:gd name="connsiteY1944" fmla="*/ 1393953 h 2121144"/>
                <a:gd name="connsiteX1945" fmla="*/ 3469269 w 8386272"/>
                <a:gd name="connsiteY1945" fmla="*/ 1394071 h 2121144"/>
                <a:gd name="connsiteX1946" fmla="*/ 3468794 w 8386272"/>
                <a:gd name="connsiteY1946" fmla="*/ 1322361 h 2121144"/>
                <a:gd name="connsiteX1947" fmla="*/ 3469625 w 8386272"/>
                <a:gd name="connsiteY1947" fmla="*/ 1438831 h 2121144"/>
                <a:gd name="connsiteX1948" fmla="*/ 3497645 w 8386272"/>
                <a:gd name="connsiteY1948" fmla="*/ 1438831 h 2121144"/>
                <a:gd name="connsiteX1949" fmla="*/ 3498238 w 8386272"/>
                <a:gd name="connsiteY1949" fmla="*/ 1510541 h 2121144"/>
                <a:gd name="connsiteX1950" fmla="*/ 3470219 w 8386272"/>
                <a:gd name="connsiteY1950" fmla="*/ 1510541 h 2121144"/>
                <a:gd name="connsiteX1951" fmla="*/ 3469625 w 8386272"/>
                <a:gd name="connsiteY1951" fmla="*/ 1438831 h 2121144"/>
                <a:gd name="connsiteX1952" fmla="*/ 3470575 w 8386272"/>
                <a:gd name="connsiteY1952" fmla="*/ 1555300 h 2121144"/>
                <a:gd name="connsiteX1953" fmla="*/ 3498594 w 8386272"/>
                <a:gd name="connsiteY1953" fmla="*/ 1555300 h 2121144"/>
                <a:gd name="connsiteX1954" fmla="*/ 3499069 w 8386272"/>
                <a:gd name="connsiteY1954" fmla="*/ 1626891 h 2121144"/>
                <a:gd name="connsiteX1955" fmla="*/ 3471050 w 8386272"/>
                <a:gd name="connsiteY1955" fmla="*/ 1627010 h 2121144"/>
                <a:gd name="connsiteX1956" fmla="*/ 3470575 w 8386272"/>
                <a:gd name="connsiteY1956" fmla="*/ 1555300 h 2121144"/>
                <a:gd name="connsiteX1957" fmla="*/ 3471288 w 8386272"/>
                <a:gd name="connsiteY1957" fmla="*/ 1671888 h 2121144"/>
                <a:gd name="connsiteX1958" fmla="*/ 3499307 w 8386272"/>
                <a:gd name="connsiteY1958" fmla="*/ 1671770 h 2121144"/>
                <a:gd name="connsiteX1959" fmla="*/ 3499782 w 8386272"/>
                <a:gd name="connsiteY1959" fmla="*/ 1743480 h 2121144"/>
                <a:gd name="connsiteX1960" fmla="*/ 3471763 w 8386272"/>
                <a:gd name="connsiteY1960" fmla="*/ 1743598 h 2121144"/>
                <a:gd name="connsiteX1961" fmla="*/ 3471288 w 8386272"/>
                <a:gd name="connsiteY1961" fmla="*/ 1671888 h 2121144"/>
                <a:gd name="connsiteX1962" fmla="*/ 3472119 w 8386272"/>
                <a:gd name="connsiteY1962" fmla="*/ 1788358 h 2121144"/>
                <a:gd name="connsiteX1963" fmla="*/ 3500138 w 8386272"/>
                <a:gd name="connsiteY1963" fmla="*/ 1788239 h 2121144"/>
                <a:gd name="connsiteX1964" fmla="*/ 3500731 w 8386272"/>
                <a:gd name="connsiteY1964" fmla="*/ 1859949 h 2121144"/>
                <a:gd name="connsiteX1965" fmla="*/ 3472712 w 8386272"/>
                <a:gd name="connsiteY1965" fmla="*/ 1860068 h 2121144"/>
                <a:gd name="connsiteX1966" fmla="*/ 3472119 w 8386272"/>
                <a:gd name="connsiteY1966" fmla="*/ 1788358 h 2121144"/>
                <a:gd name="connsiteX1967" fmla="*/ 3473068 w 8386272"/>
                <a:gd name="connsiteY1967" fmla="*/ 1904946 h 2121144"/>
                <a:gd name="connsiteX1968" fmla="*/ 3501088 w 8386272"/>
                <a:gd name="connsiteY1968" fmla="*/ 1904827 h 2121144"/>
                <a:gd name="connsiteX1969" fmla="*/ 3501562 w 8386272"/>
                <a:gd name="connsiteY1969" fmla="*/ 1976537 h 2121144"/>
                <a:gd name="connsiteX1970" fmla="*/ 3473543 w 8386272"/>
                <a:gd name="connsiteY1970" fmla="*/ 1976537 h 2121144"/>
                <a:gd name="connsiteX1971" fmla="*/ 3473068 w 8386272"/>
                <a:gd name="connsiteY1971" fmla="*/ 1904946 h 2121144"/>
                <a:gd name="connsiteX1972" fmla="*/ 3474256 w 8386272"/>
                <a:gd name="connsiteY1972" fmla="*/ 2093006 h 2121144"/>
                <a:gd name="connsiteX1973" fmla="*/ 3473781 w 8386272"/>
                <a:gd name="connsiteY1973" fmla="*/ 2021297 h 2121144"/>
                <a:gd name="connsiteX1974" fmla="*/ 3501800 w 8386272"/>
                <a:gd name="connsiteY1974" fmla="*/ 2021297 h 2121144"/>
                <a:gd name="connsiteX1975" fmla="*/ 3502275 w 8386272"/>
                <a:gd name="connsiteY1975" fmla="*/ 2093006 h 2121144"/>
                <a:gd name="connsiteX1976" fmla="*/ 3474256 w 8386272"/>
                <a:gd name="connsiteY1976" fmla="*/ 2093006 h 2121144"/>
                <a:gd name="connsiteX1977" fmla="*/ 3545728 w 8386272"/>
                <a:gd name="connsiteY1977" fmla="*/ 1268223 h 2121144"/>
                <a:gd name="connsiteX1978" fmla="*/ 3541454 w 8386272"/>
                <a:gd name="connsiteY1978" fmla="*/ 673884 h 2121144"/>
                <a:gd name="connsiteX1979" fmla="*/ 3562587 w 8386272"/>
                <a:gd name="connsiteY1979" fmla="*/ 673766 h 2121144"/>
                <a:gd name="connsiteX1980" fmla="*/ 3566743 w 8386272"/>
                <a:gd name="connsiteY1980" fmla="*/ 1268104 h 2121144"/>
                <a:gd name="connsiteX1981" fmla="*/ 3545728 w 8386272"/>
                <a:gd name="connsiteY1981" fmla="*/ 1268223 h 2121144"/>
                <a:gd name="connsiteX1982" fmla="*/ 3608534 w 8386272"/>
                <a:gd name="connsiteY1982" fmla="*/ 745357 h 2121144"/>
                <a:gd name="connsiteX1983" fmla="*/ 3608415 w 8386272"/>
                <a:gd name="connsiteY1983" fmla="*/ 739183 h 2121144"/>
                <a:gd name="connsiteX1984" fmla="*/ 3608178 w 8386272"/>
                <a:gd name="connsiteY1984" fmla="*/ 698935 h 2121144"/>
                <a:gd name="connsiteX1985" fmla="*/ 3608059 w 8386272"/>
                <a:gd name="connsiteY1985" fmla="*/ 687063 h 2121144"/>
                <a:gd name="connsiteX1986" fmla="*/ 3607940 w 8386272"/>
                <a:gd name="connsiteY1986" fmla="*/ 673528 h 2121144"/>
                <a:gd name="connsiteX1987" fmla="*/ 3679175 w 8386272"/>
                <a:gd name="connsiteY1987" fmla="*/ 673291 h 2121144"/>
                <a:gd name="connsiteX1988" fmla="*/ 3679650 w 8386272"/>
                <a:gd name="connsiteY1988" fmla="*/ 749512 h 2121144"/>
                <a:gd name="connsiteX1989" fmla="*/ 3608534 w 8386272"/>
                <a:gd name="connsiteY1989" fmla="*/ 749750 h 2121144"/>
                <a:gd name="connsiteX1990" fmla="*/ 3608534 w 8386272"/>
                <a:gd name="connsiteY1990" fmla="*/ 745357 h 2121144"/>
                <a:gd name="connsiteX1991" fmla="*/ 3609009 w 8386272"/>
                <a:gd name="connsiteY1991" fmla="*/ 797477 h 2121144"/>
                <a:gd name="connsiteX1992" fmla="*/ 3608890 w 8386272"/>
                <a:gd name="connsiteY1992" fmla="*/ 785723 h 2121144"/>
                <a:gd name="connsiteX1993" fmla="*/ 3608771 w 8386272"/>
                <a:gd name="connsiteY1993" fmla="*/ 775988 h 2121144"/>
                <a:gd name="connsiteX1994" fmla="*/ 3679888 w 8386272"/>
                <a:gd name="connsiteY1994" fmla="*/ 775750 h 2121144"/>
                <a:gd name="connsiteX1995" fmla="*/ 3680125 w 8386272"/>
                <a:gd name="connsiteY1995" fmla="*/ 815523 h 2121144"/>
                <a:gd name="connsiteX1996" fmla="*/ 3609009 w 8386272"/>
                <a:gd name="connsiteY1996" fmla="*/ 815761 h 2121144"/>
                <a:gd name="connsiteX1997" fmla="*/ 3609009 w 8386272"/>
                <a:gd name="connsiteY1997" fmla="*/ 815761 h 2121144"/>
                <a:gd name="connsiteX1998" fmla="*/ 3609009 w 8386272"/>
                <a:gd name="connsiteY1998" fmla="*/ 797477 h 2121144"/>
                <a:gd name="connsiteX1999" fmla="*/ 3609127 w 8386272"/>
                <a:gd name="connsiteY1999" fmla="*/ 844017 h 2121144"/>
                <a:gd name="connsiteX2000" fmla="*/ 3609246 w 8386272"/>
                <a:gd name="connsiteY2000" fmla="*/ 841880 h 2121144"/>
                <a:gd name="connsiteX2001" fmla="*/ 3680362 w 8386272"/>
                <a:gd name="connsiteY2001" fmla="*/ 841643 h 2121144"/>
                <a:gd name="connsiteX2002" fmla="*/ 3680837 w 8386272"/>
                <a:gd name="connsiteY2002" fmla="*/ 895782 h 2121144"/>
                <a:gd name="connsiteX2003" fmla="*/ 3609602 w 8386272"/>
                <a:gd name="connsiteY2003" fmla="*/ 896019 h 2121144"/>
                <a:gd name="connsiteX2004" fmla="*/ 3609127 w 8386272"/>
                <a:gd name="connsiteY2004" fmla="*/ 844017 h 2121144"/>
                <a:gd name="connsiteX2005" fmla="*/ 3609840 w 8386272"/>
                <a:gd name="connsiteY2005" fmla="*/ 936386 h 2121144"/>
                <a:gd name="connsiteX2006" fmla="*/ 3681075 w 8386272"/>
                <a:gd name="connsiteY2006" fmla="*/ 936148 h 2121144"/>
                <a:gd name="connsiteX2007" fmla="*/ 3681431 w 8386272"/>
                <a:gd name="connsiteY2007" fmla="*/ 994324 h 2121144"/>
                <a:gd name="connsiteX2008" fmla="*/ 3610315 w 8386272"/>
                <a:gd name="connsiteY2008" fmla="*/ 994561 h 2121144"/>
                <a:gd name="connsiteX2009" fmla="*/ 3609840 w 8386272"/>
                <a:gd name="connsiteY2009" fmla="*/ 936386 h 2121144"/>
                <a:gd name="connsiteX2010" fmla="*/ 3610552 w 8386272"/>
                <a:gd name="connsiteY2010" fmla="*/ 1034928 h 2121144"/>
                <a:gd name="connsiteX2011" fmla="*/ 3681787 w 8386272"/>
                <a:gd name="connsiteY2011" fmla="*/ 1034690 h 2121144"/>
                <a:gd name="connsiteX2012" fmla="*/ 3682144 w 8386272"/>
                <a:gd name="connsiteY2012" fmla="*/ 1092984 h 2121144"/>
                <a:gd name="connsiteX2013" fmla="*/ 3611027 w 8386272"/>
                <a:gd name="connsiteY2013" fmla="*/ 1093222 h 2121144"/>
                <a:gd name="connsiteX2014" fmla="*/ 3610552 w 8386272"/>
                <a:gd name="connsiteY2014" fmla="*/ 1034928 h 2121144"/>
                <a:gd name="connsiteX2015" fmla="*/ 3611265 w 8386272"/>
                <a:gd name="connsiteY2015" fmla="*/ 1133588 h 2121144"/>
                <a:gd name="connsiteX2016" fmla="*/ 3682381 w 8386272"/>
                <a:gd name="connsiteY2016" fmla="*/ 1133351 h 2121144"/>
                <a:gd name="connsiteX2017" fmla="*/ 3682856 w 8386272"/>
                <a:gd name="connsiteY2017" fmla="*/ 1191645 h 2121144"/>
                <a:gd name="connsiteX2018" fmla="*/ 3611621 w 8386272"/>
                <a:gd name="connsiteY2018" fmla="*/ 1191882 h 2121144"/>
                <a:gd name="connsiteX2019" fmla="*/ 3611265 w 8386272"/>
                <a:gd name="connsiteY2019" fmla="*/ 1133588 h 2121144"/>
                <a:gd name="connsiteX2020" fmla="*/ 3612689 w 8386272"/>
                <a:gd name="connsiteY2020" fmla="*/ 1314525 h 2121144"/>
                <a:gd name="connsiteX2021" fmla="*/ 3683806 w 8386272"/>
                <a:gd name="connsiteY2021" fmla="*/ 1314288 h 2121144"/>
                <a:gd name="connsiteX2022" fmla="*/ 3684162 w 8386272"/>
                <a:gd name="connsiteY2022" fmla="*/ 1357266 h 2121144"/>
                <a:gd name="connsiteX2023" fmla="*/ 3613045 w 8386272"/>
                <a:gd name="connsiteY2023" fmla="*/ 1357504 h 2121144"/>
                <a:gd name="connsiteX2024" fmla="*/ 3612689 w 8386272"/>
                <a:gd name="connsiteY2024" fmla="*/ 1314525 h 2121144"/>
                <a:gd name="connsiteX2025" fmla="*/ 3613164 w 8386272"/>
                <a:gd name="connsiteY2025" fmla="*/ 1387185 h 2121144"/>
                <a:gd name="connsiteX2026" fmla="*/ 3684281 w 8386272"/>
                <a:gd name="connsiteY2026" fmla="*/ 1386948 h 2121144"/>
                <a:gd name="connsiteX2027" fmla="*/ 3684637 w 8386272"/>
                <a:gd name="connsiteY2027" fmla="*/ 1429926 h 2121144"/>
                <a:gd name="connsiteX2028" fmla="*/ 3613520 w 8386272"/>
                <a:gd name="connsiteY2028" fmla="*/ 1430164 h 2121144"/>
                <a:gd name="connsiteX2029" fmla="*/ 3613164 w 8386272"/>
                <a:gd name="connsiteY2029" fmla="*/ 1387185 h 2121144"/>
                <a:gd name="connsiteX2030" fmla="*/ 3613520 w 8386272"/>
                <a:gd name="connsiteY2030" fmla="*/ 1460083 h 2121144"/>
                <a:gd name="connsiteX2031" fmla="*/ 3684755 w 8386272"/>
                <a:gd name="connsiteY2031" fmla="*/ 1459845 h 2121144"/>
                <a:gd name="connsiteX2032" fmla="*/ 3684993 w 8386272"/>
                <a:gd name="connsiteY2032" fmla="*/ 1502824 h 2121144"/>
                <a:gd name="connsiteX2033" fmla="*/ 3613758 w 8386272"/>
                <a:gd name="connsiteY2033" fmla="*/ 1503061 h 2121144"/>
                <a:gd name="connsiteX2034" fmla="*/ 3613520 w 8386272"/>
                <a:gd name="connsiteY2034" fmla="*/ 1460083 h 2121144"/>
                <a:gd name="connsiteX2035" fmla="*/ 3614233 w 8386272"/>
                <a:gd name="connsiteY2035" fmla="*/ 1532861 h 2121144"/>
                <a:gd name="connsiteX2036" fmla="*/ 3685349 w 8386272"/>
                <a:gd name="connsiteY2036" fmla="*/ 1532624 h 2121144"/>
                <a:gd name="connsiteX2037" fmla="*/ 3685705 w 8386272"/>
                <a:gd name="connsiteY2037" fmla="*/ 1575602 h 2121144"/>
                <a:gd name="connsiteX2038" fmla="*/ 3614589 w 8386272"/>
                <a:gd name="connsiteY2038" fmla="*/ 1575840 h 2121144"/>
                <a:gd name="connsiteX2039" fmla="*/ 3614233 w 8386272"/>
                <a:gd name="connsiteY2039" fmla="*/ 1532861 h 2121144"/>
                <a:gd name="connsiteX2040" fmla="*/ 3614707 w 8386272"/>
                <a:gd name="connsiteY2040" fmla="*/ 1605521 h 2121144"/>
                <a:gd name="connsiteX2041" fmla="*/ 3685824 w 8386272"/>
                <a:gd name="connsiteY2041" fmla="*/ 1605284 h 2121144"/>
                <a:gd name="connsiteX2042" fmla="*/ 3686061 w 8386272"/>
                <a:gd name="connsiteY2042" fmla="*/ 1648262 h 2121144"/>
                <a:gd name="connsiteX2043" fmla="*/ 3614945 w 8386272"/>
                <a:gd name="connsiteY2043" fmla="*/ 1648499 h 2121144"/>
                <a:gd name="connsiteX2044" fmla="*/ 3614707 w 8386272"/>
                <a:gd name="connsiteY2044" fmla="*/ 1605521 h 2121144"/>
                <a:gd name="connsiteX2045" fmla="*/ 3615182 w 8386272"/>
                <a:gd name="connsiteY2045" fmla="*/ 1678299 h 2121144"/>
                <a:gd name="connsiteX2046" fmla="*/ 3686418 w 8386272"/>
                <a:gd name="connsiteY2046" fmla="*/ 1678062 h 2121144"/>
                <a:gd name="connsiteX2047" fmla="*/ 3686774 w 8386272"/>
                <a:gd name="connsiteY2047" fmla="*/ 1721041 h 2121144"/>
                <a:gd name="connsiteX2048" fmla="*/ 3615539 w 8386272"/>
                <a:gd name="connsiteY2048" fmla="*/ 1721278 h 2121144"/>
                <a:gd name="connsiteX2049" fmla="*/ 3615182 w 8386272"/>
                <a:gd name="connsiteY2049" fmla="*/ 1678299 h 2121144"/>
                <a:gd name="connsiteX2050" fmla="*/ 3615776 w 8386272"/>
                <a:gd name="connsiteY2050" fmla="*/ 1751078 h 2121144"/>
                <a:gd name="connsiteX2051" fmla="*/ 3686893 w 8386272"/>
                <a:gd name="connsiteY2051" fmla="*/ 1750841 h 2121144"/>
                <a:gd name="connsiteX2052" fmla="*/ 3687249 w 8386272"/>
                <a:gd name="connsiteY2052" fmla="*/ 1793819 h 2121144"/>
                <a:gd name="connsiteX2053" fmla="*/ 3616132 w 8386272"/>
                <a:gd name="connsiteY2053" fmla="*/ 1794056 h 2121144"/>
                <a:gd name="connsiteX2054" fmla="*/ 3615776 w 8386272"/>
                <a:gd name="connsiteY2054" fmla="*/ 1751078 h 2121144"/>
                <a:gd name="connsiteX2055" fmla="*/ 3616251 w 8386272"/>
                <a:gd name="connsiteY2055" fmla="*/ 1823975 h 2121144"/>
                <a:gd name="connsiteX2056" fmla="*/ 3687367 w 8386272"/>
                <a:gd name="connsiteY2056" fmla="*/ 1823738 h 2121144"/>
                <a:gd name="connsiteX2057" fmla="*/ 3687605 w 8386272"/>
                <a:gd name="connsiteY2057" fmla="*/ 1866716 h 2121144"/>
                <a:gd name="connsiteX2058" fmla="*/ 3616488 w 8386272"/>
                <a:gd name="connsiteY2058" fmla="*/ 1866954 h 2121144"/>
                <a:gd name="connsiteX2059" fmla="*/ 3616251 w 8386272"/>
                <a:gd name="connsiteY2059" fmla="*/ 1823975 h 2121144"/>
                <a:gd name="connsiteX2060" fmla="*/ 3616726 w 8386272"/>
                <a:gd name="connsiteY2060" fmla="*/ 1896754 h 2121144"/>
                <a:gd name="connsiteX2061" fmla="*/ 3688080 w 8386272"/>
                <a:gd name="connsiteY2061" fmla="*/ 1896516 h 2121144"/>
                <a:gd name="connsiteX2062" fmla="*/ 3688436 w 8386272"/>
                <a:gd name="connsiteY2062" fmla="*/ 1939376 h 2121144"/>
                <a:gd name="connsiteX2063" fmla="*/ 3617082 w 8386272"/>
                <a:gd name="connsiteY2063" fmla="*/ 1939614 h 2121144"/>
                <a:gd name="connsiteX2064" fmla="*/ 3616726 w 8386272"/>
                <a:gd name="connsiteY2064" fmla="*/ 1896754 h 2121144"/>
                <a:gd name="connsiteX2065" fmla="*/ 3617319 w 8386272"/>
                <a:gd name="connsiteY2065" fmla="*/ 1969414 h 2121144"/>
                <a:gd name="connsiteX2066" fmla="*/ 3688436 w 8386272"/>
                <a:gd name="connsiteY2066" fmla="*/ 1969176 h 2121144"/>
                <a:gd name="connsiteX2067" fmla="*/ 3688792 w 8386272"/>
                <a:gd name="connsiteY2067" fmla="*/ 2012155 h 2121144"/>
                <a:gd name="connsiteX2068" fmla="*/ 3617676 w 8386272"/>
                <a:gd name="connsiteY2068" fmla="*/ 2012392 h 2121144"/>
                <a:gd name="connsiteX2069" fmla="*/ 3617319 w 8386272"/>
                <a:gd name="connsiteY2069" fmla="*/ 1969414 h 2121144"/>
                <a:gd name="connsiteX2070" fmla="*/ 3618032 w 8386272"/>
                <a:gd name="connsiteY2070" fmla="*/ 2085289 h 2121144"/>
                <a:gd name="connsiteX2071" fmla="*/ 3617676 w 8386272"/>
                <a:gd name="connsiteY2071" fmla="*/ 2042311 h 2121144"/>
                <a:gd name="connsiteX2072" fmla="*/ 3688792 w 8386272"/>
                <a:gd name="connsiteY2072" fmla="*/ 2042073 h 2121144"/>
                <a:gd name="connsiteX2073" fmla="*/ 3689030 w 8386272"/>
                <a:gd name="connsiteY2073" fmla="*/ 2085052 h 2121144"/>
                <a:gd name="connsiteX2074" fmla="*/ 3618032 w 8386272"/>
                <a:gd name="connsiteY2074" fmla="*/ 2085289 h 2121144"/>
                <a:gd name="connsiteX2075" fmla="*/ 3733908 w 8386272"/>
                <a:gd name="connsiteY2075" fmla="*/ 673053 h 2121144"/>
                <a:gd name="connsiteX2076" fmla="*/ 3832449 w 8386272"/>
                <a:gd name="connsiteY2076" fmla="*/ 672697 h 2121144"/>
                <a:gd name="connsiteX2077" fmla="*/ 3832449 w 8386272"/>
                <a:gd name="connsiteY2077" fmla="*/ 672697 h 2121144"/>
                <a:gd name="connsiteX2078" fmla="*/ 3832568 w 8386272"/>
                <a:gd name="connsiteY2078" fmla="*/ 686232 h 2121144"/>
                <a:gd name="connsiteX2079" fmla="*/ 3832687 w 8386272"/>
                <a:gd name="connsiteY2079" fmla="*/ 697985 h 2121144"/>
                <a:gd name="connsiteX2080" fmla="*/ 3832924 w 8386272"/>
                <a:gd name="connsiteY2080" fmla="*/ 743457 h 2121144"/>
                <a:gd name="connsiteX2081" fmla="*/ 3832924 w 8386272"/>
                <a:gd name="connsiteY2081" fmla="*/ 744407 h 2121144"/>
                <a:gd name="connsiteX2082" fmla="*/ 3832924 w 8386272"/>
                <a:gd name="connsiteY2082" fmla="*/ 747375 h 2121144"/>
                <a:gd name="connsiteX2083" fmla="*/ 3832924 w 8386272"/>
                <a:gd name="connsiteY2083" fmla="*/ 748800 h 2121144"/>
                <a:gd name="connsiteX2084" fmla="*/ 3734501 w 8386272"/>
                <a:gd name="connsiteY2084" fmla="*/ 749156 h 2121144"/>
                <a:gd name="connsiteX2085" fmla="*/ 3733908 w 8386272"/>
                <a:gd name="connsiteY2085" fmla="*/ 673053 h 2121144"/>
                <a:gd name="connsiteX2086" fmla="*/ 3734739 w 8386272"/>
                <a:gd name="connsiteY2086" fmla="*/ 775394 h 2121144"/>
                <a:gd name="connsiteX2087" fmla="*/ 3833281 w 8386272"/>
                <a:gd name="connsiteY2087" fmla="*/ 775038 h 2121144"/>
                <a:gd name="connsiteX2088" fmla="*/ 3833399 w 8386272"/>
                <a:gd name="connsiteY2088" fmla="*/ 784774 h 2121144"/>
                <a:gd name="connsiteX2089" fmla="*/ 3833399 w 8386272"/>
                <a:gd name="connsiteY2089" fmla="*/ 796646 h 2121144"/>
                <a:gd name="connsiteX2090" fmla="*/ 3833637 w 8386272"/>
                <a:gd name="connsiteY2090" fmla="*/ 814930 h 2121144"/>
                <a:gd name="connsiteX2091" fmla="*/ 3735095 w 8386272"/>
                <a:gd name="connsiteY2091" fmla="*/ 815286 h 2121144"/>
                <a:gd name="connsiteX2092" fmla="*/ 3734739 w 8386272"/>
                <a:gd name="connsiteY2092" fmla="*/ 775394 h 2121144"/>
                <a:gd name="connsiteX2093" fmla="*/ 3735332 w 8386272"/>
                <a:gd name="connsiteY2093" fmla="*/ 841406 h 2121144"/>
                <a:gd name="connsiteX2094" fmla="*/ 3833756 w 8386272"/>
                <a:gd name="connsiteY2094" fmla="*/ 841049 h 2121144"/>
                <a:gd name="connsiteX2095" fmla="*/ 3833756 w 8386272"/>
                <a:gd name="connsiteY2095" fmla="*/ 843068 h 2121144"/>
                <a:gd name="connsiteX2096" fmla="*/ 3834112 w 8386272"/>
                <a:gd name="connsiteY2096" fmla="*/ 895069 h 2121144"/>
                <a:gd name="connsiteX2097" fmla="*/ 3833399 w 8386272"/>
                <a:gd name="connsiteY2097" fmla="*/ 895069 h 2121144"/>
                <a:gd name="connsiteX2098" fmla="*/ 3735570 w 8386272"/>
                <a:gd name="connsiteY2098" fmla="*/ 895544 h 2121144"/>
                <a:gd name="connsiteX2099" fmla="*/ 3735332 w 8386272"/>
                <a:gd name="connsiteY2099" fmla="*/ 841406 h 2121144"/>
                <a:gd name="connsiteX2100" fmla="*/ 3735807 w 8386272"/>
                <a:gd name="connsiteY2100" fmla="*/ 935911 h 2121144"/>
                <a:gd name="connsiteX2101" fmla="*/ 3735807 w 8386272"/>
                <a:gd name="connsiteY2101" fmla="*/ 935911 h 2121144"/>
                <a:gd name="connsiteX2102" fmla="*/ 3834349 w 8386272"/>
                <a:gd name="connsiteY2102" fmla="*/ 935555 h 2121144"/>
                <a:gd name="connsiteX2103" fmla="*/ 3834824 w 8386272"/>
                <a:gd name="connsiteY2103" fmla="*/ 993730 h 2121144"/>
                <a:gd name="connsiteX2104" fmla="*/ 3834824 w 8386272"/>
                <a:gd name="connsiteY2104" fmla="*/ 993730 h 2121144"/>
                <a:gd name="connsiteX2105" fmla="*/ 3736995 w 8386272"/>
                <a:gd name="connsiteY2105" fmla="*/ 994205 h 2121144"/>
                <a:gd name="connsiteX2106" fmla="*/ 3736282 w 8386272"/>
                <a:gd name="connsiteY2106" fmla="*/ 994205 h 2121144"/>
                <a:gd name="connsiteX2107" fmla="*/ 3735807 w 8386272"/>
                <a:gd name="connsiteY2107" fmla="*/ 935911 h 2121144"/>
                <a:gd name="connsiteX2108" fmla="*/ 3736638 w 8386272"/>
                <a:gd name="connsiteY2108" fmla="*/ 1034453 h 2121144"/>
                <a:gd name="connsiteX2109" fmla="*/ 3736638 w 8386272"/>
                <a:gd name="connsiteY2109" fmla="*/ 1034453 h 2121144"/>
                <a:gd name="connsiteX2110" fmla="*/ 3835180 w 8386272"/>
                <a:gd name="connsiteY2110" fmla="*/ 1034096 h 2121144"/>
                <a:gd name="connsiteX2111" fmla="*/ 3835655 w 8386272"/>
                <a:gd name="connsiteY2111" fmla="*/ 1092272 h 2121144"/>
                <a:gd name="connsiteX2112" fmla="*/ 3737113 w 8386272"/>
                <a:gd name="connsiteY2112" fmla="*/ 1092747 h 2121144"/>
                <a:gd name="connsiteX2113" fmla="*/ 3736638 w 8386272"/>
                <a:gd name="connsiteY2113" fmla="*/ 1034453 h 2121144"/>
                <a:gd name="connsiteX2114" fmla="*/ 3737351 w 8386272"/>
                <a:gd name="connsiteY2114" fmla="*/ 1133113 h 2121144"/>
                <a:gd name="connsiteX2115" fmla="*/ 3835893 w 8386272"/>
                <a:gd name="connsiteY2115" fmla="*/ 1132638 h 2121144"/>
                <a:gd name="connsiteX2116" fmla="*/ 3836249 w 8386272"/>
                <a:gd name="connsiteY2116" fmla="*/ 1190932 h 2121144"/>
                <a:gd name="connsiteX2117" fmla="*/ 3737944 w 8386272"/>
                <a:gd name="connsiteY2117" fmla="*/ 1191289 h 2121144"/>
                <a:gd name="connsiteX2118" fmla="*/ 3737351 w 8386272"/>
                <a:gd name="connsiteY2118" fmla="*/ 1133113 h 2121144"/>
                <a:gd name="connsiteX2119" fmla="*/ 3738657 w 8386272"/>
                <a:gd name="connsiteY2119" fmla="*/ 1313932 h 2121144"/>
                <a:gd name="connsiteX2120" fmla="*/ 3739132 w 8386272"/>
                <a:gd name="connsiteY2120" fmla="*/ 1313932 h 2121144"/>
                <a:gd name="connsiteX2121" fmla="*/ 3836961 w 8386272"/>
                <a:gd name="connsiteY2121" fmla="*/ 1313576 h 2121144"/>
                <a:gd name="connsiteX2122" fmla="*/ 3837317 w 8386272"/>
                <a:gd name="connsiteY2122" fmla="*/ 1356554 h 2121144"/>
                <a:gd name="connsiteX2123" fmla="*/ 3836843 w 8386272"/>
                <a:gd name="connsiteY2123" fmla="*/ 1356554 h 2121144"/>
                <a:gd name="connsiteX2124" fmla="*/ 3739013 w 8386272"/>
                <a:gd name="connsiteY2124" fmla="*/ 1356910 h 2121144"/>
                <a:gd name="connsiteX2125" fmla="*/ 3738657 w 8386272"/>
                <a:gd name="connsiteY2125" fmla="*/ 1313932 h 2121144"/>
                <a:gd name="connsiteX2126" fmla="*/ 3739132 w 8386272"/>
                <a:gd name="connsiteY2126" fmla="*/ 1386710 h 2121144"/>
                <a:gd name="connsiteX2127" fmla="*/ 3837673 w 8386272"/>
                <a:gd name="connsiteY2127" fmla="*/ 1386354 h 2121144"/>
                <a:gd name="connsiteX2128" fmla="*/ 3838029 w 8386272"/>
                <a:gd name="connsiteY2128" fmla="*/ 1429333 h 2121144"/>
                <a:gd name="connsiteX2129" fmla="*/ 3739488 w 8386272"/>
                <a:gd name="connsiteY2129" fmla="*/ 1429689 h 2121144"/>
                <a:gd name="connsiteX2130" fmla="*/ 3739132 w 8386272"/>
                <a:gd name="connsiteY2130" fmla="*/ 1386710 h 2121144"/>
                <a:gd name="connsiteX2131" fmla="*/ 3739607 w 8386272"/>
                <a:gd name="connsiteY2131" fmla="*/ 1459489 h 2121144"/>
                <a:gd name="connsiteX2132" fmla="*/ 3838148 w 8386272"/>
                <a:gd name="connsiteY2132" fmla="*/ 1459014 h 2121144"/>
                <a:gd name="connsiteX2133" fmla="*/ 3838504 w 8386272"/>
                <a:gd name="connsiteY2133" fmla="*/ 1501993 h 2121144"/>
                <a:gd name="connsiteX2134" fmla="*/ 3837792 w 8386272"/>
                <a:gd name="connsiteY2134" fmla="*/ 1501993 h 2121144"/>
                <a:gd name="connsiteX2135" fmla="*/ 3831381 w 8386272"/>
                <a:gd name="connsiteY2135" fmla="*/ 1501993 h 2121144"/>
                <a:gd name="connsiteX2136" fmla="*/ 3739963 w 8386272"/>
                <a:gd name="connsiteY2136" fmla="*/ 1502349 h 2121144"/>
                <a:gd name="connsiteX2137" fmla="*/ 3739607 w 8386272"/>
                <a:gd name="connsiteY2137" fmla="*/ 1459489 h 2121144"/>
                <a:gd name="connsiteX2138" fmla="*/ 3740200 w 8386272"/>
                <a:gd name="connsiteY2138" fmla="*/ 1532386 h 2121144"/>
                <a:gd name="connsiteX2139" fmla="*/ 3740794 w 8386272"/>
                <a:gd name="connsiteY2139" fmla="*/ 1532386 h 2121144"/>
                <a:gd name="connsiteX2140" fmla="*/ 3838504 w 8386272"/>
                <a:gd name="connsiteY2140" fmla="*/ 1531911 h 2121144"/>
                <a:gd name="connsiteX2141" fmla="*/ 3838979 w 8386272"/>
                <a:gd name="connsiteY2141" fmla="*/ 1574890 h 2121144"/>
                <a:gd name="connsiteX2142" fmla="*/ 3741150 w 8386272"/>
                <a:gd name="connsiteY2142" fmla="*/ 1575365 h 2121144"/>
                <a:gd name="connsiteX2143" fmla="*/ 3740556 w 8386272"/>
                <a:gd name="connsiteY2143" fmla="*/ 1575365 h 2121144"/>
                <a:gd name="connsiteX2144" fmla="*/ 3740200 w 8386272"/>
                <a:gd name="connsiteY2144" fmla="*/ 1532386 h 2121144"/>
                <a:gd name="connsiteX2145" fmla="*/ 3740675 w 8386272"/>
                <a:gd name="connsiteY2145" fmla="*/ 1605046 h 2121144"/>
                <a:gd name="connsiteX2146" fmla="*/ 3839217 w 8386272"/>
                <a:gd name="connsiteY2146" fmla="*/ 1604690 h 2121144"/>
                <a:gd name="connsiteX2147" fmla="*/ 3839573 w 8386272"/>
                <a:gd name="connsiteY2147" fmla="*/ 1647668 h 2121144"/>
                <a:gd name="connsiteX2148" fmla="*/ 3832449 w 8386272"/>
                <a:gd name="connsiteY2148" fmla="*/ 1647668 h 2121144"/>
                <a:gd name="connsiteX2149" fmla="*/ 3741506 w 8386272"/>
                <a:gd name="connsiteY2149" fmla="*/ 1648024 h 2121144"/>
                <a:gd name="connsiteX2150" fmla="*/ 3741031 w 8386272"/>
                <a:gd name="connsiteY2150" fmla="*/ 1648024 h 2121144"/>
                <a:gd name="connsiteX2151" fmla="*/ 3740675 w 8386272"/>
                <a:gd name="connsiteY2151" fmla="*/ 1605046 h 2121144"/>
                <a:gd name="connsiteX2152" fmla="*/ 3741150 w 8386272"/>
                <a:gd name="connsiteY2152" fmla="*/ 1677825 h 2121144"/>
                <a:gd name="connsiteX2153" fmla="*/ 3839098 w 8386272"/>
                <a:gd name="connsiteY2153" fmla="*/ 1677468 h 2121144"/>
                <a:gd name="connsiteX2154" fmla="*/ 3839573 w 8386272"/>
                <a:gd name="connsiteY2154" fmla="*/ 1677468 h 2121144"/>
                <a:gd name="connsiteX2155" fmla="*/ 3839929 w 8386272"/>
                <a:gd name="connsiteY2155" fmla="*/ 1720447 h 2121144"/>
                <a:gd name="connsiteX2156" fmla="*/ 3839336 w 8386272"/>
                <a:gd name="connsiteY2156" fmla="*/ 1720447 h 2121144"/>
                <a:gd name="connsiteX2157" fmla="*/ 3832924 w 8386272"/>
                <a:gd name="connsiteY2157" fmla="*/ 1720447 h 2121144"/>
                <a:gd name="connsiteX2158" fmla="*/ 3741387 w 8386272"/>
                <a:gd name="connsiteY2158" fmla="*/ 1720803 h 2121144"/>
                <a:gd name="connsiteX2159" fmla="*/ 3741150 w 8386272"/>
                <a:gd name="connsiteY2159" fmla="*/ 1677825 h 2121144"/>
                <a:gd name="connsiteX2160" fmla="*/ 3741744 w 8386272"/>
                <a:gd name="connsiteY2160" fmla="*/ 1750603 h 2121144"/>
                <a:gd name="connsiteX2161" fmla="*/ 3840285 w 8386272"/>
                <a:gd name="connsiteY2161" fmla="*/ 1750128 h 2121144"/>
                <a:gd name="connsiteX2162" fmla="*/ 3840404 w 8386272"/>
                <a:gd name="connsiteY2162" fmla="*/ 1793107 h 2121144"/>
                <a:gd name="connsiteX2163" fmla="*/ 3840404 w 8386272"/>
                <a:gd name="connsiteY2163" fmla="*/ 1793107 h 2121144"/>
                <a:gd name="connsiteX2164" fmla="*/ 3742693 w 8386272"/>
                <a:gd name="connsiteY2164" fmla="*/ 1793582 h 2121144"/>
                <a:gd name="connsiteX2165" fmla="*/ 3741981 w 8386272"/>
                <a:gd name="connsiteY2165" fmla="*/ 1793582 h 2121144"/>
                <a:gd name="connsiteX2166" fmla="*/ 3741744 w 8386272"/>
                <a:gd name="connsiteY2166" fmla="*/ 1750603 h 2121144"/>
                <a:gd name="connsiteX2167" fmla="*/ 3742219 w 8386272"/>
                <a:gd name="connsiteY2167" fmla="*/ 1823500 h 2121144"/>
                <a:gd name="connsiteX2168" fmla="*/ 3840641 w 8386272"/>
                <a:gd name="connsiteY2168" fmla="*/ 1823025 h 2121144"/>
                <a:gd name="connsiteX2169" fmla="*/ 3840641 w 8386272"/>
                <a:gd name="connsiteY2169" fmla="*/ 1823025 h 2121144"/>
                <a:gd name="connsiteX2170" fmla="*/ 3840998 w 8386272"/>
                <a:gd name="connsiteY2170" fmla="*/ 1866004 h 2121144"/>
                <a:gd name="connsiteX2171" fmla="*/ 3742456 w 8386272"/>
                <a:gd name="connsiteY2171" fmla="*/ 1866479 h 2121144"/>
                <a:gd name="connsiteX2172" fmla="*/ 3742219 w 8386272"/>
                <a:gd name="connsiteY2172" fmla="*/ 1823500 h 2121144"/>
                <a:gd name="connsiteX2173" fmla="*/ 3742693 w 8386272"/>
                <a:gd name="connsiteY2173" fmla="*/ 1896160 h 2121144"/>
                <a:gd name="connsiteX2174" fmla="*/ 3742693 w 8386272"/>
                <a:gd name="connsiteY2174" fmla="*/ 1896160 h 2121144"/>
                <a:gd name="connsiteX2175" fmla="*/ 3841235 w 8386272"/>
                <a:gd name="connsiteY2175" fmla="*/ 1895804 h 2121144"/>
                <a:gd name="connsiteX2176" fmla="*/ 3841591 w 8386272"/>
                <a:gd name="connsiteY2176" fmla="*/ 1938783 h 2121144"/>
                <a:gd name="connsiteX2177" fmla="*/ 3743049 w 8386272"/>
                <a:gd name="connsiteY2177" fmla="*/ 1939139 h 2121144"/>
                <a:gd name="connsiteX2178" fmla="*/ 3742693 w 8386272"/>
                <a:gd name="connsiteY2178" fmla="*/ 1896160 h 2121144"/>
                <a:gd name="connsiteX2179" fmla="*/ 3743287 w 8386272"/>
                <a:gd name="connsiteY2179" fmla="*/ 1968939 h 2121144"/>
                <a:gd name="connsiteX2180" fmla="*/ 3841591 w 8386272"/>
                <a:gd name="connsiteY2180" fmla="*/ 1968583 h 2121144"/>
                <a:gd name="connsiteX2181" fmla="*/ 3841948 w 8386272"/>
                <a:gd name="connsiteY2181" fmla="*/ 2011442 h 2121144"/>
                <a:gd name="connsiteX2182" fmla="*/ 3835655 w 8386272"/>
                <a:gd name="connsiteY2182" fmla="*/ 2011442 h 2121144"/>
                <a:gd name="connsiteX2183" fmla="*/ 3834943 w 8386272"/>
                <a:gd name="connsiteY2183" fmla="*/ 2011442 h 2121144"/>
                <a:gd name="connsiteX2184" fmla="*/ 3743524 w 8386272"/>
                <a:gd name="connsiteY2184" fmla="*/ 2011798 h 2121144"/>
                <a:gd name="connsiteX2185" fmla="*/ 3743287 w 8386272"/>
                <a:gd name="connsiteY2185" fmla="*/ 1968939 h 2121144"/>
                <a:gd name="connsiteX2186" fmla="*/ 3841948 w 8386272"/>
                <a:gd name="connsiteY2186" fmla="*/ 2084340 h 2121144"/>
                <a:gd name="connsiteX2187" fmla="*/ 3744118 w 8386272"/>
                <a:gd name="connsiteY2187" fmla="*/ 2084815 h 2121144"/>
                <a:gd name="connsiteX2188" fmla="*/ 3743880 w 8386272"/>
                <a:gd name="connsiteY2188" fmla="*/ 2041836 h 2121144"/>
                <a:gd name="connsiteX2189" fmla="*/ 3842423 w 8386272"/>
                <a:gd name="connsiteY2189" fmla="*/ 2041361 h 2121144"/>
                <a:gd name="connsiteX2190" fmla="*/ 3842779 w 8386272"/>
                <a:gd name="connsiteY2190" fmla="*/ 2084340 h 2121144"/>
                <a:gd name="connsiteX2191" fmla="*/ 3841948 w 8386272"/>
                <a:gd name="connsiteY2191" fmla="*/ 2084340 h 2121144"/>
                <a:gd name="connsiteX2192" fmla="*/ 3887657 w 8386272"/>
                <a:gd name="connsiteY2192" fmla="*/ 1266917 h 2121144"/>
                <a:gd name="connsiteX2193" fmla="*/ 3875309 w 8386272"/>
                <a:gd name="connsiteY2193" fmla="*/ 1267035 h 2121144"/>
                <a:gd name="connsiteX2194" fmla="*/ 3871035 w 8386272"/>
                <a:gd name="connsiteY2194" fmla="*/ 672697 h 2121144"/>
                <a:gd name="connsiteX2195" fmla="*/ 3891931 w 8386272"/>
                <a:gd name="connsiteY2195" fmla="*/ 672578 h 2121144"/>
                <a:gd name="connsiteX2196" fmla="*/ 3892050 w 8386272"/>
                <a:gd name="connsiteY2196" fmla="*/ 672578 h 2121144"/>
                <a:gd name="connsiteX2197" fmla="*/ 3892050 w 8386272"/>
                <a:gd name="connsiteY2197" fmla="*/ 672578 h 2121144"/>
                <a:gd name="connsiteX2198" fmla="*/ 3896205 w 8386272"/>
                <a:gd name="connsiteY2198" fmla="*/ 1266917 h 2121144"/>
                <a:gd name="connsiteX2199" fmla="*/ 3887657 w 8386272"/>
                <a:gd name="connsiteY2199" fmla="*/ 1266917 h 2121144"/>
                <a:gd name="connsiteX2200" fmla="*/ 3959960 w 8386272"/>
                <a:gd name="connsiteY2200" fmla="*/ 1329366 h 2121144"/>
                <a:gd name="connsiteX2201" fmla="*/ 4121427 w 8386272"/>
                <a:gd name="connsiteY2201" fmla="*/ 1328654 h 2121144"/>
                <a:gd name="connsiteX2202" fmla="*/ 4121427 w 8386272"/>
                <a:gd name="connsiteY2202" fmla="*/ 1337558 h 2121144"/>
                <a:gd name="connsiteX2203" fmla="*/ 3960079 w 8386272"/>
                <a:gd name="connsiteY2203" fmla="*/ 1338270 h 2121144"/>
                <a:gd name="connsiteX2204" fmla="*/ 3959960 w 8386272"/>
                <a:gd name="connsiteY2204" fmla="*/ 1329366 h 2121144"/>
                <a:gd name="connsiteX2205" fmla="*/ 3960435 w 8386272"/>
                <a:gd name="connsiteY2205" fmla="*/ 1392053 h 2121144"/>
                <a:gd name="connsiteX2206" fmla="*/ 3961504 w 8386272"/>
                <a:gd name="connsiteY2206" fmla="*/ 1392053 h 2121144"/>
                <a:gd name="connsiteX2207" fmla="*/ 4121783 w 8386272"/>
                <a:gd name="connsiteY2207" fmla="*/ 1391459 h 2121144"/>
                <a:gd name="connsiteX2208" fmla="*/ 4121901 w 8386272"/>
                <a:gd name="connsiteY2208" fmla="*/ 1400364 h 2121144"/>
                <a:gd name="connsiteX2209" fmla="*/ 3960554 w 8386272"/>
                <a:gd name="connsiteY2209" fmla="*/ 1401076 h 2121144"/>
                <a:gd name="connsiteX2210" fmla="*/ 3960435 w 8386272"/>
                <a:gd name="connsiteY2210" fmla="*/ 1392053 h 2121144"/>
                <a:gd name="connsiteX2211" fmla="*/ 3960910 w 8386272"/>
                <a:gd name="connsiteY2211" fmla="*/ 1463644 h 2121144"/>
                <a:gd name="connsiteX2212" fmla="*/ 3960791 w 8386272"/>
                <a:gd name="connsiteY2212" fmla="*/ 1454859 h 2121144"/>
                <a:gd name="connsiteX2213" fmla="*/ 4121189 w 8386272"/>
                <a:gd name="connsiteY2213" fmla="*/ 1454146 h 2121144"/>
                <a:gd name="connsiteX2214" fmla="*/ 4122258 w 8386272"/>
                <a:gd name="connsiteY2214" fmla="*/ 1454146 h 2121144"/>
                <a:gd name="connsiteX2215" fmla="*/ 4122258 w 8386272"/>
                <a:gd name="connsiteY2215" fmla="*/ 1463051 h 2121144"/>
                <a:gd name="connsiteX2216" fmla="*/ 3960910 w 8386272"/>
                <a:gd name="connsiteY2216" fmla="*/ 1463763 h 2121144"/>
                <a:gd name="connsiteX2217" fmla="*/ 3960910 w 8386272"/>
                <a:gd name="connsiteY2217" fmla="*/ 1463763 h 2121144"/>
                <a:gd name="connsiteX2218" fmla="*/ 3960910 w 8386272"/>
                <a:gd name="connsiteY2218" fmla="*/ 1463763 h 2121144"/>
                <a:gd name="connsiteX2219" fmla="*/ 3960910 w 8386272"/>
                <a:gd name="connsiteY2219" fmla="*/ 1463644 h 2121144"/>
                <a:gd name="connsiteX2220" fmla="*/ 3961266 w 8386272"/>
                <a:gd name="connsiteY2220" fmla="*/ 1517664 h 2121144"/>
                <a:gd name="connsiteX2221" fmla="*/ 3961266 w 8386272"/>
                <a:gd name="connsiteY2221" fmla="*/ 1517664 h 2121144"/>
                <a:gd name="connsiteX2222" fmla="*/ 4122614 w 8386272"/>
                <a:gd name="connsiteY2222" fmla="*/ 1516952 h 2121144"/>
                <a:gd name="connsiteX2223" fmla="*/ 4122733 w 8386272"/>
                <a:gd name="connsiteY2223" fmla="*/ 1525856 h 2121144"/>
                <a:gd name="connsiteX2224" fmla="*/ 3961385 w 8386272"/>
                <a:gd name="connsiteY2224" fmla="*/ 1526450 h 2121144"/>
                <a:gd name="connsiteX2225" fmla="*/ 3961266 w 8386272"/>
                <a:gd name="connsiteY2225" fmla="*/ 1517664 h 2121144"/>
                <a:gd name="connsiteX2226" fmla="*/ 3961622 w 8386272"/>
                <a:gd name="connsiteY2226" fmla="*/ 1580232 h 2121144"/>
                <a:gd name="connsiteX2227" fmla="*/ 4123089 w 8386272"/>
                <a:gd name="connsiteY2227" fmla="*/ 1579639 h 2121144"/>
                <a:gd name="connsiteX2228" fmla="*/ 4123208 w 8386272"/>
                <a:gd name="connsiteY2228" fmla="*/ 1588543 h 2121144"/>
                <a:gd name="connsiteX2229" fmla="*/ 3961741 w 8386272"/>
                <a:gd name="connsiteY2229" fmla="*/ 1589137 h 2121144"/>
                <a:gd name="connsiteX2230" fmla="*/ 3961622 w 8386272"/>
                <a:gd name="connsiteY2230" fmla="*/ 1580232 h 2121144"/>
                <a:gd name="connsiteX2231" fmla="*/ 3962216 w 8386272"/>
                <a:gd name="connsiteY2231" fmla="*/ 1643038 h 2121144"/>
                <a:gd name="connsiteX2232" fmla="*/ 4123564 w 8386272"/>
                <a:gd name="connsiteY2232" fmla="*/ 1642444 h 2121144"/>
                <a:gd name="connsiteX2233" fmla="*/ 4123682 w 8386272"/>
                <a:gd name="connsiteY2233" fmla="*/ 1651349 h 2121144"/>
                <a:gd name="connsiteX2234" fmla="*/ 3963285 w 8386272"/>
                <a:gd name="connsiteY2234" fmla="*/ 1651942 h 2121144"/>
                <a:gd name="connsiteX2235" fmla="*/ 3962454 w 8386272"/>
                <a:gd name="connsiteY2235" fmla="*/ 1651942 h 2121144"/>
                <a:gd name="connsiteX2236" fmla="*/ 3962216 w 8386272"/>
                <a:gd name="connsiteY2236" fmla="*/ 1643038 h 2121144"/>
                <a:gd name="connsiteX2237" fmla="*/ 3962691 w 8386272"/>
                <a:gd name="connsiteY2237" fmla="*/ 1705725 h 2121144"/>
                <a:gd name="connsiteX2238" fmla="*/ 4124038 w 8386272"/>
                <a:gd name="connsiteY2238" fmla="*/ 1705131 h 2121144"/>
                <a:gd name="connsiteX2239" fmla="*/ 4124157 w 8386272"/>
                <a:gd name="connsiteY2239" fmla="*/ 1714036 h 2121144"/>
                <a:gd name="connsiteX2240" fmla="*/ 3962691 w 8386272"/>
                <a:gd name="connsiteY2240" fmla="*/ 1714748 h 2121144"/>
                <a:gd name="connsiteX2241" fmla="*/ 3962691 w 8386272"/>
                <a:gd name="connsiteY2241" fmla="*/ 1705725 h 2121144"/>
                <a:gd name="connsiteX2242" fmla="*/ 3963047 w 8386272"/>
                <a:gd name="connsiteY2242" fmla="*/ 1768531 h 2121144"/>
                <a:gd name="connsiteX2243" fmla="*/ 4124513 w 8386272"/>
                <a:gd name="connsiteY2243" fmla="*/ 1767818 h 2121144"/>
                <a:gd name="connsiteX2244" fmla="*/ 4124513 w 8386272"/>
                <a:gd name="connsiteY2244" fmla="*/ 1776723 h 2121144"/>
                <a:gd name="connsiteX2245" fmla="*/ 4022054 w 8386272"/>
                <a:gd name="connsiteY2245" fmla="*/ 1777198 h 2121144"/>
                <a:gd name="connsiteX2246" fmla="*/ 3999496 w 8386272"/>
                <a:gd name="connsiteY2246" fmla="*/ 1777316 h 2121144"/>
                <a:gd name="connsiteX2247" fmla="*/ 3964234 w 8386272"/>
                <a:gd name="connsiteY2247" fmla="*/ 1777435 h 2121144"/>
                <a:gd name="connsiteX2248" fmla="*/ 3963759 w 8386272"/>
                <a:gd name="connsiteY2248" fmla="*/ 1777435 h 2121144"/>
                <a:gd name="connsiteX2249" fmla="*/ 3963285 w 8386272"/>
                <a:gd name="connsiteY2249" fmla="*/ 1777435 h 2121144"/>
                <a:gd name="connsiteX2250" fmla="*/ 3963285 w 8386272"/>
                <a:gd name="connsiteY2250" fmla="*/ 1777435 h 2121144"/>
                <a:gd name="connsiteX2251" fmla="*/ 3963047 w 8386272"/>
                <a:gd name="connsiteY2251" fmla="*/ 1768531 h 2121144"/>
                <a:gd name="connsiteX2252" fmla="*/ 3963522 w 8386272"/>
                <a:gd name="connsiteY2252" fmla="*/ 1831218 h 2121144"/>
                <a:gd name="connsiteX2253" fmla="*/ 4123801 w 8386272"/>
                <a:gd name="connsiteY2253" fmla="*/ 1830505 h 2121144"/>
                <a:gd name="connsiteX2254" fmla="*/ 4124870 w 8386272"/>
                <a:gd name="connsiteY2254" fmla="*/ 1830505 h 2121144"/>
                <a:gd name="connsiteX2255" fmla="*/ 4124988 w 8386272"/>
                <a:gd name="connsiteY2255" fmla="*/ 1839409 h 2121144"/>
                <a:gd name="connsiteX2256" fmla="*/ 3963641 w 8386272"/>
                <a:gd name="connsiteY2256" fmla="*/ 1840241 h 2121144"/>
                <a:gd name="connsiteX2257" fmla="*/ 3963522 w 8386272"/>
                <a:gd name="connsiteY2257" fmla="*/ 1831218 h 2121144"/>
                <a:gd name="connsiteX2258" fmla="*/ 3963878 w 8386272"/>
                <a:gd name="connsiteY2258" fmla="*/ 1894023 h 2121144"/>
                <a:gd name="connsiteX2259" fmla="*/ 4125345 w 8386272"/>
                <a:gd name="connsiteY2259" fmla="*/ 1893311 h 2121144"/>
                <a:gd name="connsiteX2260" fmla="*/ 4125345 w 8386272"/>
                <a:gd name="connsiteY2260" fmla="*/ 1902215 h 2121144"/>
                <a:gd name="connsiteX2261" fmla="*/ 4125345 w 8386272"/>
                <a:gd name="connsiteY2261" fmla="*/ 1902215 h 2121144"/>
                <a:gd name="connsiteX2262" fmla="*/ 4125345 w 8386272"/>
                <a:gd name="connsiteY2262" fmla="*/ 1902215 h 2121144"/>
                <a:gd name="connsiteX2263" fmla="*/ 3963997 w 8386272"/>
                <a:gd name="connsiteY2263" fmla="*/ 1902927 h 2121144"/>
                <a:gd name="connsiteX2264" fmla="*/ 3963878 w 8386272"/>
                <a:gd name="connsiteY2264" fmla="*/ 1894023 h 2121144"/>
                <a:gd name="connsiteX2265" fmla="*/ 3964472 w 8386272"/>
                <a:gd name="connsiteY2265" fmla="*/ 1956710 h 2121144"/>
                <a:gd name="connsiteX2266" fmla="*/ 4125820 w 8386272"/>
                <a:gd name="connsiteY2266" fmla="*/ 1955998 h 2121144"/>
                <a:gd name="connsiteX2267" fmla="*/ 4125938 w 8386272"/>
                <a:gd name="connsiteY2267" fmla="*/ 1964902 h 2121144"/>
                <a:gd name="connsiteX2268" fmla="*/ 3965659 w 8386272"/>
                <a:gd name="connsiteY2268" fmla="*/ 1965614 h 2121144"/>
                <a:gd name="connsiteX2269" fmla="*/ 3964591 w 8386272"/>
                <a:gd name="connsiteY2269" fmla="*/ 1965614 h 2121144"/>
                <a:gd name="connsiteX2270" fmla="*/ 3964591 w 8386272"/>
                <a:gd name="connsiteY2270" fmla="*/ 1965614 h 2121144"/>
                <a:gd name="connsiteX2271" fmla="*/ 3964472 w 8386272"/>
                <a:gd name="connsiteY2271" fmla="*/ 1956710 h 2121144"/>
                <a:gd name="connsiteX2272" fmla="*/ 3964828 w 8386272"/>
                <a:gd name="connsiteY2272" fmla="*/ 2019516 h 2121144"/>
                <a:gd name="connsiteX2273" fmla="*/ 4126294 w 8386272"/>
                <a:gd name="connsiteY2273" fmla="*/ 2018803 h 2121144"/>
                <a:gd name="connsiteX2274" fmla="*/ 4126413 w 8386272"/>
                <a:gd name="connsiteY2274" fmla="*/ 2027708 h 2121144"/>
                <a:gd name="connsiteX2275" fmla="*/ 4125582 w 8386272"/>
                <a:gd name="connsiteY2275" fmla="*/ 2027708 h 2121144"/>
                <a:gd name="connsiteX2276" fmla="*/ 3965066 w 8386272"/>
                <a:gd name="connsiteY2276" fmla="*/ 2028301 h 2121144"/>
                <a:gd name="connsiteX2277" fmla="*/ 3964828 w 8386272"/>
                <a:gd name="connsiteY2277" fmla="*/ 2019516 h 2121144"/>
                <a:gd name="connsiteX2278" fmla="*/ 3965422 w 8386272"/>
                <a:gd name="connsiteY2278" fmla="*/ 2091107 h 2121144"/>
                <a:gd name="connsiteX2279" fmla="*/ 3965303 w 8386272"/>
                <a:gd name="connsiteY2279" fmla="*/ 2082203 h 2121144"/>
                <a:gd name="connsiteX2280" fmla="*/ 4126650 w 8386272"/>
                <a:gd name="connsiteY2280" fmla="*/ 2081609 h 2121144"/>
                <a:gd name="connsiteX2281" fmla="*/ 4126769 w 8386272"/>
                <a:gd name="connsiteY2281" fmla="*/ 2090513 h 2121144"/>
                <a:gd name="connsiteX2282" fmla="*/ 3965422 w 8386272"/>
                <a:gd name="connsiteY2282" fmla="*/ 2091107 h 2121144"/>
                <a:gd name="connsiteX2283" fmla="*/ 4233622 w 8386272"/>
                <a:gd name="connsiteY2283" fmla="*/ 1181553 h 2121144"/>
                <a:gd name="connsiteX2284" fmla="*/ 4234097 w 8386272"/>
                <a:gd name="connsiteY2284" fmla="*/ 1180603 h 2121144"/>
                <a:gd name="connsiteX2285" fmla="*/ 4234572 w 8386272"/>
                <a:gd name="connsiteY2285" fmla="*/ 1179535 h 2121144"/>
                <a:gd name="connsiteX2286" fmla="*/ 4235047 w 8386272"/>
                <a:gd name="connsiteY2286" fmla="*/ 1178585 h 2121144"/>
                <a:gd name="connsiteX2287" fmla="*/ 4235047 w 8386272"/>
                <a:gd name="connsiteY2287" fmla="*/ 1178466 h 2121144"/>
                <a:gd name="connsiteX2288" fmla="*/ 4235047 w 8386272"/>
                <a:gd name="connsiteY2288" fmla="*/ 1178348 h 2121144"/>
                <a:gd name="connsiteX2289" fmla="*/ 4235284 w 8386272"/>
                <a:gd name="connsiteY2289" fmla="*/ 1177991 h 2121144"/>
                <a:gd name="connsiteX2290" fmla="*/ 4235641 w 8386272"/>
                <a:gd name="connsiteY2290" fmla="*/ 1177279 h 2121144"/>
                <a:gd name="connsiteX2291" fmla="*/ 4235997 w 8386272"/>
                <a:gd name="connsiteY2291" fmla="*/ 1176804 h 2121144"/>
                <a:gd name="connsiteX2292" fmla="*/ 4236234 w 8386272"/>
                <a:gd name="connsiteY2292" fmla="*/ 1176329 h 2121144"/>
                <a:gd name="connsiteX2293" fmla="*/ 4236709 w 8386272"/>
                <a:gd name="connsiteY2293" fmla="*/ 1175617 h 2121144"/>
                <a:gd name="connsiteX2294" fmla="*/ 4237778 w 8386272"/>
                <a:gd name="connsiteY2294" fmla="*/ 1173955 h 2121144"/>
                <a:gd name="connsiteX2295" fmla="*/ 4238965 w 8386272"/>
                <a:gd name="connsiteY2295" fmla="*/ 1172174 h 2121144"/>
                <a:gd name="connsiteX2296" fmla="*/ 4239796 w 8386272"/>
                <a:gd name="connsiteY2296" fmla="*/ 1170987 h 2121144"/>
                <a:gd name="connsiteX2297" fmla="*/ 4240152 w 8386272"/>
                <a:gd name="connsiteY2297" fmla="*/ 1170512 h 2121144"/>
                <a:gd name="connsiteX2298" fmla="*/ 4241577 w 8386272"/>
                <a:gd name="connsiteY2298" fmla="*/ 1168731 h 2121144"/>
                <a:gd name="connsiteX2299" fmla="*/ 4241577 w 8386272"/>
                <a:gd name="connsiteY2299" fmla="*/ 1168731 h 2121144"/>
                <a:gd name="connsiteX2300" fmla="*/ 4241814 w 8386272"/>
                <a:gd name="connsiteY2300" fmla="*/ 1168493 h 2121144"/>
                <a:gd name="connsiteX2301" fmla="*/ 4243001 w 8386272"/>
                <a:gd name="connsiteY2301" fmla="*/ 1167306 h 2121144"/>
                <a:gd name="connsiteX2302" fmla="*/ 4244426 w 8386272"/>
                <a:gd name="connsiteY2302" fmla="*/ 1165881 h 2121144"/>
                <a:gd name="connsiteX2303" fmla="*/ 4244782 w 8386272"/>
                <a:gd name="connsiteY2303" fmla="*/ 1165525 h 2121144"/>
                <a:gd name="connsiteX2304" fmla="*/ 4246445 w 8386272"/>
                <a:gd name="connsiteY2304" fmla="*/ 1164219 h 2121144"/>
                <a:gd name="connsiteX2305" fmla="*/ 4246682 w 8386272"/>
                <a:gd name="connsiteY2305" fmla="*/ 1163982 h 2121144"/>
                <a:gd name="connsiteX2306" fmla="*/ 4248463 w 8386272"/>
                <a:gd name="connsiteY2306" fmla="*/ 1162795 h 2121144"/>
                <a:gd name="connsiteX2307" fmla="*/ 4248938 w 8386272"/>
                <a:gd name="connsiteY2307" fmla="*/ 1162438 h 2121144"/>
                <a:gd name="connsiteX2308" fmla="*/ 4253212 w 8386272"/>
                <a:gd name="connsiteY2308" fmla="*/ 1160776 h 2121144"/>
                <a:gd name="connsiteX2309" fmla="*/ 4256299 w 8386272"/>
                <a:gd name="connsiteY2309" fmla="*/ 1160420 h 2121144"/>
                <a:gd name="connsiteX2310" fmla="*/ 4257011 w 8386272"/>
                <a:gd name="connsiteY2310" fmla="*/ 1160420 h 2121144"/>
                <a:gd name="connsiteX2311" fmla="*/ 4276363 w 8386272"/>
                <a:gd name="connsiteY2311" fmla="*/ 1175498 h 2121144"/>
                <a:gd name="connsiteX2312" fmla="*/ 4276957 w 8386272"/>
                <a:gd name="connsiteY2312" fmla="*/ 1176448 h 2121144"/>
                <a:gd name="connsiteX2313" fmla="*/ 4279925 w 8386272"/>
                <a:gd name="connsiteY2313" fmla="*/ 1181435 h 2121144"/>
                <a:gd name="connsiteX2314" fmla="*/ 4281349 w 8386272"/>
                <a:gd name="connsiteY2314" fmla="*/ 1295292 h 2121144"/>
                <a:gd name="connsiteX2315" fmla="*/ 4249887 w 8386272"/>
                <a:gd name="connsiteY2315" fmla="*/ 1295411 h 2121144"/>
                <a:gd name="connsiteX2316" fmla="*/ 4248700 w 8386272"/>
                <a:gd name="connsiteY2316" fmla="*/ 1295411 h 2121144"/>
                <a:gd name="connsiteX2317" fmla="*/ 4247869 w 8386272"/>
                <a:gd name="connsiteY2317" fmla="*/ 1295411 h 2121144"/>
                <a:gd name="connsiteX2318" fmla="*/ 4247513 w 8386272"/>
                <a:gd name="connsiteY2318" fmla="*/ 1295411 h 2121144"/>
                <a:gd name="connsiteX2319" fmla="*/ 4247513 w 8386272"/>
                <a:gd name="connsiteY2319" fmla="*/ 1295411 h 2121144"/>
                <a:gd name="connsiteX2320" fmla="*/ 4247038 w 8386272"/>
                <a:gd name="connsiteY2320" fmla="*/ 1295411 h 2121144"/>
                <a:gd name="connsiteX2321" fmla="*/ 4246445 w 8386272"/>
                <a:gd name="connsiteY2321" fmla="*/ 1295411 h 2121144"/>
                <a:gd name="connsiteX2322" fmla="*/ 4246088 w 8386272"/>
                <a:gd name="connsiteY2322" fmla="*/ 1295411 h 2121144"/>
                <a:gd name="connsiteX2323" fmla="*/ 4245376 w 8386272"/>
                <a:gd name="connsiteY2323" fmla="*/ 1295411 h 2121144"/>
                <a:gd name="connsiteX2324" fmla="*/ 4244189 w 8386272"/>
                <a:gd name="connsiteY2324" fmla="*/ 1295411 h 2121144"/>
                <a:gd name="connsiteX2325" fmla="*/ 4244070 w 8386272"/>
                <a:gd name="connsiteY2325" fmla="*/ 1295411 h 2121144"/>
                <a:gd name="connsiteX2326" fmla="*/ 4243833 w 8386272"/>
                <a:gd name="connsiteY2326" fmla="*/ 1295411 h 2121144"/>
                <a:gd name="connsiteX2327" fmla="*/ 4242170 w 8386272"/>
                <a:gd name="connsiteY2327" fmla="*/ 1295411 h 2121144"/>
                <a:gd name="connsiteX2328" fmla="*/ 4234216 w 8386272"/>
                <a:gd name="connsiteY2328" fmla="*/ 1295411 h 2121144"/>
                <a:gd name="connsiteX2329" fmla="*/ 4233622 w 8386272"/>
                <a:gd name="connsiteY2329" fmla="*/ 1181553 h 2121144"/>
                <a:gd name="connsiteX2330" fmla="*/ 4235641 w 8386272"/>
                <a:gd name="connsiteY2330" fmla="*/ 1472786 h 2121144"/>
                <a:gd name="connsiteX2331" fmla="*/ 4234928 w 8386272"/>
                <a:gd name="connsiteY2331" fmla="*/ 1360828 h 2121144"/>
                <a:gd name="connsiteX2332" fmla="*/ 4235403 w 8386272"/>
                <a:gd name="connsiteY2332" fmla="*/ 1359878 h 2121144"/>
                <a:gd name="connsiteX2333" fmla="*/ 4235759 w 8386272"/>
                <a:gd name="connsiteY2333" fmla="*/ 1359285 h 2121144"/>
                <a:gd name="connsiteX2334" fmla="*/ 4236471 w 8386272"/>
                <a:gd name="connsiteY2334" fmla="*/ 1357741 h 2121144"/>
                <a:gd name="connsiteX2335" fmla="*/ 4236828 w 8386272"/>
                <a:gd name="connsiteY2335" fmla="*/ 1357029 h 2121144"/>
                <a:gd name="connsiteX2336" fmla="*/ 4237303 w 8386272"/>
                <a:gd name="connsiteY2336" fmla="*/ 1356198 h 2121144"/>
                <a:gd name="connsiteX2337" fmla="*/ 4237778 w 8386272"/>
                <a:gd name="connsiteY2337" fmla="*/ 1355367 h 2121144"/>
                <a:gd name="connsiteX2338" fmla="*/ 4238015 w 8386272"/>
                <a:gd name="connsiteY2338" fmla="*/ 1354773 h 2121144"/>
                <a:gd name="connsiteX2339" fmla="*/ 4238846 w 8386272"/>
                <a:gd name="connsiteY2339" fmla="*/ 1353467 h 2121144"/>
                <a:gd name="connsiteX2340" fmla="*/ 4238965 w 8386272"/>
                <a:gd name="connsiteY2340" fmla="*/ 1353230 h 2121144"/>
                <a:gd name="connsiteX2341" fmla="*/ 4240152 w 8386272"/>
                <a:gd name="connsiteY2341" fmla="*/ 1351330 h 2121144"/>
                <a:gd name="connsiteX2342" fmla="*/ 4240389 w 8386272"/>
                <a:gd name="connsiteY2342" fmla="*/ 1350974 h 2121144"/>
                <a:gd name="connsiteX2343" fmla="*/ 4241221 w 8386272"/>
                <a:gd name="connsiteY2343" fmla="*/ 1349787 h 2121144"/>
                <a:gd name="connsiteX2344" fmla="*/ 4242408 w 8386272"/>
                <a:gd name="connsiteY2344" fmla="*/ 1348362 h 2121144"/>
                <a:gd name="connsiteX2345" fmla="*/ 4242883 w 8386272"/>
                <a:gd name="connsiteY2345" fmla="*/ 1347768 h 2121144"/>
                <a:gd name="connsiteX2346" fmla="*/ 4243120 w 8386272"/>
                <a:gd name="connsiteY2346" fmla="*/ 1347531 h 2121144"/>
                <a:gd name="connsiteX2347" fmla="*/ 4244307 w 8386272"/>
                <a:gd name="connsiteY2347" fmla="*/ 1346225 h 2121144"/>
                <a:gd name="connsiteX2348" fmla="*/ 4245257 w 8386272"/>
                <a:gd name="connsiteY2348" fmla="*/ 1345275 h 2121144"/>
                <a:gd name="connsiteX2349" fmla="*/ 4246088 w 8386272"/>
                <a:gd name="connsiteY2349" fmla="*/ 1344444 h 2121144"/>
                <a:gd name="connsiteX2350" fmla="*/ 4247750 w 8386272"/>
                <a:gd name="connsiteY2350" fmla="*/ 1343257 h 2121144"/>
                <a:gd name="connsiteX2351" fmla="*/ 4249769 w 8386272"/>
                <a:gd name="connsiteY2351" fmla="*/ 1341832 h 2121144"/>
                <a:gd name="connsiteX2352" fmla="*/ 4250362 w 8386272"/>
                <a:gd name="connsiteY2352" fmla="*/ 1341595 h 2121144"/>
                <a:gd name="connsiteX2353" fmla="*/ 4251550 w 8386272"/>
                <a:gd name="connsiteY2353" fmla="*/ 1341001 h 2121144"/>
                <a:gd name="connsiteX2354" fmla="*/ 4253687 w 8386272"/>
                <a:gd name="connsiteY2354" fmla="*/ 1340170 h 2121144"/>
                <a:gd name="connsiteX2355" fmla="*/ 4254518 w 8386272"/>
                <a:gd name="connsiteY2355" fmla="*/ 1339814 h 2121144"/>
                <a:gd name="connsiteX2356" fmla="*/ 4254518 w 8386272"/>
                <a:gd name="connsiteY2356" fmla="*/ 1339814 h 2121144"/>
                <a:gd name="connsiteX2357" fmla="*/ 4256061 w 8386272"/>
                <a:gd name="connsiteY2357" fmla="*/ 1339576 h 2121144"/>
                <a:gd name="connsiteX2358" fmla="*/ 4257604 w 8386272"/>
                <a:gd name="connsiteY2358" fmla="*/ 1339339 h 2121144"/>
                <a:gd name="connsiteX2359" fmla="*/ 4258317 w 8386272"/>
                <a:gd name="connsiteY2359" fmla="*/ 1339339 h 2121144"/>
                <a:gd name="connsiteX2360" fmla="*/ 4277669 w 8386272"/>
                <a:gd name="connsiteY2360" fmla="*/ 1354417 h 2121144"/>
                <a:gd name="connsiteX2361" fmla="*/ 4278263 w 8386272"/>
                <a:gd name="connsiteY2361" fmla="*/ 1355367 h 2121144"/>
                <a:gd name="connsiteX2362" fmla="*/ 4281231 w 8386272"/>
                <a:gd name="connsiteY2362" fmla="*/ 1360353 h 2121144"/>
                <a:gd name="connsiteX2363" fmla="*/ 4282656 w 8386272"/>
                <a:gd name="connsiteY2363" fmla="*/ 1474211 h 2121144"/>
                <a:gd name="connsiteX2364" fmla="*/ 4235403 w 8386272"/>
                <a:gd name="connsiteY2364" fmla="*/ 1474448 h 2121144"/>
                <a:gd name="connsiteX2365" fmla="*/ 4235403 w 8386272"/>
                <a:gd name="connsiteY2365" fmla="*/ 1474448 h 2121144"/>
                <a:gd name="connsiteX2366" fmla="*/ 4235403 w 8386272"/>
                <a:gd name="connsiteY2366" fmla="*/ 1474448 h 2121144"/>
                <a:gd name="connsiteX2367" fmla="*/ 4235641 w 8386272"/>
                <a:gd name="connsiteY2367" fmla="*/ 1472786 h 2121144"/>
                <a:gd name="connsiteX2368" fmla="*/ 4236234 w 8386272"/>
                <a:gd name="connsiteY2368" fmla="*/ 1540103 h 2121144"/>
                <a:gd name="connsiteX2369" fmla="*/ 4239202 w 8386272"/>
                <a:gd name="connsiteY2369" fmla="*/ 1534286 h 2121144"/>
                <a:gd name="connsiteX2370" fmla="*/ 4239321 w 8386272"/>
                <a:gd name="connsiteY2370" fmla="*/ 1533930 h 2121144"/>
                <a:gd name="connsiteX2371" fmla="*/ 4240271 w 8386272"/>
                <a:gd name="connsiteY2371" fmla="*/ 1532505 h 2121144"/>
                <a:gd name="connsiteX2372" fmla="*/ 4240983 w 8386272"/>
                <a:gd name="connsiteY2372" fmla="*/ 1531318 h 2121144"/>
                <a:gd name="connsiteX2373" fmla="*/ 4241577 w 8386272"/>
                <a:gd name="connsiteY2373" fmla="*/ 1530368 h 2121144"/>
                <a:gd name="connsiteX2374" fmla="*/ 4242170 w 8386272"/>
                <a:gd name="connsiteY2374" fmla="*/ 1529655 h 2121144"/>
                <a:gd name="connsiteX2375" fmla="*/ 4242764 w 8386272"/>
                <a:gd name="connsiteY2375" fmla="*/ 1528824 h 2121144"/>
                <a:gd name="connsiteX2376" fmla="*/ 4243239 w 8386272"/>
                <a:gd name="connsiteY2376" fmla="*/ 1528231 h 2121144"/>
                <a:gd name="connsiteX2377" fmla="*/ 4244426 w 8386272"/>
                <a:gd name="connsiteY2377" fmla="*/ 1526806 h 2121144"/>
                <a:gd name="connsiteX2378" fmla="*/ 4245376 w 8386272"/>
                <a:gd name="connsiteY2378" fmla="*/ 1525737 h 2121144"/>
                <a:gd name="connsiteX2379" fmla="*/ 4245851 w 8386272"/>
                <a:gd name="connsiteY2379" fmla="*/ 1525263 h 2121144"/>
                <a:gd name="connsiteX2380" fmla="*/ 4247750 w 8386272"/>
                <a:gd name="connsiteY2380" fmla="*/ 1523482 h 2121144"/>
                <a:gd name="connsiteX2381" fmla="*/ 4248225 w 8386272"/>
                <a:gd name="connsiteY2381" fmla="*/ 1523126 h 2121144"/>
                <a:gd name="connsiteX2382" fmla="*/ 4249413 w 8386272"/>
                <a:gd name="connsiteY2382" fmla="*/ 1522176 h 2121144"/>
                <a:gd name="connsiteX2383" fmla="*/ 4251550 w 8386272"/>
                <a:gd name="connsiteY2383" fmla="*/ 1520751 h 2121144"/>
                <a:gd name="connsiteX2384" fmla="*/ 4253449 w 8386272"/>
                <a:gd name="connsiteY2384" fmla="*/ 1519801 h 2121144"/>
                <a:gd name="connsiteX2385" fmla="*/ 4255111 w 8386272"/>
                <a:gd name="connsiteY2385" fmla="*/ 1519208 h 2121144"/>
                <a:gd name="connsiteX2386" fmla="*/ 4256774 w 8386272"/>
                <a:gd name="connsiteY2386" fmla="*/ 1518614 h 2121144"/>
                <a:gd name="connsiteX2387" fmla="*/ 4256774 w 8386272"/>
                <a:gd name="connsiteY2387" fmla="*/ 1518614 h 2121144"/>
                <a:gd name="connsiteX2388" fmla="*/ 4257011 w 8386272"/>
                <a:gd name="connsiteY2388" fmla="*/ 1518614 h 2121144"/>
                <a:gd name="connsiteX2389" fmla="*/ 4259267 w 8386272"/>
                <a:gd name="connsiteY2389" fmla="*/ 1518377 h 2121144"/>
                <a:gd name="connsiteX2390" fmla="*/ 4262591 w 8386272"/>
                <a:gd name="connsiteY2390" fmla="*/ 1518733 h 2121144"/>
                <a:gd name="connsiteX2391" fmla="*/ 4280756 w 8386272"/>
                <a:gd name="connsiteY2391" fmla="*/ 1535711 h 2121144"/>
                <a:gd name="connsiteX2392" fmla="*/ 4282893 w 8386272"/>
                <a:gd name="connsiteY2392" fmla="*/ 1539391 h 2121144"/>
                <a:gd name="connsiteX2393" fmla="*/ 4284318 w 8386272"/>
                <a:gd name="connsiteY2393" fmla="*/ 1653248 h 2121144"/>
                <a:gd name="connsiteX2394" fmla="*/ 4284080 w 8386272"/>
                <a:gd name="connsiteY2394" fmla="*/ 1653248 h 2121144"/>
                <a:gd name="connsiteX2395" fmla="*/ 4261760 w 8386272"/>
                <a:gd name="connsiteY2395" fmla="*/ 1653367 h 2121144"/>
                <a:gd name="connsiteX2396" fmla="*/ 4253212 w 8386272"/>
                <a:gd name="connsiteY2396" fmla="*/ 1653367 h 2121144"/>
                <a:gd name="connsiteX2397" fmla="*/ 4251787 w 8386272"/>
                <a:gd name="connsiteY2397" fmla="*/ 1653367 h 2121144"/>
                <a:gd name="connsiteX2398" fmla="*/ 4250362 w 8386272"/>
                <a:gd name="connsiteY2398" fmla="*/ 1653367 h 2121144"/>
                <a:gd name="connsiteX2399" fmla="*/ 4250362 w 8386272"/>
                <a:gd name="connsiteY2399" fmla="*/ 1653367 h 2121144"/>
                <a:gd name="connsiteX2400" fmla="*/ 4250244 w 8386272"/>
                <a:gd name="connsiteY2400" fmla="*/ 1653367 h 2121144"/>
                <a:gd name="connsiteX2401" fmla="*/ 4249294 w 8386272"/>
                <a:gd name="connsiteY2401" fmla="*/ 1653367 h 2121144"/>
                <a:gd name="connsiteX2402" fmla="*/ 4248107 w 8386272"/>
                <a:gd name="connsiteY2402" fmla="*/ 1653367 h 2121144"/>
                <a:gd name="connsiteX2403" fmla="*/ 4246801 w 8386272"/>
                <a:gd name="connsiteY2403" fmla="*/ 1653367 h 2121144"/>
                <a:gd name="connsiteX2404" fmla="*/ 4244901 w 8386272"/>
                <a:gd name="connsiteY2404" fmla="*/ 1653367 h 2121144"/>
                <a:gd name="connsiteX2405" fmla="*/ 4236946 w 8386272"/>
                <a:gd name="connsiteY2405" fmla="*/ 1653367 h 2121144"/>
                <a:gd name="connsiteX2406" fmla="*/ 4236946 w 8386272"/>
                <a:gd name="connsiteY2406" fmla="*/ 1653367 h 2121144"/>
                <a:gd name="connsiteX2407" fmla="*/ 4236234 w 8386272"/>
                <a:gd name="connsiteY2407" fmla="*/ 1540103 h 2121144"/>
                <a:gd name="connsiteX2408" fmla="*/ 4238253 w 8386272"/>
                <a:gd name="connsiteY2408" fmla="*/ 1833117 h 2121144"/>
                <a:gd name="connsiteX2409" fmla="*/ 4238253 w 8386272"/>
                <a:gd name="connsiteY2409" fmla="*/ 1833117 h 2121144"/>
                <a:gd name="connsiteX2410" fmla="*/ 4238253 w 8386272"/>
                <a:gd name="connsiteY2410" fmla="*/ 1832167 h 2121144"/>
                <a:gd name="connsiteX2411" fmla="*/ 4237540 w 8386272"/>
                <a:gd name="connsiteY2411" fmla="*/ 1719141 h 2121144"/>
                <a:gd name="connsiteX2412" fmla="*/ 4237896 w 8386272"/>
                <a:gd name="connsiteY2412" fmla="*/ 1718429 h 2121144"/>
                <a:gd name="connsiteX2413" fmla="*/ 4238134 w 8386272"/>
                <a:gd name="connsiteY2413" fmla="*/ 1717835 h 2121144"/>
                <a:gd name="connsiteX2414" fmla="*/ 4238371 w 8386272"/>
                <a:gd name="connsiteY2414" fmla="*/ 1717241 h 2121144"/>
                <a:gd name="connsiteX2415" fmla="*/ 4239796 w 8386272"/>
                <a:gd name="connsiteY2415" fmla="*/ 1714511 h 2121144"/>
                <a:gd name="connsiteX2416" fmla="*/ 4239914 w 8386272"/>
                <a:gd name="connsiteY2416" fmla="*/ 1714392 h 2121144"/>
                <a:gd name="connsiteX2417" fmla="*/ 4240271 w 8386272"/>
                <a:gd name="connsiteY2417" fmla="*/ 1713679 h 2121144"/>
                <a:gd name="connsiteX2418" fmla="*/ 4240508 w 8386272"/>
                <a:gd name="connsiteY2418" fmla="*/ 1713205 h 2121144"/>
                <a:gd name="connsiteX2419" fmla="*/ 4240508 w 8386272"/>
                <a:gd name="connsiteY2419" fmla="*/ 1713205 h 2121144"/>
                <a:gd name="connsiteX2420" fmla="*/ 4241102 w 8386272"/>
                <a:gd name="connsiteY2420" fmla="*/ 1712374 h 2121144"/>
                <a:gd name="connsiteX2421" fmla="*/ 4241695 w 8386272"/>
                <a:gd name="connsiteY2421" fmla="*/ 1711543 h 2121144"/>
                <a:gd name="connsiteX2422" fmla="*/ 4242764 w 8386272"/>
                <a:gd name="connsiteY2422" fmla="*/ 1709880 h 2121144"/>
                <a:gd name="connsiteX2423" fmla="*/ 4242764 w 8386272"/>
                <a:gd name="connsiteY2423" fmla="*/ 1709880 h 2121144"/>
                <a:gd name="connsiteX2424" fmla="*/ 4243951 w 8386272"/>
                <a:gd name="connsiteY2424" fmla="*/ 1708218 h 2121144"/>
                <a:gd name="connsiteX2425" fmla="*/ 4243951 w 8386272"/>
                <a:gd name="connsiteY2425" fmla="*/ 1708099 h 2121144"/>
                <a:gd name="connsiteX2426" fmla="*/ 4245138 w 8386272"/>
                <a:gd name="connsiteY2426" fmla="*/ 1706556 h 2121144"/>
                <a:gd name="connsiteX2427" fmla="*/ 4245376 w 8386272"/>
                <a:gd name="connsiteY2427" fmla="*/ 1706319 h 2121144"/>
                <a:gd name="connsiteX2428" fmla="*/ 4246445 w 8386272"/>
                <a:gd name="connsiteY2428" fmla="*/ 1705131 h 2121144"/>
                <a:gd name="connsiteX2429" fmla="*/ 4246801 w 8386272"/>
                <a:gd name="connsiteY2429" fmla="*/ 1704775 h 2121144"/>
                <a:gd name="connsiteX2430" fmla="*/ 4247988 w 8386272"/>
                <a:gd name="connsiteY2430" fmla="*/ 1703707 h 2121144"/>
                <a:gd name="connsiteX2431" fmla="*/ 4248582 w 8386272"/>
                <a:gd name="connsiteY2431" fmla="*/ 1703113 h 2121144"/>
                <a:gd name="connsiteX2432" fmla="*/ 4250244 w 8386272"/>
                <a:gd name="connsiteY2432" fmla="*/ 1701807 h 2121144"/>
                <a:gd name="connsiteX2433" fmla="*/ 4252262 w 8386272"/>
                <a:gd name="connsiteY2433" fmla="*/ 1700382 h 2121144"/>
                <a:gd name="connsiteX2434" fmla="*/ 4252737 w 8386272"/>
                <a:gd name="connsiteY2434" fmla="*/ 1700026 h 2121144"/>
                <a:gd name="connsiteX2435" fmla="*/ 4257011 w 8386272"/>
                <a:gd name="connsiteY2435" fmla="*/ 1698364 h 2121144"/>
                <a:gd name="connsiteX2436" fmla="*/ 4260098 w 8386272"/>
                <a:gd name="connsiteY2436" fmla="*/ 1698008 h 2121144"/>
                <a:gd name="connsiteX2437" fmla="*/ 4260810 w 8386272"/>
                <a:gd name="connsiteY2437" fmla="*/ 1698008 h 2121144"/>
                <a:gd name="connsiteX2438" fmla="*/ 4280162 w 8386272"/>
                <a:gd name="connsiteY2438" fmla="*/ 1713086 h 2121144"/>
                <a:gd name="connsiteX2439" fmla="*/ 4280756 w 8386272"/>
                <a:gd name="connsiteY2439" fmla="*/ 1714036 h 2121144"/>
                <a:gd name="connsiteX2440" fmla="*/ 4283724 w 8386272"/>
                <a:gd name="connsiteY2440" fmla="*/ 1719022 h 2121144"/>
                <a:gd name="connsiteX2441" fmla="*/ 4285149 w 8386272"/>
                <a:gd name="connsiteY2441" fmla="*/ 1832880 h 2121144"/>
                <a:gd name="connsiteX2442" fmla="*/ 4238490 w 8386272"/>
                <a:gd name="connsiteY2442" fmla="*/ 1833117 h 2121144"/>
                <a:gd name="connsiteX2443" fmla="*/ 4238253 w 8386272"/>
                <a:gd name="connsiteY2443" fmla="*/ 1833117 h 2121144"/>
                <a:gd name="connsiteX2444" fmla="*/ 4286336 w 8386272"/>
                <a:gd name="connsiteY2444" fmla="*/ 2012155 h 2121144"/>
                <a:gd name="connsiteX2445" fmla="*/ 4264016 w 8386272"/>
                <a:gd name="connsiteY2445" fmla="*/ 2012273 h 2121144"/>
                <a:gd name="connsiteX2446" fmla="*/ 4255467 w 8386272"/>
                <a:gd name="connsiteY2446" fmla="*/ 2012273 h 2121144"/>
                <a:gd name="connsiteX2447" fmla="*/ 4254043 w 8386272"/>
                <a:gd name="connsiteY2447" fmla="*/ 2012273 h 2121144"/>
                <a:gd name="connsiteX2448" fmla="*/ 4252855 w 8386272"/>
                <a:gd name="connsiteY2448" fmla="*/ 2012273 h 2121144"/>
                <a:gd name="connsiteX2449" fmla="*/ 4252855 w 8386272"/>
                <a:gd name="connsiteY2449" fmla="*/ 2012273 h 2121144"/>
                <a:gd name="connsiteX2450" fmla="*/ 4252855 w 8386272"/>
                <a:gd name="connsiteY2450" fmla="*/ 2012273 h 2121144"/>
                <a:gd name="connsiteX2451" fmla="*/ 4251787 w 8386272"/>
                <a:gd name="connsiteY2451" fmla="*/ 2012273 h 2121144"/>
                <a:gd name="connsiteX2452" fmla="*/ 4250600 w 8386272"/>
                <a:gd name="connsiteY2452" fmla="*/ 2012273 h 2121144"/>
                <a:gd name="connsiteX2453" fmla="*/ 4249175 w 8386272"/>
                <a:gd name="connsiteY2453" fmla="*/ 2012273 h 2121144"/>
                <a:gd name="connsiteX2454" fmla="*/ 4247394 w 8386272"/>
                <a:gd name="connsiteY2454" fmla="*/ 2012273 h 2121144"/>
                <a:gd name="connsiteX2455" fmla="*/ 4239558 w 8386272"/>
                <a:gd name="connsiteY2455" fmla="*/ 2012273 h 2121144"/>
                <a:gd name="connsiteX2456" fmla="*/ 4238609 w 8386272"/>
                <a:gd name="connsiteY2456" fmla="*/ 1898416 h 2121144"/>
                <a:gd name="connsiteX2457" fmla="*/ 4239083 w 8386272"/>
                <a:gd name="connsiteY2457" fmla="*/ 1897466 h 2121144"/>
                <a:gd name="connsiteX2458" fmla="*/ 4239558 w 8386272"/>
                <a:gd name="connsiteY2458" fmla="*/ 1896516 h 2121144"/>
                <a:gd name="connsiteX2459" fmla="*/ 4240152 w 8386272"/>
                <a:gd name="connsiteY2459" fmla="*/ 1895329 h 2121144"/>
                <a:gd name="connsiteX2460" fmla="*/ 4240271 w 8386272"/>
                <a:gd name="connsiteY2460" fmla="*/ 1895092 h 2121144"/>
                <a:gd name="connsiteX2461" fmla="*/ 4240508 w 8386272"/>
                <a:gd name="connsiteY2461" fmla="*/ 1894617 h 2121144"/>
                <a:gd name="connsiteX2462" fmla="*/ 4240864 w 8386272"/>
                <a:gd name="connsiteY2462" fmla="*/ 1894023 h 2121144"/>
                <a:gd name="connsiteX2463" fmla="*/ 4241814 w 8386272"/>
                <a:gd name="connsiteY2463" fmla="*/ 1892361 h 2121144"/>
                <a:gd name="connsiteX2464" fmla="*/ 4242289 w 8386272"/>
                <a:gd name="connsiteY2464" fmla="*/ 1891649 h 2121144"/>
                <a:gd name="connsiteX2465" fmla="*/ 4242764 w 8386272"/>
                <a:gd name="connsiteY2465" fmla="*/ 1890936 h 2121144"/>
                <a:gd name="connsiteX2466" fmla="*/ 4243595 w 8386272"/>
                <a:gd name="connsiteY2466" fmla="*/ 1889630 h 2121144"/>
                <a:gd name="connsiteX2467" fmla="*/ 4244070 w 8386272"/>
                <a:gd name="connsiteY2467" fmla="*/ 1888918 h 2121144"/>
                <a:gd name="connsiteX2468" fmla="*/ 4244426 w 8386272"/>
                <a:gd name="connsiteY2468" fmla="*/ 1888443 h 2121144"/>
                <a:gd name="connsiteX2469" fmla="*/ 4245257 w 8386272"/>
                <a:gd name="connsiteY2469" fmla="*/ 1887375 h 2121144"/>
                <a:gd name="connsiteX2470" fmla="*/ 4246801 w 8386272"/>
                <a:gd name="connsiteY2470" fmla="*/ 1885475 h 2121144"/>
                <a:gd name="connsiteX2471" fmla="*/ 4246801 w 8386272"/>
                <a:gd name="connsiteY2471" fmla="*/ 1885475 h 2121144"/>
                <a:gd name="connsiteX2472" fmla="*/ 4247513 w 8386272"/>
                <a:gd name="connsiteY2472" fmla="*/ 1884763 h 2121144"/>
                <a:gd name="connsiteX2473" fmla="*/ 4248225 w 8386272"/>
                <a:gd name="connsiteY2473" fmla="*/ 1884050 h 2121144"/>
                <a:gd name="connsiteX2474" fmla="*/ 4250125 w 8386272"/>
                <a:gd name="connsiteY2474" fmla="*/ 1882269 h 2121144"/>
                <a:gd name="connsiteX2475" fmla="*/ 4250719 w 8386272"/>
                <a:gd name="connsiteY2475" fmla="*/ 1881676 h 2121144"/>
                <a:gd name="connsiteX2476" fmla="*/ 4259029 w 8386272"/>
                <a:gd name="connsiteY2476" fmla="*/ 1877520 h 2121144"/>
                <a:gd name="connsiteX2477" fmla="*/ 4261523 w 8386272"/>
                <a:gd name="connsiteY2477" fmla="*/ 1877283 h 2121144"/>
                <a:gd name="connsiteX2478" fmla="*/ 4263541 w 8386272"/>
                <a:gd name="connsiteY2478" fmla="*/ 1877402 h 2121144"/>
                <a:gd name="connsiteX2479" fmla="*/ 4280993 w 8386272"/>
                <a:gd name="connsiteY2479" fmla="*/ 1891292 h 2121144"/>
                <a:gd name="connsiteX2480" fmla="*/ 4285268 w 8386272"/>
                <a:gd name="connsiteY2480" fmla="*/ 1898297 h 2121144"/>
                <a:gd name="connsiteX2481" fmla="*/ 4286692 w 8386272"/>
                <a:gd name="connsiteY2481" fmla="*/ 2012155 h 2121144"/>
                <a:gd name="connsiteX2482" fmla="*/ 4286336 w 8386272"/>
                <a:gd name="connsiteY2482" fmla="*/ 2012155 h 2121144"/>
                <a:gd name="connsiteX2483" fmla="*/ 4312693 w 8386272"/>
                <a:gd name="connsiteY2483" fmla="*/ 1181197 h 2121144"/>
                <a:gd name="connsiteX2484" fmla="*/ 4312812 w 8386272"/>
                <a:gd name="connsiteY2484" fmla="*/ 1180960 h 2121144"/>
                <a:gd name="connsiteX2485" fmla="*/ 4313643 w 8386272"/>
                <a:gd name="connsiteY2485" fmla="*/ 1179179 h 2121144"/>
                <a:gd name="connsiteX2486" fmla="*/ 4313643 w 8386272"/>
                <a:gd name="connsiteY2486" fmla="*/ 1179060 h 2121144"/>
                <a:gd name="connsiteX2487" fmla="*/ 4314237 w 8386272"/>
                <a:gd name="connsiteY2487" fmla="*/ 1177991 h 2121144"/>
                <a:gd name="connsiteX2488" fmla="*/ 4314237 w 8386272"/>
                <a:gd name="connsiteY2488" fmla="*/ 1177991 h 2121144"/>
                <a:gd name="connsiteX2489" fmla="*/ 4314474 w 8386272"/>
                <a:gd name="connsiteY2489" fmla="*/ 1177517 h 2121144"/>
                <a:gd name="connsiteX2490" fmla="*/ 4314949 w 8386272"/>
                <a:gd name="connsiteY2490" fmla="*/ 1176685 h 2121144"/>
                <a:gd name="connsiteX2491" fmla="*/ 4315424 w 8386272"/>
                <a:gd name="connsiteY2491" fmla="*/ 1175973 h 2121144"/>
                <a:gd name="connsiteX2492" fmla="*/ 4316017 w 8386272"/>
                <a:gd name="connsiteY2492" fmla="*/ 1175023 h 2121144"/>
                <a:gd name="connsiteX2493" fmla="*/ 4316492 w 8386272"/>
                <a:gd name="connsiteY2493" fmla="*/ 1174192 h 2121144"/>
                <a:gd name="connsiteX2494" fmla="*/ 4316967 w 8386272"/>
                <a:gd name="connsiteY2494" fmla="*/ 1173480 h 2121144"/>
                <a:gd name="connsiteX2495" fmla="*/ 4318273 w 8386272"/>
                <a:gd name="connsiteY2495" fmla="*/ 1171462 h 2121144"/>
                <a:gd name="connsiteX2496" fmla="*/ 4318392 w 8386272"/>
                <a:gd name="connsiteY2496" fmla="*/ 1171343 h 2121144"/>
                <a:gd name="connsiteX2497" fmla="*/ 4319579 w 8386272"/>
                <a:gd name="connsiteY2497" fmla="*/ 1169918 h 2121144"/>
                <a:gd name="connsiteX2498" fmla="*/ 4321122 w 8386272"/>
                <a:gd name="connsiteY2498" fmla="*/ 1168019 h 2121144"/>
                <a:gd name="connsiteX2499" fmla="*/ 4322547 w 8386272"/>
                <a:gd name="connsiteY2499" fmla="*/ 1166475 h 2121144"/>
                <a:gd name="connsiteX2500" fmla="*/ 4322547 w 8386272"/>
                <a:gd name="connsiteY2500" fmla="*/ 1166475 h 2121144"/>
                <a:gd name="connsiteX2501" fmla="*/ 4322785 w 8386272"/>
                <a:gd name="connsiteY2501" fmla="*/ 1166238 h 2121144"/>
                <a:gd name="connsiteX2502" fmla="*/ 4324328 w 8386272"/>
                <a:gd name="connsiteY2502" fmla="*/ 1164813 h 2121144"/>
                <a:gd name="connsiteX2503" fmla="*/ 4325159 w 8386272"/>
                <a:gd name="connsiteY2503" fmla="*/ 1164101 h 2121144"/>
                <a:gd name="connsiteX2504" fmla="*/ 4333707 w 8386272"/>
                <a:gd name="connsiteY2504" fmla="*/ 1160183 h 2121144"/>
                <a:gd name="connsiteX2505" fmla="*/ 4335607 w 8386272"/>
                <a:gd name="connsiteY2505" fmla="*/ 1160064 h 2121144"/>
                <a:gd name="connsiteX2506" fmla="*/ 4336319 w 8386272"/>
                <a:gd name="connsiteY2506" fmla="*/ 1160064 h 2121144"/>
                <a:gd name="connsiteX2507" fmla="*/ 4355553 w 8386272"/>
                <a:gd name="connsiteY2507" fmla="*/ 1175142 h 2121144"/>
                <a:gd name="connsiteX2508" fmla="*/ 4356147 w 8386272"/>
                <a:gd name="connsiteY2508" fmla="*/ 1176211 h 2121144"/>
                <a:gd name="connsiteX2509" fmla="*/ 4359115 w 8386272"/>
                <a:gd name="connsiteY2509" fmla="*/ 1181197 h 2121144"/>
                <a:gd name="connsiteX2510" fmla="*/ 4360658 w 8386272"/>
                <a:gd name="connsiteY2510" fmla="*/ 1295055 h 2121144"/>
                <a:gd name="connsiteX2511" fmla="*/ 4337982 w 8386272"/>
                <a:gd name="connsiteY2511" fmla="*/ 1295173 h 2121144"/>
                <a:gd name="connsiteX2512" fmla="*/ 4329433 w 8386272"/>
                <a:gd name="connsiteY2512" fmla="*/ 1295173 h 2121144"/>
                <a:gd name="connsiteX2513" fmla="*/ 4328009 w 8386272"/>
                <a:gd name="connsiteY2513" fmla="*/ 1295173 h 2121144"/>
                <a:gd name="connsiteX2514" fmla="*/ 4326821 w 8386272"/>
                <a:gd name="connsiteY2514" fmla="*/ 1295173 h 2121144"/>
                <a:gd name="connsiteX2515" fmla="*/ 4326821 w 8386272"/>
                <a:gd name="connsiteY2515" fmla="*/ 1295173 h 2121144"/>
                <a:gd name="connsiteX2516" fmla="*/ 4326821 w 8386272"/>
                <a:gd name="connsiteY2516" fmla="*/ 1295173 h 2121144"/>
                <a:gd name="connsiteX2517" fmla="*/ 4325753 w 8386272"/>
                <a:gd name="connsiteY2517" fmla="*/ 1295173 h 2121144"/>
                <a:gd name="connsiteX2518" fmla="*/ 4324566 w 8386272"/>
                <a:gd name="connsiteY2518" fmla="*/ 1295173 h 2121144"/>
                <a:gd name="connsiteX2519" fmla="*/ 4323141 w 8386272"/>
                <a:gd name="connsiteY2519" fmla="*/ 1295173 h 2121144"/>
                <a:gd name="connsiteX2520" fmla="*/ 4321241 w 8386272"/>
                <a:gd name="connsiteY2520" fmla="*/ 1295173 h 2121144"/>
                <a:gd name="connsiteX2521" fmla="*/ 4313405 w 8386272"/>
                <a:gd name="connsiteY2521" fmla="*/ 1295173 h 2121144"/>
                <a:gd name="connsiteX2522" fmla="*/ 4312693 w 8386272"/>
                <a:gd name="connsiteY2522" fmla="*/ 1181197 h 2121144"/>
                <a:gd name="connsiteX2523" fmla="*/ 4313999 w 8386272"/>
                <a:gd name="connsiteY2523" fmla="*/ 1360472 h 2121144"/>
                <a:gd name="connsiteX2524" fmla="*/ 4314474 w 8386272"/>
                <a:gd name="connsiteY2524" fmla="*/ 1359404 h 2121144"/>
                <a:gd name="connsiteX2525" fmla="*/ 4314830 w 8386272"/>
                <a:gd name="connsiteY2525" fmla="*/ 1358691 h 2121144"/>
                <a:gd name="connsiteX2526" fmla="*/ 4315542 w 8386272"/>
                <a:gd name="connsiteY2526" fmla="*/ 1357266 h 2121144"/>
                <a:gd name="connsiteX2527" fmla="*/ 4316374 w 8386272"/>
                <a:gd name="connsiteY2527" fmla="*/ 1355723 h 2121144"/>
                <a:gd name="connsiteX2528" fmla="*/ 4316967 w 8386272"/>
                <a:gd name="connsiteY2528" fmla="*/ 1354536 h 2121144"/>
                <a:gd name="connsiteX2529" fmla="*/ 4317205 w 8386272"/>
                <a:gd name="connsiteY2529" fmla="*/ 1354180 h 2121144"/>
                <a:gd name="connsiteX2530" fmla="*/ 4317324 w 8386272"/>
                <a:gd name="connsiteY2530" fmla="*/ 1353942 h 2121144"/>
                <a:gd name="connsiteX2531" fmla="*/ 4318036 w 8386272"/>
                <a:gd name="connsiteY2531" fmla="*/ 1352874 h 2121144"/>
                <a:gd name="connsiteX2532" fmla="*/ 4319461 w 8386272"/>
                <a:gd name="connsiteY2532" fmla="*/ 1350855 h 2121144"/>
                <a:gd name="connsiteX2533" fmla="*/ 4320648 w 8386272"/>
                <a:gd name="connsiteY2533" fmla="*/ 1349193 h 2121144"/>
                <a:gd name="connsiteX2534" fmla="*/ 4320648 w 8386272"/>
                <a:gd name="connsiteY2534" fmla="*/ 1349193 h 2121144"/>
                <a:gd name="connsiteX2535" fmla="*/ 4320885 w 8386272"/>
                <a:gd name="connsiteY2535" fmla="*/ 1348837 h 2121144"/>
                <a:gd name="connsiteX2536" fmla="*/ 4322191 w 8386272"/>
                <a:gd name="connsiteY2536" fmla="*/ 1347294 h 2121144"/>
                <a:gd name="connsiteX2537" fmla="*/ 4323260 w 8386272"/>
                <a:gd name="connsiteY2537" fmla="*/ 1346106 h 2121144"/>
                <a:gd name="connsiteX2538" fmla="*/ 4323616 w 8386272"/>
                <a:gd name="connsiteY2538" fmla="*/ 1345750 h 2121144"/>
                <a:gd name="connsiteX2539" fmla="*/ 4323616 w 8386272"/>
                <a:gd name="connsiteY2539" fmla="*/ 1345750 h 2121144"/>
                <a:gd name="connsiteX2540" fmla="*/ 4323972 w 8386272"/>
                <a:gd name="connsiteY2540" fmla="*/ 1345513 h 2121144"/>
                <a:gd name="connsiteX2541" fmla="*/ 4325515 w 8386272"/>
                <a:gd name="connsiteY2541" fmla="*/ 1344088 h 2121144"/>
                <a:gd name="connsiteX2542" fmla="*/ 4325871 w 8386272"/>
                <a:gd name="connsiteY2542" fmla="*/ 1343732 h 2121144"/>
                <a:gd name="connsiteX2543" fmla="*/ 4327059 w 8386272"/>
                <a:gd name="connsiteY2543" fmla="*/ 1342782 h 2121144"/>
                <a:gd name="connsiteX2544" fmla="*/ 4329196 w 8386272"/>
                <a:gd name="connsiteY2544" fmla="*/ 1341476 h 2121144"/>
                <a:gd name="connsiteX2545" fmla="*/ 4329196 w 8386272"/>
                <a:gd name="connsiteY2545" fmla="*/ 1341476 h 2121144"/>
                <a:gd name="connsiteX2546" fmla="*/ 4330146 w 8386272"/>
                <a:gd name="connsiteY2546" fmla="*/ 1340882 h 2121144"/>
                <a:gd name="connsiteX2547" fmla="*/ 4334657 w 8386272"/>
                <a:gd name="connsiteY2547" fmla="*/ 1339458 h 2121144"/>
                <a:gd name="connsiteX2548" fmla="*/ 4336557 w 8386272"/>
                <a:gd name="connsiteY2548" fmla="*/ 1339339 h 2121144"/>
                <a:gd name="connsiteX2549" fmla="*/ 4337269 w 8386272"/>
                <a:gd name="connsiteY2549" fmla="*/ 1339339 h 2121144"/>
                <a:gd name="connsiteX2550" fmla="*/ 4356503 w 8386272"/>
                <a:gd name="connsiteY2550" fmla="*/ 1354417 h 2121144"/>
                <a:gd name="connsiteX2551" fmla="*/ 4357215 w 8386272"/>
                <a:gd name="connsiteY2551" fmla="*/ 1355486 h 2121144"/>
                <a:gd name="connsiteX2552" fmla="*/ 4360183 w 8386272"/>
                <a:gd name="connsiteY2552" fmla="*/ 1360472 h 2121144"/>
                <a:gd name="connsiteX2553" fmla="*/ 4361608 w 8386272"/>
                <a:gd name="connsiteY2553" fmla="*/ 1474330 h 2121144"/>
                <a:gd name="connsiteX2554" fmla="*/ 4314593 w 8386272"/>
                <a:gd name="connsiteY2554" fmla="*/ 1474448 h 2121144"/>
                <a:gd name="connsiteX2555" fmla="*/ 4313999 w 8386272"/>
                <a:gd name="connsiteY2555" fmla="*/ 1360472 h 2121144"/>
                <a:gd name="connsiteX2556" fmla="*/ 4315305 w 8386272"/>
                <a:gd name="connsiteY2556" fmla="*/ 1539747 h 2121144"/>
                <a:gd name="connsiteX2557" fmla="*/ 4317561 w 8386272"/>
                <a:gd name="connsiteY2557" fmla="*/ 1535354 h 2121144"/>
                <a:gd name="connsiteX2558" fmla="*/ 4318510 w 8386272"/>
                <a:gd name="connsiteY2558" fmla="*/ 1533692 h 2121144"/>
                <a:gd name="connsiteX2559" fmla="*/ 4318748 w 8386272"/>
                <a:gd name="connsiteY2559" fmla="*/ 1533455 h 2121144"/>
                <a:gd name="connsiteX2560" fmla="*/ 4319461 w 8386272"/>
                <a:gd name="connsiteY2560" fmla="*/ 1532386 h 2121144"/>
                <a:gd name="connsiteX2561" fmla="*/ 4320766 w 8386272"/>
                <a:gd name="connsiteY2561" fmla="*/ 1530368 h 2121144"/>
                <a:gd name="connsiteX2562" fmla="*/ 4321360 w 8386272"/>
                <a:gd name="connsiteY2562" fmla="*/ 1529655 h 2121144"/>
                <a:gd name="connsiteX2563" fmla="*/ 4321954 w 8386272"/>
                <a:gd name="connsiteY2563" fmla="*/ 1528943 h 2121144"/>
                <a:gd name="connsiteX2564" fmla="*/ 4323378 w 8386272"/>
                <a:gd name="connsiteY2564" fmla="*/ 1527162 h 2121144"/>
                <a:gd name="connsiteX2565" fmla="*/ 4335726 w 8386272"/>
                <a:gd name="connsiteY2565" fmla="*/ 1518970 h 2121144"/>
                <a:gd name="connsiteX2566" fmla="*/ 4338219 w 8386272"/>
                <a:gd name="connsiteY2566" fmla="*/ 1518733 h 2121144"/>
                <a:gd name="connsiteX2567" fmla="*/ 4341543 w 8386272"/>
                <a:gd name="connsiteY2567" fmla="*/ 1519089 h 2121144"/>
                <a:gd name="connsiteX2568" fmla="*/ 4361845 w 8386272"/>
                <a:gd name="connsiteY2568" fmla="*/ 1539747 h 2121144"/>
                <a:gd name="connsiteX2569" fmla="*/ 4363270 w 8386272"/>
                <a:gd name="connsiteY2569" fmla="*/ 1653605 h 2121144"/>
                <a:gd name="connsiteX2570" fmla="*/ 4340712 w 8386272"/>
                <a:gd name="connsiteY2570" fmla="*/ 1653723 h 2121144"/>
                <a:gd name="connsiteX2571" fmla="*/ 4339881 w 8386272"/>
                <a:gd name="connsiteY2571" fmla="*/ 1653723 h 2121144"/>
                <a:gd name="connsiteX2572" fmla="*/ 4316136 w 8386272"/>
                <a:gd name="connsiteY2572" fmla="*/ 1653842 h 2121144"/>
                <a:gd name="connsiteX2573" fmla="*/ 4315305 w 8386272"/>
                <a:gd name="connsiteY2573" fmla="*/ 1539747 h 2121144"/>
                <a:gd name="connsiteX2574" fmla="*/ 4316611 w 8386272"/>
                <a:gd name="connsiteY2574" fmla="*/ 1718903 h 2121144"/>
                <a:gd name="connsiteX2575" fmla="*/ 4316849 w 8386272"/>
                <a:gd name="connsiteY2575" fmla="*/ 1718429 h 2121144"/>
                <a:gd name="connsiteX2576" fmla="*/ 4317086 w 8386272"/>
                <a:gd name="connsiteY2576" fmla="*/ 1717954 h 2121144"/>
                <a:gd name="connsiteX2577" fmla="*/ 4317324 w 8386272"/>
                <a:gd name="connsiteY2577" fmla="*/ 1717479 h 2121144"/>
                <a:gd name="connsiteX2578" fmla="*/ 4317442 w 8386272"/>
                <a:gd name="connsiteY2578" fmla="*/ 1717241 h 2121144"/>
                <a:gd name="connsiteX2579" fmla="*/ 4318154 w 8386272"/>
                <a:gd name="connsiteY2579" fmla="*/ 1715817 h 2121144"/>
                <a:gd name="connsiteX2580" fmla="*/ 4318392 w 8386272"/>
                <a:gd name="connsiteY2580" fmla="*/ 1715342 h 2121144"/>
                <a:gd name="connsiteX2581" fmla="*/ 4318629 w 8386272"/>
                <a:gd name="connsiteY2581" fmla="*/ 1714985 h 2121144"/>
                <a:gd name="connsiteX2582" fmla="*/ 4318748 w 8386272"/>
                <a:gd name="connsiteY2582" fmla="*/ 1714867 h 2121144"/>
                <a:gd name="connsiteX2583" fmla="*/ 4319817 w 8386272"/>
                <a:gd name="connsiteY2583" fmla="*/ 1712849 h 2121144"/>
                <a:gd name="connsiteX2584" fmla="*/ 4319817 w 8386272"/>
                <a:gd name="connsiteY2584" fmla="*/ 1712849 h 2121144"/>
                <a:gd name="connsiteX2585" fmla="*/ 4320173 w 8386272"/>
                <a:gd name="connsiteY2585" fmla="*/ 1712374 h 2121144"/>
                <a:gd name="connsiteX2586" fmla="*/ 4320648 w 8386272"/>
                <a:gd name="connsiteY2586" fmla="*/ 1711661 h 2121144"/>
                <a:gd name="connsiteX2587" fmla="*/ 4320648 w 8386272"/>
                <a:gd name="connsiteY2587" fmla="*/ 1711661 h 2121144"/>
                <a:gd name="connsiteX2588" fmla="*/ 4322072 w 8386272"/>
                <a:gd name="connsiteY2588" fmla="*/ 1709524 h 2121144"/>
                <a:gd name="connsiteX2589" fmla="*/ 4322429 w 8386272"/>
                <a:gd name="connsiteY2589" fmla="*/ 1709049 h 2121144"/>
                <a:gd name="connsiteX2590" fmla="*/ 4323141 w 8386272"/>
                <a:gd name="connsiteY2590" fmla="*/ 1708099 h 2121144"/>
                <a:gd name="connsiteX2591" fmla="*/ 4324684 w 8386272"/>
                <a:gd name="connsiteY2591" fmla="*/ 1706319 h 2121144"/>
                <a:gd name="connsiteX2592" fmla="*/ 4324803 w 8386272"/>
                <a:gd name="connsiteY2592" fmla="*/ 1706200 h 2121144"/>
                <a:gd name="connsiteX2593" fmla="*/ 4324803 w 8386272"/>
                <a:gd name="connsiteY2593" fmla="*/ 1706200 h 2121144"/>
                <a:gd name="connsiteX2594" fmla="*/ 4326109 w 8386272"/>
                <a:gd name="connsiteY2594" fmla="*/ 1704775 h 2121144"/>
                <a:gd name="connsiteX2595" fmla="*/ 4326109 w 8386272"/>
                <a:gd name="connsiteY2595" fmla="*/ 1704775 h 2121144"/>
                <a:gd name="connsiteX2596" fmla="*/ 4326109 w 8386272"/>
                <a:gd name="connsiteY2596" fmla="*/ 1704775 h 2121144"/>
                <a:gd name="connsiteX2597" fmla="*/ 4328009 w 8386272"/>
                <a:gd name="connsiteY2597" fmla="*/ 1702994 h 2121144"/>
                <a:gd name="connsiteX2598" fmla="*/ 4328958 w 8386272"/>
                <a:gd name="connsiteY2598" fmla="*/ 1702282 h 2121144"/>
                <a:gd name="connsiteX2599" fmla="*/ 4329671 w 8386272"/>
                <a:gd name="connsiteY2599" fmla="*/ 1701807 h 2121144"/>
                <a:gd name="connsiteX2600" fmla="*/ 4331808 w 8386272"/>
                <a:gd name="connsiteY2600" fmla="*/ 1700382 h 2121144"/>
                <a:gd name="connsiteX2601" fmla="*/ 4332758 w 8386272"/>
                <a:gd name="connsiteY2601" fmla="*/ 1699789 h 2121144"/>
                <a:gd name="connsiteX2602" fmla="*/ 4337269 w 8386272"/>
                <a:gd name="connsiteY2602" fmla="*/ 1698364 h 2121144"/>
                <a:gd name="connsiteX2603" fmla="*/ 4339169 w 8386272"/>
                <a:gd name="connsiteY2603" fmla="*/ 1698245 h 2121144"/>
                <a:gd name="connsiteX2604" fmla="*/ 4339881 w 8386272"/>
                <a:gd name="connsiteY2604" fmla="*/ 1698245 h 2121144"/>
                <a:gd name="connsiteX2605" fmla="*/ 4359115 w 8386272"/>
                <a:gd name="connsiteY2605" fmla="*/ 1713323 h 2121144"/>
                <a:gd name="connsiteX2606" fmla="*/ 4359708 w 8386272"/>
                <a:gd name="connsiteY2606" fmla="*/ 1714392 h 2121144"/>
                <a:gd name="connsiteX2607" fmla="*/ 4362676 w 8386272"/>
                <a:gd name="connsiteY2607" fmla="*/ 1719378 h 2121144"/>
                <a:gd name="connsiteX2608" fmla="*/ 4364101 w 8386272"/>
                <a:gd name="connsiteY2608" fmla="*/ 1833236 h 2121144"/>
                <a:gd name="connsiteX2609" fmla="*/ 4334776 w 8386272"/>
                <a:gd name="connsiteY2609" fmla="*/ 1833355 h 2121144"/>
                <a:gd name="connsiteX2610" fmla="*/ 4332164 w 8386272"/>
                <a:gd name="connsiteY2610" fmla="*/ 1833355 h 2121144"/>
                <a:gd name="connsiteX2611" fmla="*/ 4330739 w 8386272"/>
                <a:gd name="connsiteY2611" fmla="*/ 1833355 h 2121144"/>
                <a:gd name="connsiteX2612" fmla="*/ 4330146 w 8386272"/>
                <a:gd name="connsiteY2612" fmla="*/ 1833355 h 2121144"/>
                <a:gd name="connsiteX2613" fmla="*/ 4327890 w 8386272"/>
                <a:gd name="connsiteY2613" fmla="*/ 1833355 h 2121144"/>
                <a:gd name="connsiteX2614" fmla="*/ 4316730 w 8386272"/>
                <a:gd name="connsiteY2614" fmla="*/ 1833355 h 2121144"/>
                <a:gd name="connsiteX2615" fmla="*/ 4316611 w 8386272"/>
                <a:gd name="connsiteY2615" fmla="*/ 1718903 h 2121144"/>
                <a:gd name="connsiteX2616" fmla="*/ 4318629 w 8386272"/>
                <a:gd name="connsiteY2616" fmla="*/ 2012155 h 2121144"/>
                <a:gd name="connsiteX2617" fmla="*/ 4317917 w 8386272"/>
                <a:gd name="connsiteY2617" fmla="*/ 1898297 h 2121144"/>
                <a:gd name="connsiteX2618" fmla="*/ 4317917 w 8386272"/>
                <a:gd name="connsiteY2618" fmla="*/ 1898297 h 2121144"/>
                <a:gd name="connsiteX2619" fmla="*/ 4318273 w 8386272"/>
                <a:gd name="connsiteY2619" fmla="*/ 1897466 h 2121144"/>
                <a:gd name="connsiteX2620" fmla="*/ 4318392 w 8386272"/>
                <a:gd name="connsiteY2620" fmla="*/ 1897347 h 2121144"/>
                <a:gd name="connsiteX2621" fmla="*/ 4318510 w 8386272"/>
                <a:gd name="connsiteY2621" fmla="*/ 1896991 h 2121144"/>
                <a:gd name="connsiteX2622" fmla="*/ 4318629 w 8386272"/>
                <a:gd name="connsiteY2622" fmla="*/ 1896754 h 2121144"/>
                <a:gd name="connsiteX2623" fmla="*/ 4318867 w 8386272"/>
                <a:gd name="connsiteY2623" fmla="*/ 1896160 h 2121144"/>
                <a:gd name="connsiteX2624" fmla="*/ 4319342 w 8386272"/>
                <a:gd name="connsiteY2624" fmla="*/ 1895092 h 2121144"/>
                <a:gd name="connsiteX2625" fmla="*/ 4319935 w 8386272"/>
                <a:gd name="connsiteY2625" fmla="*/ 1894023 h 2121144"/>
                <a:gd name="connsiteX2626" fmla="*/ 4320292 w 8386272"/>
                <a:gd name="connsiteY2626" fmla="*/ 1893429 h 2121144"/>
                <a:gd name="connsiteX2627" fmla="*/ 4321004 w 8386272"/>
                <a:gd name="connsiteY2627" fmla="*/ 1892123 h 2121144"/>
                <a:gd name="connsiteX2628" fmla="*/ 4321004 w 8386272"/>
                <a:gd name="connsiteY2628" fmla="*/ 1892123 h 2121144"/>
                <a:gd name="connsiteX2629" fmla="*/ 4321241 w 8386272"/>
                <a:gd name="connsiteY2629" fmla="*/ 1891649 h 2121144"/>
                <a:gd name="connsiteX2630" fmla="*/ 4321954 w 8386272"/>
                <a:gd name="connsiteY2630" fmla="*/ 1890699 h 2121144"/>
                <a:gd name="connsiteX2631" fmla="*/ 4321954 w 8386272"/>
                <a:gd name="connsiteY2631" fmla="*/ 1890699 h 2121144"/>
                <a:gd name="connsiteX2632" fmla="*/ 4323141 w 8386272"/>
                <a:gd name="connsiteY2632" fmla="*/ 1888799 h 2121144"/>
                <a:gd name="connsiteX2633" fmla="*/ 4323141 w 8386272"/>
                <a:gd name="connsiteY2633" fmla="*/ 1888799 h 2121144"/>
                <a:gd name="connsiteX2634" fmla="*/ 4324328 w 8386272"/>
                <a:gd name="connsiteY2634" fmla="*/ 1887256 h 2121144"/>
                <a:gd name="connsiteX2635" fmla="*/ 4325278 w 8386272"/>
                <a:gd name="connsiteY2635" fmla="*/ 1885950 h 2121144"/>
                <a:gd name="connsiteX2636" fmla="*/ 4325753 w 8386272"/>
                <a:gd name="connsiteY2636" fmla="*/ 1885356 h 2121144"/>
                <a:gd name="connsiteX2637" fmla="*/ 4326346 w 8386272"/>
                <a:gd name="connsiteY2637" fmla="*/ 1884763 h 2121144"/>
                <a:gd name="connsiteX2638" fmla="*/ 4327178 w 8386272"/>
                <a:gd name="connsiteY2638" fmla="*/ 1883813 h 2121144"/>
                <a:gd name="connsiteX2639" fmla="*/ 4328958 w 8386272"/>
                <a:gd name="connsiteY2639" fmla="*/ 1882032 h 2121144"/>
                <a:gd name="connsiteX2640" fmla="*/ 4329315 w 8386272"/>
                <a:gd name="connsiteY2640" fmla="*/ 1881676 h 2121144"/>
                <a:gd name="connsiteX2641" fmla="*/ 4337388 w 8386272"/>
                <a:gd name="connsiteY2641" fmla="*/ 1877283 h 2121144"/>
                <a:gd name="connsiteX2642" fmla="*/ 4340594 w 8386272"/>
                <a:gd name="connsiteY2642" fmla="*/ 1876927 h 2121144"/>
                <a:gd name="connsiteX2643" fmla="*/ 4341306 w 8386272"/>
                <a:gd name="connsiteY2643" fmla="*/ 1876927 h 2121144"/>
                <a:gd name="connsiteX2644" fmla="*/ 4360658 w 8386272"/>
                <a:gd name="connsiteY2644" fmla="*/ 1892005 h 2121144"/>
                <a:gd name="connsiteX2645" fmla="*/ 4361252 w 8386272"/>
                <a:gd name="connsiteY2645" fmla="*/ 1892955 h 2121144"/>
                <a:gd name="connsiteX2646" fmla="*/ 4364220 w 8386272"/>
                <a:gd name="connsiteY2646" fmla="*/ 1897941 h 2121144"/>
                <a:gd name="connsiteX2647" fmla="*/ 4365644 w 8386272"/>
                <a:gd name="connsiteY2647" fmla="*/ 2011798 h 2121144"/>
                <a:gd name="connsiteX2648" fmla="*/ 4318629 w 8386272"/>
                <a:gd name="connsiteY2648" fmla="*/ 2012155 h 2121144"/>
                <a:gd name="connsiteX2649" fmla="*/ 4489831 w 8386272"/>
                <a:gd name="connsiteY2649" fmla="*/ 626750 h 2121144"/>
                <a:gd name="connsiteX2650" fmla="*/ 4489594 w 8386272"/>
                <a:gd name="connsiteY2650" fmla="*/ 605142 h 2121144"/>
                <a:gd name="connsiteX2651" fmla="*/ 4489475 w 8386272"/>
                <a:gd name="connsiteY2651" fmla="*/ 584009 h 2121144"/>
                <a:gd name="connsiteX2652" fmla="*/ 4535184 w 8386272"/>
                <a:gd name="connsiteY2652" fmla="*/ 583891 h 2121144"/>
                <a:gd name="connsiteX2653" fmla="*/ 4535184 w 8386272"/>
                <a:gd name="connsiteY2653" fmla="*/ 605024 h 2121144"/>
                <a:gd name="connsiteX2654" fmla="*/ 4535422 w 8386272"/>
                <a:gd name="connsiteY2654" fmla="*/ 626513 h 2121144"/>
                <a:gd name="connsiteX2655" fmla="*/ 4535540 w 8386272"/>
                <a:gd name="connsiteY2655" fmla="*/ 647646 h 2121144"/>
                <a:gd name="connsiteX2656" fmla="*/ 4529842 w 8386272"/>
                <a:gd name="connsiteY2656" fmla="*/ 647646 h 2121144"/>
                <a:gd name="connsiteX2657" fmla="*/ 4489950 w 8386272"/>
                <a:gd name="connsiteY2657" fmla="*/ 647765 h 2121144"/>
                <a:gd name="connsiteX2658" fmla="*/ 4489831 w 8386272"/>
                <a:gd name="connsiteY2658" fmla="*/ 626750 h 2121144"/>
                <a:gd name="connsiteX2659" fmla="*/ 4490425 w 8386272"/>
                <a:gd name="connsiteY2659" fmla="*/ 714844 h 2121144"/>
                <a:gd name="connsiteX2660" fmla="*/ 4490187 w 8386272"/>
                <a:gd name="connsiteY2660" fmla="*/ 693355 h 2121144"/>
                <a:gd name="connsiteX2661" fmla="*/ 4490069 w 8386272"/>
                <a:gd name="connsiteY2661" fmla="*/ 672341 h 2121144"/>
                <a:gd name="connsiteX2662" fmla="*/ 4490425 w 8386272"/>
                <a:gd name="connsiteY2662" fmla="*/ 672341 h 2121144"/>
                <a:gd name="connsiteX2663" fmla="*/ 4535659 w 8386272"/>
                <a:gd name="connsiteY2663" fmla="*/ 672103 h 2121144"/>
                <a:gd name="connsiteX2664" fmla="*/ 4535778 w 8386272"/>
                <a:gd name="connsiteY2664" fmla="*/ 693236 h 2121144"/>
                <a:gd name="connsiteX2665" fmla="*/ 4536015 w 8386272"/>
                <a:gd name="connsiteY2665" fmla="*/ 714844 h 2121144"/>
                <a:gd name="connsiteX2666" fmla="*/ 4536134 w 8386272"/>
                <a:gd name="connsiteY2666" fmla="*/ 735859 h 2121144"/>
                <a:gd name="connsiteX2667" fmla="*/ 4490544 w 8386272"/>
                <a:gd name="connsiteY2667" fmla="*/ 736096 h 2121144"/>
                <a:gd name="connsiteX2668" fmla="*/ 4490544 w 8386272"/>
                <a:gd name="connsiteY2668" fmla="*/ 736096 h 2121144"/>
                <a:gd name="connsiteX2669" fmla="*/ 4490544 w 8386272"/>
                <a:gd name="connsiteY2669" fmla="*/ 735978 h 2121144"/>
                <a:gd name="connsiteX2670" fmla="*/ 4490425 w 8386272"/>
                <a:gd name="connsiteY2670" fmla="*/ 714844 h 2121144"/>
                <a:gd name="connsiteX2671" fmla="*/ 4491137 w 8386272"/>
                <a:gd name="connsiteY2671" fmla="*/ 806500 h 2121144"/>
                <a:gd name="connsiteX2672" fmla="*/ 4491137 w 8386272"/>
                <a:gd name="connsiteY2672" fmla="*/ 802938 h 2121144"/>
                <a:gd name="connsiteX2673" fmla="*/ 4490900 w 8386272"/>
                <a:gd name="connsiteY2673" fmla="*/ 781449 h 2121144"/>
                <a:gd name="connsiteX2674" fmla="*/ 4490781 w 8386272"/>
                <a:gd name="connsiteY2674" fmla="*/ 760316 h 2121144"/>
                <a:gd name="connsiteX2675" fmla="*/ 4536490 w 8386272"/>
                <a:gd name="connsiteY2675" fmla="*/ 760197 h 2121144"/>
                <a:gd name="connsiteX2676" fmla="*/ 4536490 w 8386272"/>
                <a:gd name="connsiteY2676" fmla="*/ 781212 h 2121144"/>
                <a:gd name="connsiteX2677" fmla="*/ 4536727 w 8386272"/>
                <a:gd name="connsiteY2677" fmla="*/ 802820 h 2121144"/>
                <a:gd name="connsiteX2678" fmla="*/ 4536846 w 8386272"/>
                <a:gd name="connsiteY2678" fmla="*/ 823834 h 2121144"/>
                <a:gd name="connsiteX2679" fmla="*/ 4530910 w 8386272"/>
                <a:gd name="connsiteY2679" fmla="*/ 823834 h 2121144"/>
                <a:gd name="connsiteX2680" fmla="*/ 4491137 w 8386272"/>
                <a:gd name="connsiteY2680" fmla="*/ 824072 h 2121144"/>
                <a:gd name="connsiteX2681" fmla="*/ 4491137 w 8386272"/>
                <a:gd name="connsiteY2681" fmla="*/ 824072 h 2121144"/>
                <a:gd name="connsiteX2682" fmla="*/ 4491137 w 8386272"/>
                <a:gd name="connsiteY2682" fmla="*/ 806500 h 2121144"/>
                <a:gd name="connsiteX2683" fmla="*/ 4491493 w 8386272"/>
                <a:gd name="connsiteY2683" fmla="*/ 848529 h 2121144"/>
                <a:gd name="connsiteX2684" fmla="*/ 4536965 w 8386272"/>
                <a:gd name="connsiteY2684" fmla="*/ 848292 h 2121144"/>
                <a:gd name="connsiteX2685" fmla="*/ 4537440 w 8386272"/>
                <a:gd name="connsiteY2685" fmla="*/ 890795 h 2121144"/>
                <a:gd name="connsiteX2686" fmla="*/ 4491849 w 8386272"/>
                <a:gd name="connsiteY2686" fmla="*/ 891033 h 2121144"/>
                <a:gd name="connsiteX2687" fmla="*/ 4491493 w 8386272"/>
                <a:gd name="connsiteY2687" fmla="*/ 848529 h 2121144"/>
                <a:gd name="connsiteX2688" fmla="*/ 4492087 w 8386272"/>
                <a:gd name="connsiteY2688" fmla="*/ 936623 h 2121144"/>
                <a:gd name="connsiteX2689" fmla="*/ 4537559 w 8386272"/>
                <a:gd name="connsiteY2689" fmla="*/ 936504 h 2121144"/>
                <a:gd name="connsiteX2690" fmla="*/ 4538034 w 8386272"/>
                <a:gd name="connsiteY2690" fmla="*/ 979008 h 2121144"/>
                <a:gd name="connsiteX2691" fmla="*/ 4492443 w 8386272"/>
                <a:gd name="connsiteY2691" fmla="*/ 979127 h 2121144"/>
                <a:gd name="connsiteX2692" fmla="*/ 4492087 w 8386272"/>
                <a:gd name="connsiteY2692" fmla="*/ 936623 h 2121144"/>
                <a:gd name="connsiteX2693" fmla="*/ 4492681 w 8386272"/>
                <a:gd name="connsiteY2693" fmla="*/ 1024717 h 2121144"/>
                <a:gd name="connsiteX2694" fmla="*/ 4538152 w 8386272"/>
                <a:gd name="connsiteY2694" fmla="*/ 1024599 h 2121144"/>
                <a:gd name="connsiteX2695" fmla="*/ 4538627 w 8386272"/>
                <a:gd name="connsiteY2695" fmla="*/ 1067102 h 2121144"/>
                <a:gd name="connsiteX2696" fmla="*/ 4493037 w 8386272"/>
                <a:gd name="connsiteY2696" fmla="*/ 1067340 h 2121144"/>
                <a:gd name="connsiteX2697" fmla="*/ 4492681 w 8386272"/>
                <a:gd name="connsiteY2697" fmla="*/ 1024717 h 2121144"/>
                <a:gd name="connsiteX2698" fmla="*/ 4493393 w 8386272"/>
                <a:gd name="connsiteY2698" fmla="*/ 1112930 h 2121144"/>
                <a:gd name="connsiteX2699" fmla="*/ 4493749 w 8386272"/>
                <a:gd name="connsiteY2699" fmla="*/ 1112930 h 2121144"/>
                <a:gd name="connsiteX2700" fmla="*/ 4538864 w 8386272"/>
                <a:gd name="connsiteY2700" fmla="*/ 1112693 h 2121144"/>
                <a:gd name="connsiteX2701" fmla="*/ 4539221 w 8386272"/>
                <a:gd name="connsiteY2701" fmla="*/ 1155315 h 2121144"/>
                <a:gd name="connsiteX2702" fmla="*/ 4493749 w 8386272"/>
                <a:gd name="connsiteY2702" fmla="*/ 1155434 h 2121144"/>
                <a:gd name="connsiteX2703" fmla="*/ 4493393 w 8386272"/>
                <a:gd name="connsiteY2703" fmla="*/ 1112930 h 2121144"/>
                <a:gd name="connsiteX2704" fmla="*/ 4493986 w 8386272"/>
                <a:gd name="connsiteY2704" fmla="*/ 1201024 h 2121144"/>
                <a:gd name="connsiteX2705" fmla="*/ 4539458 w 8386272"/>
                <a:gd name="connsiteY2705" fmla="*/ 1200905 h 2121144"/>
                <a:gd name="connsiteX2706" fmla="*/ 4539814 w 8386272"/>
                <a:gd name="connsiteY2706" fmla="*/ 1243409 h 2121144"/>
                <a:gd name="connsiteX2707" fmla="*/ 4494342 w 8386272"/>
                <a:gd name="connsiteY2707" fmla="*/ 1243528 h 2121144"/>
                <a:gd name="connsiteX2708" fmla="*/ 4493986 w 8386272"/>
                <a:gd name="connsiteY2708" fmla="*/ 1201024 h 2121144"/>
                <a:gd name="connsiteX2709" fmla="*/ 4494580 w 8386272"/>
                <a:gd name="connsiteY2709" fmla="*/ 1289237 h 2121144"/>
                <a:gd name="connsiteX2710" fmla="*/ 4540052 w 8386272"/>
                <a:gd name="connsiteY2710" fmla="*/ 1289000 h 2121144"/>
                <a:gd name="connsiteX2711" fmla="*/ 4540408 w 8386272"/>
                <a:gd name="connsiteY2711" fmla="*/ 1331503 h 2121144"/>
                <a:gd name="connsiteX2712" fmla="*/ 4494936 w 8386272"/>
                <a:gd name="connsiteY2712" fmla="*/ 1331741 h 2121144"/>
                <a:gd name="connsiteX2713" fmla="*/ 4494936 w 8386272"/>
                <a:gd name="connsiteY2713" fmla="*/ 1331741 h 2121144"/>
                <a:gd name="connsiteX2714" fmla="*/ 4494936 w 8386272"/>
                <a:gd name="connsiteY2714" fmla="*/ 1331147 h 2121144"/>
                <a:gd name="connsiteX2715" fmla="*/ 4494580 w 8386272"/>
                <a:gd name="connsiteY2715" fmla="*/ 1289237 h 2121144"/>
                <a:gd name="connsiteX2716" fmla="*/ 4495530 w 8386272"/>
                <a:gd name="connsiteY2716" fmla="*/ 1419835 h 2121144"/>
                <a:gd name="connsiteX2717" fmla="*/ 4495174 w 8386272"/>
                <a:gd name="connsiteY2717" fmla="*/ 1377331 h 2121144"/>
                <a:gd name="connsiteX2718" fmla="*/ 4495411 w 8386272"/>
                <a:gd name="connsiteY2718" fmla="*/ 1377331 h 2121144"/>
                <a:gd name="connsiteX2719" fmla="*/ 4540646 w 8386272"/>
                <a:gd name="connsiteY2719" fmla="*/ 1377212 h 2121144"/>
                <a:gd name="connsiteX2720" fmla="*/ 4541002 w 8386272"/>
                <a:gd name="connsiteY2720" fmla="*/ 1419716 h 2121144"/>
                <a:gd name="connsiteX2721" fmla="*/ 4495767 w 8386272"/>
                <a:gd name="connsiteY2721" fmla="*/ 1419835 h 2121144"/>
                <a:gd name="connsiteX2722" fmla="*/ 4495530 w 8386272"/>
                <a:gd name="connsiteY2722" fmla="*/ 1419835 h 2121144"/>
                <a:gd name="connsiteX2723" fmla="*/ 4495886 w 8386272"/>
                <a:gd name="connsiteY2723" fmla="*/ 1465425 h 2121144"/>
                <a:gd name="connsiteX2724" fmla="*/ 4495886 w 8386272"/>
                <a:gd name="connsiteY2724" fmla="*/ 1465425 h 2121144"/>
                <a:gd name="connsiteX2725" fmla="*/ 4541358 w 8386272"/>
                <a:gd name="connsiteY2725" fmla="*/ 1465306 h 2121144"/>
                <a:gd name="connsiteX2726" fmla="*/ 4541714 w 8386272"/>
                <a:gd name="connsiteY2726" fmla="*/ 1507810 h 2121144"/>
                <a:gd name="connsiteX2727" fmla="*/ 4541358 w 8386272"/>
                <a:gd name="connsiteY2727" fmla="*/ 1507810 h 2121144"/>
                <a:gd name="connsiteX2728" fmla="*/ 4530910 w 8386272"/>
                <a:gd name="connsiteY2728" fmla="*/ 1507810 h 2121144"/>
                <a:gd name="connsiteX2729" fmla="*/ 4496124 w 8386272"/>
                <a:gd name="connsiteY2729" fmla="*/ 1507929 h 2121144"/>
                <a:gd name="connsiteX2730" fmla="*/ 4496124 w 8386272"/>
                <a:gd name="connsiteY2730" fmla="*/ 1507335 h 2121144"/>
                <a:gd name="connsiteX2731" fmla="*/ 4495886 w 8386272"/>
                <a:gd name="connsiteY2731" fmla="*/ 1465425 h 2121144"/>
                <a:gd name="connsiteX2732" fmla="*/ 4496836 w 8386272"/>
                <a:gd name="connsiteY2732" fmla="*/ 1596142 h 2121144"/>
                <a:gd name="connsiteX2733" fmla="*/ 4496480 w 8386272"/>
                <a:gd name="connsiteY2733" fmla="*/ 1553638 h 2121144"/>
                <a:gd name="connsiteX2734" fmla="*/ 4541951 w 8386272"/>
                <a:gd name="connsiteY2734" fmla="*/ 1553400 h 2121144"/>
                <a:gd name="connsiteX2735" fmla="*/ 4542308 w 8386272"/>
                <a:gd name="connsiteY2735" fmla="*/ 1596023 h 2121144"/>
                <a:gd name="connsiteX2736" fmla="*/ 4542308 w 8386272"/>
                <a:gd name="connsiteY2736" fmla="*/ 1596023 h 2121144"/>
                <a:gd name="connsiteX2737" fmla="*/ 4531504 w 8386272"/>
                <a:gd name="connsiteY2737" fmla="*/ 1596023 h 2121144"/>
                <a:gd name="connsiteX2738" fmla="*/ 4497073 w 8386272"/>
                <a:gd name="connsiteY2738" fmla="*/ 1596142 h 2121144"/>
                <a:gd name="connsiteX2739" fmla="*/ 4496836 w 8386272"/>
                <a:gd name="connsiteY2739" fmla="*/ 1596142 h 2121144"/>
                <a:gd name="connsiteX2740" fmla="*/ 4497429 w 8386272"/>
                <a:gd name="connsiteY2740" fmla="*/ 1684236 h 2121144"/>
                <a:gd name="connsiteX2741" fmla="*/ 4497073 w 8386272"/>
                <a:gd name="connsiteY2741" fmla="*/ 1641732 h 2121144"/>
                <a:gd name="connsiteX2742" fmla="*/ 4542545 w 8386272"/>
                <a:gd name="connsiteY2742" fmla="*/ 1641613 h 2121144"/>
                <a:gd name="connsiteX2743" fmla="*/ 4542783 w 8386272"/>
                <a:gd name="connsiteY2743" fmla="*/ 1684117 h 2121144"/>
                <a:gd name="connsiteX2744" fmla="*/ 4497548 w 8386272"/>
                <a:gd name="connsiteY2744" fmla="*/ 1684236 h 2121144"/>
                <a:gd name="connsiteX2745" fmla="*/ 4497429 w 8386272"/>
                <a:gd name="connsiteY2745" fmla="*/ 1684236 h 2121144"/>
                <a:gd name="connsiteX2746" fmla="*/ 4497786 w 8386272"/>
                <a:gd name="connsiteY2746" fmla="*/ 1729826 h 2121144"/>
                <a:gd name="connsiteX2747" fmla="*/ 4498023 w 8386272"/>
                <a:gd name="connsiteY2747" fmla="*/ 1729826 h 2121144"/>
                <a:gd name="connsiteX2748" fmla="*/ 4543258 w 8386272"/>
                <a:gd name="connsiteY2748" fmla="*/ 1729707 h 2121144"/>
                <a:gd name="connsiteX2749" fmla="*/ 4543495 w 8386272"/>
                <a:gd name="connsiteY2749" fmla="*/ 1772211 h 2121144"/>
                <a:gd name="connsiteX2750" fmla="*/ 4543139 w 8386272"/>
                <a:gd name="connsiteY2750" fmla="*/ 1772211 h 2121144"/>
                <a:gd name="connsiteX2751" fmla="*/ 4498023 w 8386272"/>
                <a:gd name="connsiteY2751" fmla="*/ 1772448 h 2121144"/>
                <a:gd name="connsiteX2752" fmla="*/ 4497786 w 8386272"/>
                <a:gd name="connsiteY2752" fmla="*/ 1729826 h 2121144"/>
                <a:gd name="connsiteX2753" fmla="*/ 4498379 w 8386272"/>
                <a:gd name="connsiteY2753" fmla="*/ 1818039 h 2121144"/>
                <a:gd name="connsiteX2754" fmla="*/ 4498379 w 8386272"/>
                <a:gd name="connsiteY2754" fmla="*/ 1818039 h 2121144"/>
                <a:gd name="connsiteX2755" fmla="*/ 4543851 w 8386272"/>
                <a:gd name="connsiteY2755" fmla="*/ 1817920 h 2121144"/>
                <a:gd name="connsiteX2756" fmla="*/ 4544207 w 8386272"/>
                <a:gd name="connsiteY2756" fmla="*/ 1860424 h 2121144"/>
                <a:gd name="connsiteX2757" fmla="*/ 4533403 w 8386272"/>
                <a:gd name="connsiteY2757" fmla="*/ 1860424 h 2121144"/>
                <a:gd name="connsiteX2758" fmla="*/ 4498736 w 8386272"/>
                <a:gd name="connsiteY2758" fmla="*/ 1860543 h 2121144"/>
                <a:gd name="connsiteX2759" fmla="*/ 4498379 w 8386272"/>
                <a:gd name="connsiteY2759" fmla="*/ 1818039 h 2121144"/>
                <a:gd name="connsiteX2760" fmla="*/ 4498973 w 8386272"/>
                <a:gd name="connsiteY2760" fmla="*/ 1906133 h 2121144"/>
                <a:gd name="connsiteX2761" fmla="*/ 4544445 w 8386272"/>
                <a:gd name="connsiteY2761" fmla="*/ 1906014 h 2121144"/>
                <a:gd name="connsiteX2762" fmla="*/ 4544682 w 8386272"/>
                <a:gd name="connsiteY2762" fmla="*/ 1948518 h 2121144"/>
                <a:gd name="connsiteX2763" fmla="*/ 4499566 w 8386272"/>
                <a:gd name="connsiteY2763" fmla="*/ 1948755 h 2121144"/>
                <a:gd name="connsiteX2764" fmla="*/ 4499210 w 8386272"/>
                <a:gd name="connsiteY2764" fmla="*/ 1948755 h 2121144"/>
                <a:gd name="connsiteX2765" fmla="*/ 4498973 w 8386272"/>
                <a:gd name="connsiteY2765" fmla="*/ 1906133 h 2121144"/>
                <a:gd name="connsiteX2766" fmla="*/ 4545038 w 8386272"/>
                <a:gd name="connsiteY2766" fmla="*/ 2036612 h 2121144"/>
                <a:gd name="connsiteX2767" fmla="*/ 4499923 w 8386272"/>
                <a:gd name="connsiteY2767" fmla="*/ 2036849 h 2121144"/>
                <a:gd name="connsiteX2768" fmla="*/ 4499566 w 8386272"/>
                <a:gd name="connsiteY2768" fmla="*/ 1994346 h 2121144"/>
                <a:gd name="connsiteX2769" fmla="*/ 4545038 w 8386272"/>
                <a:gd name="connsiteY2769" fmla="*/ 1994109 h 2121144"/>
                <a:gd name="connsiteX2770" fmla="*/ 4545395 w 8386272"/>
                <a:gd name="connsiteY2770" fmla="*/ 2036612 h 2121144"/>
                <a:gd name="connsiteX2771" fmla="*/ 4545038 w 8386272"/>
                <a:gd name="connsiteY2771" fmla="*/ 2036612 h 2121144"/>
                <a:gd name="connsiteX2772" fmla="*/ 4651179 w 8386272"/>
                <a:gd name="connsiteY2772" fmla="*/ 626038 h 2121144"/>
                <a:gd name="connsiteX2773" fmla="*/ 4651060 w 8386272"/>
                <a:gd name="connsiteY2773" fmla="*/ 604430 h 2121144"/>
                <a:gd name="connsiteX2774" fmla="*/ 4650823 w 8386272"/>
                <a:gd name="connsiteY2774" fmla="*/ 583416 h 2121144"/>
                <a:gd name="connsiteX2775" fmla="*/ 4696531 w 8386272"/>
                <a:gd name="connsiteY2775" fmla="*/ 583178 h 2121144"/>
                <a:gd name="connsiteX2776" fmla="*/ 4696650 w 8386272"/>
                <a:gd name="connsiteY2776" fmla="*/ 604311 h 2121144"/>
                <a:gd name="connsiteX2777" fmla="*/ 4696888 w 8386272"/>
                <a:gd name="connsiteY2777" fmla="*/ 625919 h 2121144"/>
                <a:gd name="connsiteX2778" fmla="*/ 4697006 w 8386272"/>
                <a:gd name="connsiteY2778" fmla="*/ 646934 h 2121144"/>
                <a:gd name="connsiteX2779" fmla="*/ 4651535 w 8386272"/>
                <a:gd name="connsiteY2779" fmla="*/ 647171 h 2121144"/>
                <a:gd name="connsiteX2780" fmla="*/ 4651179 w 8386272"/>
                <a:gd name="connsiteY2780" fmla="*/ 626038 h 2121144"/>
                <a:gd name="connsiteX2781" fmla="*/ 4651772 w 8386272"/>
                <a:gd name="connsiteY2781" fmla="*/ 714132 h 2121144"/>
                <a:gd name="connsiteX2782" fmla="*/ 4651653 w 8386272"/>
                <a:gd name="connsiteY2782" fmla="*/ 692643 h 2121144"/>
                <a:gd name="connsiteX2783" fmla="*/ 4651416 w 8386272"/>
                <a:gd name="connsiteY2783" fmla="*/ 671510 h 2121144"/>
                <a:gd name="connsiteX2784" fmla="*/ 4697006 w 8386272"/>
                <a:gd name="connsiteY2784" fmla="*/ 671391 h 2121144"/>
                <a:gd name="connsiteX2785" fmla="*/ 4697125 w 8386272"/>
                <a:gd name="connsiteY2785" fmla="*/ 692405 h 2121144"/>
                <a:gd name="connsiteX2786" fmla="*/ 4697363 w 8386272"/>
                <a:gd name="connsiteY2786" fmla="*/ 714013 h 2121144"/>
                <a:gd name="connsiteX2787" fmla="*/ 4697481 w 8386272"/>
                <a:gd name="connsiteY2787" fmla="*/ 735146 h 2121144"/>
                <a:gd name="connsiteX2788" fmla="*/ 4652010 w 8386272"/>
                <a:gd name="connsiteY2788" fmla="*/ 735265 h 2121144"/>
                <a:gd name="connsiteX2789" fmla="*/ 4651772 w 8386272"/>
                <a:gd name="connsiteY2789" fmla="*/ 714132 h 2121144"/>
                <a:gd name="connsiteX2790" fmla="*/ 4652485 w 8386272"/>
                <a:gd name="connsiteY2790" fmla="*/ 804957 h 2121144"/>
                <a:gd name="connsiteX2791" fmla="*/ 4652485 w 8386272"/>
                <a:gd name="connsiteY2791" fmla="*/ 802345 h 2121144"/>
                <a:gd name="connsiteX2792" fmla="*/ 4652366 w 8386272"/>
                <a:gd name="connsiteY2792" fmla="*/ 780737 h 2121144"/>
                <a:gd name="connsiteX2793" fmla="*/ 4652128 w 8386272"/>
                <a:gd name="connsiteY2793" fmla="*/ 759841 h 2121144"/>
                <a:gd name="connsiteX2794" fmla="*/ 4697719 w 8386272"/>
                <a:gd name="connsiteY2794" fmla="*/ 759604 h 2121144"/>
                <a:gd name="connsiteX2795" fmla="*/ 4697719 w 8386272"/>
                <a:gd name="connsiteY2795" fmla="*/ 780737 h 2121144"/>
                <a:gd name="connsiteX2796" fmla="*/ 4697956 w 8386272"/>
                <a:gd name="connsiteY2796" fmla="*/ 802226 h 2121144"/>
                <a:gd name="connsiteX2797" fmla="*/ 4698075 w 8386272"/>
                <a:gd name="connsiteY2797" fmla="*/ 823359 h 2121144"/>
                <a:gd name="connsiteX2798" fmla="*/ 4652603 w 8386272"/>
                <a:gd name="connsiteY2798" fmla="*/ 823478 h 2121144"/>
                <a:gd name="connsiteX2799" fmla="*/ 4652603 w 8386272"/>
                <a:gd name="connsiteY2799" fmla="*/ 823478 h 2121144"/>
                <a:gd name="connsiteX2800" fmla="*/ 4652485 w 8386272"/>
                <a:gd name="connsiteY2800" fmla="*/ 804957 h 2121144"/>
                <a:gd name="connsiteX2801" fmla="*/ 4652722 w 8386272"/>
                <a:gd name="connsiteY2801" fmla="*/ 847935 h 2121144"/>
                <a:gd name="connsiteX2802" fmla="*/ 4698431 w 8386272"/>
                <a:gd name="connsiteY2802" fmla="*/ 847817 h 2121144"/>
                <a:gd name="connsiteX2803" fmla="*/ 4698669 w 8386272"/>
                <a:gd name="connsiteY2803" fmla="*/ 890320 h 2121144"/>
                <a:gd name="connsiteX2804" fmla="*/ 4687865 w 8386272"/>
                <a:gd name="connsiteY2804" fmla="*/ 890320 h 2121144"/>
                <a:gd name="connsiteX2805" fmla="*/ 4653078 w 8386272"/>
                <a:gd name="connsiteY2805" fmla="*/ 890439 h 2121144"/>
                <a:gd name="connsiteX2806" fmla="*/ 4652722 w 8386272"/>
                <a:gd name="connsiteY2806" fmla="*/ 847935 h 2121144"/>
                <a:gd name="connsiteX2807" fmla="*/ 4653435 w 8386272"/>
                <a:gd name="connsiteY2807" fmla="*/ 936029 h 2121144"/>
                <a:gd name="connsiteX2808" fmla="*/ 4653435 w 8386272"/>
                <a:gd name="connsiteY2808" fmla="*/ 936029 h 2121144"/>
                <a:gd name="connsiteX2809" fmla="*/ 4699025 w 8386272"/>
                <a:gd name="connsiteY2809" fmla="*/ 935911 h 2121144"/>
                <a:gd name="connsiteX2810" fmla="*/ 4699381 w 8386272"/>
                <a:gd name="connsiteY2810" fmla="*/ 978414 h 2121144"/>
                <a:gd name="connsiteX2811" fmla="*/ 4688577 w 8386272"/>
                <a:gd name="connsiteY2811" fmla="*/ 978414 h 2121144"/>
                <a:gd name="connsiteX2812" fmla="*/ 4653672 w 8386272"/>
                <a:gd name="connsiteY2812" fmla="*/ 978652 h 2121144"/>
                <a:gd name="connsiteX2813" fmla="*/ 4653672 w 8386272"/>
                <a:gd name="connsiteY2813" fmla="*/ 977939 h 2121144"/>
                <a:gd name="connsiteX2814" fmla="*/ 4653435 w 8386272"/>
                <a:gd name="connsiteY2814" fmla="*/ 936029 h 2121144"/>
                <a:gd name="connsiteX2815" fmla="*/ 4654028 w 8386272"/>
                <a:gd name="connsiteY2815" fmla="*/ 1024242 h 2121144"/>
                <a:gd name="connsiteX2816" fmla="*/ 4699618 w 8386272"/>
                <a:gd name="connsiteY2816" fmla="*/ 1024005 h 2121144"/>
                <a:gd name="connsiteX2817" fmla="*/ 4699856 w 8386272"/>
                <a:gd name="connsiteY2817" fmla="*/ 1066627 h 2121144"/>
                <a:gd name="connsiteX2818" fmla="*/ 4689052 w 8386272"/>
                <a:gd name="connsiteY2818" fmla="*/ 1066627 h 2121144"/>
                <a:gd name="connsiteX2819" fmla="*/ 4654147 w 8386272"/>
                <a:gd name="connsiteY2819" fmla="*/ 1066746 h 2121144"/>
                <a:gd name="connsiteX2820" fmla="*/ 4654147 w 8386272"/>
                <a:gd name="connsiteY2820" fmla="*/ 1066746 h 2121144"/>
                <a:gd name="connsiteX2821" fmla="*/ 4654028 w 8386272"/>
                <a:gd name="connsiteY2821" fmla="*/ 1024242 h 2121144"/>
                <a:gd name="connsiteX2822" fmla="*/ 4654622 w 8386272"/>
                <a:gd name="connsiteY2822" fmla="*/ 1112336 h 2121144"/>
                <a:gd name="connsiteX2823" fmla="*/ 4700212 w 8386272"/>
                <a:gd name="connsiteY2823" fmla="*/ 1112218 h 2121144"/>
                <a:gd name="connsiteX2824" fmla="*/ 4700568 w 8386272"/>
                <a:gd name="connsiteY2824" fmla="*/ 1154721 h 2121144"/>
                <a:gd name="connsiteX2825" fmla="*/ 4700331 w 8386272"/>
                <a:gd name="connsiteY2825" fmla="*/ 1154721 h 2121144"/>
                <a:gd name="connsiteX2826" fmla="*/ 4689764 w 8386272"/>
                <a:gd name="connsiteY2826" fmla="*/ 1154721 h 2121144"/>
                <a:gd name="connsiteX2827" fmla="*/ 4654859 w 8386272"/>
                <a:gd name="connsiteY2827" fmla="*/ 1154840 h 2121144"/>
                <a:gd name="connsiteX2828" fmla="*/ 4654859 w 8386272"/>
                <a:gd name="connsiteY2828" fmla="*/ 1154246 h 2121144"/>
                <a:gd name="connsiteX2829" fmla="*/ 4654622 w 8386272"/>
                <a:gd name="connsiteY2829" fmla="*/ 1112336 h 2121144"/>
                <a:gd name="connsiteX2830" fmla="*/ 4655215 w 8386272"/>
                <a:gd name="connsiteY2830" fmla="*/ 1200431 h 2121144"/>
                <a:gd name="connsiteX2831" fmla="*/ 4700925 w 8386272"/>
                <a:gd name="connsiteY2831" fmla="*/ 1200193 h 2121144"/>
                <a:gd name="connsiteX2832" fmla="*/ 4701281 w 8386272"/>
                <a:gd name="connsiteY2832" fmla="*/ 1242697 h 2121144"/>
                <a:gd name="connsiteX2833" fmla="*/ 4690477 w 8386272"/>
                <a:gd name="connsiteY2833" fmla="*/ 1242697 h 2121144"/>
                <a:gd name="connsiteX2834" fmla="*/ 4656047 w 8386272"/>
                <a:gd name="connsiteY2834" fmla="*/ 1242934 h 2121144"/>
                <a:gd name="connsiteX2835" fmla="*/ 4655690 w 8386272"/>
                <a:gd name="connsiteY2835" fmla="*/ 1242934 h 2121144"/>
                <a:gd name="connsiteX2836" fmla="*/ 4655215 w 8386272"/>
                <a:gd name="connsiteY2836" fmla="*/ 1200431 h 2121144"/>
                <a:gd name="connsiteX2837" fmla="*/ 4655928 w 8386272"/>
                <a:gd name="connsiteY2837" fmla="*/ 1288525 h 2121144"/>
                <a:gd name="connsiteX2838" fmla="*/ 4656165 w 8386272"/>
                <a:gd name="connsiteY2838" fmla="*/ 1288525 h 2121144"/>
                <a:gd name="connsiteX2839" fmla="*/ 4701518 w 8386272"/>
                <a:gd name="connsiteY2839" fmla="*/ 1288406 h 2121144"/>
                <a:gd name="connsiteX2840" fmla="*/ 4701874 w 8386272"/>
                <a:gd name="connsiteY2840" fmla="*/ 1330909 h 2121144"/>
                <a:gd name="connsiteX2841" fmla="*/ 4701637 w 8386272"/>
                <a:gd name="connsiteY2841" fmla="*/ 1330909 h 2121144"/>
                <a:gd name="connsiteX2842" fmla="*/ 4656284 w 8386272"/>
                <a:gd name="connsiteY2842" fmla="*/ 1331028 h 2121144"/>
                <a:gd name="connsiteX2843" fmla="*/ 4656284 w 8386272"/>
                <a:gd name="connsiteY2843" fmla="*/ 1331028 h 2121144"/>
                <a:gd name="connsiteX2844" fmla="*/ 4656284 w 8386272"/>
                <a:gd name="connsiteY2844" fmla="*/ 1330553 h 2121144"/>
                <a:gd name="connsiteX2845" fmla="*/ 4655928 w 8386272"/>
                <a:gd name="connsiteY2845" fmla="*/ 1288525 h 2121144"/>
                <a:gd name="connsiteX2846" fmla="*/ 4656521 w 8386272"/>
                <a:gd name="connsiteY2846" fmla="*/ 1376619 h 2121144"/>
                <a:gd name="connsiteX2847" fmla="*/ 4702112 w 8386272"/>
                <a:gd name="connsiteY2847" fmla="*/ 1376500 h 2121144"/>
                <a:gd name="connsiteX2848" fmla="*/ 4702468 w 8386272"/>
                <a:gd name="connsiteY2848" fmla="*/ 1419004 h 2121144"/>
                <a:gd name="connsiteX2849" fmla="*/ 4656877 w 8386272"/>
                <a:gd name="connsiteY2849" fmla="*/ 1419122 h 2121144"/>
                <a:gd name="connsiteX2850" fmla="*/ 4656521 w 8386272"/>
                <a:gd name="connsiteY2850" fmla="*/ 1376619 h 2121144"/>
                <a:gd name="connsiteX2851" fmla="*/ 4657115 w 8386272"/>
                <a:gd name="connsiteY2851" fmla="*/ 1464831 h 2121144"/>
                <a:gd name="connsiteX2852" fmla="*/ 4657471 w 8386272"/>
                <a:gd name="connsiteY2852" fmla="*/ 1464831 h 2121144"/>
                <a:gd name="connsiteX2853" fmla="*/ 4702705 w 8386272"/>
                <a:gd name="connsiteY2853" fmla="*/ 1464594 h 2121144"/>
                <a:gd name="connsiteX2854" fmla="*/ 4703062 w 8386272"/>
                <a:gd name="connsiteY2854" fmla="*/ 1507216 h 2121144"/>
                <a:gd name="connsiteX2855" fmla="*/ 4657352 w 8386272"/>
                <a:gd name="connsiteY2855" fmla="*/ 1507335 h 2121144"/>
                <a:gd name="connsiteX2856" fmla="*/ 4657115 w 8386272"/>
                <a:gd name="connsiteY2856" fmla="*/ 1464831 h 2121144"/>
                <a:gd name="connsiteX2857" fmla="*/ 4657827 w 8386272"/>
                <a:gd name="connsiteY2857" fmla="*/ 1552926 h 2121144"/>
                <a:gd name="connsiteX2858" fmla="*/ 4703418 w 8386272"/>
                <a:gd name="connsiteY2858" fmla="*/ 1552807 h 2121144"/>
                <a:gd name="connsiteX2859" fmla="*/ 4703655 w 8386272"/>
                <a:gd name="connsiteY2859" fmla="*/ 1595310 h 2121144"/>
                <a:gd name="connsiteX2860" fmla="*/ 4692851 w 8386272"/>
                <a:gd name="connsiteY2860" fmla="*/ 1595310 h 2121144"/>
                <a:gd name="connsiteX2861" fmla="*/ 4658065 w 8386272"/>
                <a:gd name="connsiteY2861" fmla="*/ 1595429 h 2121144"/>
                <a:gd name="connsiteX2862" fmla="*/ 4657827 w 8386272"/>
                <a:gd name="connsiteY2862" fmla="*/ 1552926 h 2121144"/>
                <a:gd name="connsiteX2863" fmla="*/ 4658421 w 8386272"/>
                <a:gd name="connsiteY2863" fmla="*/ 1641138 h 2121144"/>
                <a:gd name="connsiteX2864" fmla="*/ 4658777 w 8386272"/>
                <a:gd name="connsiteY2864" fmla="*/ 1641138 h 2121144"/>
                <a:gd name="connsiteX2865" fmla="*/ 4704011 w 8386272"/>
                <a:gd name="connsiteY2865" fmla="*/ 1640901 h 2121144"/>
                <a:gd name="connsiteX2866" fmla="*/ 4704367 w 8386272"/>
                <a:gd name="connsiteY2866" fmla="*/ 1683405 h 2121144"/>
                <a:gd name="connsiteX2867" fmla="*/ 4658777 w 8386272"/>
                <a:gd name="connsiteY2867" fmla="*/ 1683642 h 2121144"/>
                <a:gd name="connsiteX2868" fmla="*/ 4658421 w 8386272"/>
                <a:gd name="connsiteY2868" fmla="*/ 1641138 h 2121144"/>
                <a:gd name="connsiteX2869" fmla="*/ 4659015 w 8386272"/>
                <a:gd name="connsiteY2869" fmla="*/ 1729232 h 2121144"/>
                <a:gd name="connsiteX2870" fmla="*/ 4704605 w 8386272"/>
                <a:gd name="connsiteY2870" fmla="*/ 1728995 h 2121144"/>
                <a:gd name="connsiteX2871" fmla="*/ 4704961 w 8386272"/>
                <a:gd name="connsiteY2871" fmla="*/ 1771617 h 2121144"/>
                <a:gd name="connsiteX2872" fmla="*/ 4659371 w 8386272"/>
                <a:gd name="connsiteY2872" fmla="*/ 1771736 h 2121144"/>
                <a:gd name="connsiteX2873" fmla="*/ 4659371 w 8386272"/>
                <a:gd name="connsiteY2873" fmla="*/ 1771736 h 2121144"/>
                <a:gd name="connsiteX2874" fmla="*/ 4659371 w 8386272"/>
                <a:gd name="connsiteY2874" fmla="*/ 1771736 h 2121144"/>
                <a:gd name="connsiteX2875" fmla="*/ 4659015 w 8386272"/>
                <a:gd name="connsiteY2875" fmla="*/ 1729232 h 2121144"/>
                <a:gd name="connsiteX2876" fmla="*/ 4659727 w 8386272"/>
                <a:gd name="connsiteY2876" fmla="*/ 1817327 h 2121144"/>
                <a:gd name="connsiteX2877" fmla="*/ 4705317 w 8386272"/>
                <a:gd name="connsiteY2877" fmla="*/ 1817208 h 2121144"/>
                <a:gd name="connsiteX2878" fmla="*/ 4705674 w 8386272"/>
                <a:gd name="connsiteY2878" fmla="*/ 1859712 h 2121144"/>
                <a:gd name="connsiteX2879" fmla="*/ 4660083 w 8386272"/>
                <a:gd name="connsiteY2879" fmla="*/ 1859830 h 2121144"/>
                <a:gd name="connsiteX2880" fmla="*/ 4659727 w 8386272"/>
                <a:gd name="connsiteY2880" fmla="*/ 1817327 h 2121144"/>
                <a:gd name="connsiteX2881" fmla="*/ 4660558 w 8386272"/>
                <a:gd name="connsiteY2881" fmla="*/ 1948043 h 2121144"/>
                <a:gd name="connsiteX2882" fmla="*/ 4660558 w 8386272"/>
                <a:gd name="connsiteY2882" fmla="*/ 1948043 h 2121144"/>
                <a:gd name="connsiteX2883" fmla="*/ 4660202 w 8386272"/>
                <a:gd name="connsiteY2883" fmla="*/ 1905539 h 2121144"/>
                <a:gd name="connsiteX2884" fmla="*/ 4705792 w 8386272"/>
                <a:gd name="connsiteY2884" fmla="*/ 1905302 h 2121144"/>
                <a:gd name="connsiteX2885" fmla="*/ 4706030 w 8386272"/>
                <a:gd name="connsiteY2885" fmla="*/ 1947924 h 2121144"/>
                <a:gd name="connsiteX2886" fmla="*/ 4695226 w 8386272"/>
                <a:gd name="connsiteY2886" fmla="*/ 1947924 h 2121144"/>
                <a:gd name="connsiteX2887" fmla="*/ 4660558 w 8386272"/>
                <a:gd name="connsiteY2887" fmla="*/ 1948043 h 2121144"/>
                <a:gd name="connsiteX2888" fmla="*/ 4660558 w 8386272"/>
                <a:gd name="connsiteY2888" fmla="*/ 1948043 h 2121144"/>
                <a:gd name="connsiteX2889" fmla="*/ 4661270 w 8386272"/>
                <a:gd name="connsiteY2889" fmla="*/ 2036137 h 2121144"/>
                <a:gd name="connsiteX2890" fmla="*/ 4661033 w 8386272"/>
                <a:gd name="connsiteY2890" fmla="*/ 1993634 h 2121144"/>
                <a:gd name="connsiteX2891" fmla="*/ 4706149 w 8386272"/>
                <a:gd name="connsiteY2891" fmla="*/ 1993515 h 2121144"/>
                <a:gd name="connsiteX2892" fmla="*/ 4706623 w 8386272"/>
                <a:gd name="connsiteY2892" fmla="*/ 1993515 h 2121144"/>
                <a:gd name="connsiteX2893" fmla="*/ 4706979 w 8386272"/>
                <a:gd name="connsiteY2893" fmla="*/ 2036019 h 2121144"/>
                <a:gd name="connsiteX2894" fmla="*/ 4661270 w 8386272"/>
                <a:gd name="connsiteY2894" fmla="*/ 2036137 h 2121144"/>
                <a:gd name="connsiteX2895" fmla="*/ 4812645 w 8386272"/>
                <a:gd name="connsiteY2895" fmla="*/ 625444 h 2121144"/>
                <a:gd name="connsiteX2896" fmla="*/ 4812407 w 8386272"/>
                <a:gd name="connsiteY2896" fmla="*/ 603955 h 2121144"/>
                <a:gd name="connsiteX2897" fmla="*/ 4812170 w 8386272"/>
                <a:gd name="connsiteY2897" fmla="*/ 582822 h 2121144"/>
                <a:gd name="connsiteX2898" fmla="*/ 4857761 w 8386272"/>
                <a:gd name="connsiteY2898" fmla="*/ 582703 h 2121144"/>
                <a:gd name="connsiteX2899" fmla="*/ 4857998 w 8386272"/>
                <a:gd name="connsiteY2899" fmla="*/ 603718 h 2121144"/>
                <a:gd name="connsiteX2900" fmla="*/ 4858117 w 8386272"/>
                <a:gd name="connsiteY2900" fmla="*/ 625326 h 2121144"/>
                <a:gd name="connsiteX2901" fmla="*/ 4858354 w 8386272"/>
                <a:gd name="connsiteY2901" fmla="*/ 646459 h 2121144"/>
                <a:gd name="connsiteX2902" fmla="*/ 4812764 w 8386272"/>
                <a:gd name="connsiteY2902" fmla="*/ 646577 h 2121144"/>
                <a:gd name="connsiteX2903" fmla="*/ 4812645 w 8386272"/>
                <a:gd name="connsiteY2903" fmla="*/ 625444 h 2121144"/>
                <a:gd name="connsiteX2904" fmla="*/ 4813239 w 8386272"/>
                <a:gd name="connsiteY2904" fmla="*/ 713538 h 2121144"/>
                <a:gd name="connsiteX2905" fmla="*/ 4813001 w 8386272"/>
                <a:gd name="connsiteY2905" fmla="*/ 691930 h 2121144"/>
                <a:gd name="connsiteX2906" fmla="*/ 4812764 w 8386272"/>
                <a:gd name="connsiteY2906" fmla="*/ 670916 h 2121144"/>
                <a:gd name="connsiteX2907" fmla="*/ 4857998 w 8386272"/>
                <a:gd name="connsiteY2907" fmla="*/ 670679 h 2121144"/>
                <a:gd name="connsiteX2908" fmla="*/ 4858354 w 8386272"/>
                <a:gd name="connsiteY2908" fmla="*/ 670679 h 2121144"/>
                <a:gd name="connsiteX2909" fmla="*/ 4858592 w 8386272"/>
                <a:gd name="connsiteY2909" fmla="*/ 691812 h 2121144"/>
                <a:gd name="connsiteX2910" fmla="*/ 4858710 w 8386272"/>
                <a:gd name="connsiteY2910" fmla="*/ 713301 h 2121144"/>
                <a:gd name="connsiteX2911" fmla="*/ 4858948 w 8386272"/>
                <a:gd name="connsiteY2911" fmla="*/ 734434 h 2121144"/>
                <a:gd name="connsiteX2912" fmla="*/ 4858710 w 8386272"/>
                <a:gd name="connsiteY2912" fmla="*/ 734434 h 2121144"/>
                <a:gd name="connsiteX2913" fmla="*/ 4853012 w 8386272"/>
                <a:gd name="connsiteY2913" fmla="*/ 734434 h 2121144"/>
                <a:gd name="connsiteX2914" fmla="*/ 4813239 w 8386272"/>
                <a:gd name="connsiteY2914" fmla="*/ 734553 h 2121144"/>
                <a:gd name="connsiteX2915" fmla="*/ 4813239 w 8386272"/>
                <a:gd name="connsiteY2915" fmla="*/ 713538 h 2121144"/>
                <a:gd name="connsiteX2916" fmla="*/ 4813714 w 8386272"/>
                <a:gd name="connsiteY2916" fmla="*/ 801633 h 2121144"/>
                <a:gd name="connsiteX2917" fmla="*/ 4813595 w 8386272"/>
                <a:gd name="connsiteY2917" fmla="*/ 780025 h 2121144"/>
                <a:gd name="connsiteX2918" fmla="*/ 4813357 w 8386272"/>
                <a:gd name="connsiteY2918" fmla="*/ 759010 h 2121144"/>
                <a:gd name="connsiteX2919" fmla="*/ 4858948 w 8386272"/>
                <a:gd name="connsiteY2919" fmla="*/ 758891 h 2121144"/>
                <a:gd name="connsiteX2920" fmla="*/ 4859185 w 8386272"/>
                <a:gd name="connsiteY2920" fmla="*/ 779906 h 2121144"/>
                <a:gd name="connsiteX2921" fmla="*/ 4859304 w 8386272"/>
                <a:gd name="connsiteY2921" fmla="*/ 801514 h 2121144"/>
                <a:gd name="connsiteX2922" fmla="*/ 4859541 w 8386272"/>
                <a:gd name="connsiteY2922" fmla="*/ 822528 h 2121144"/>
                <a:gd name="connsiteX2923" fmla="*/ 4813951 w 8386272"/>
                <a:gd name="connsiteY2923" fmla="*/ 822766 h 2121144"/>
                <a:gd name="connsiteX2924" fmla="*/ 4813714 w 8386272"/>
                <a:gd name="connsiteY2924" fmla="*/ 801633 h 2121144"/>
                <a:gd name="connsiteX2925" fmla="*/ 4814070 w 8386272"/>
                <a:gd name="connsiteY2925" fmla="*/ 847223 h 2121144"/>
                <a:gd name="connsiteX2926" fmla="*/ 4859660 w 8386272"/>
                <a:gd name="connsiteY2926" fmla="*/ 847104 h 2121144"/>
                <a:gd name="connsiteX2927" fmla="*/ 4860016 w 8386272"/>
                <a:gd name="connsiteY2927" fmla="*/ 889727 h 2121144"/>
                <a:gd name="connsiteX2928" fmla="*/ 4859779 w 8386272"/>
                <a:gd name="connsiteY2928" fmla="*/ 889727 h 2121144"/>
                <a:gd name="connsiteX2929" fmla="*/ 4814426 w 8386272"/>
                <a:gd name="connsiteY2929" fmla="*/ 889845 h 2121144"/>
                <a:gd name="connsiteX2930" fmla="*/ 4814070 w 8386272"/>
                <a:gd name="connsiteY2930" fmla="*/ 847223 h 2121144"/>
                <a:gd name="connsiteX2931" fmla="*/ 4815019 w 8386272"/>
                <a:gd name="connsiteY2931" fmla="*/ 977939 h 2121144"/>
                <a:gd name="connsiteX2932" fmla="*/ 4815019 w 8386272"/>
                <a:gd name="connsiteY2932" fmla="*/ 977939 h 2121144"/>
                <a:gd name="connsiteX2933" fmla="*/ 4815019 w 8386272"/>
                <a:gd name="connsiteY2933" fmla="*/ 977108 h 2121144"/>
                <a:gd name="connsiteX2934" fmla="*/ 4814782 w 8386272"/>
                <a:gd name="connsiteY2934" fmla="*/ 935317 h 2121144"/>
                <a:gd name="connsiteX2935" fmla="*/ 4860372 w 8386272"/>
                <a:gd name="connsiteY2935" fmla="*/ 935080 h 2121144"/>
                <a:gd name="connsiteX2936" fmla="*/ 4860729 w 8386272"/>
                <a:gd name="connsiteY2936" fmla="*/ 977702 h 2121144"/>
                <a:gd name="connsiteX2937" fmla="*/ 4817156 w 8386272"/>
                <a:gd name="connsiteY2937" fmla="*/ 977821 h 2121144"/>
                <a:gd name="connsiteX2938" fmla="*/ 4815019 w 8386272"/>
                <a:gd name="connsiteY2938" fmla="*/ 977939 h 2121144"/>
                <a:gd name="connsiteX2939" fmla="*/ 4815019 w 8386272"/>
                <a:gd name="connsiteY2939" fmla="*/ 977939 h 2121144"/>
                <a:gd name="connsiteX2940" fmla="*/ 4815613 w 8386272"/>
                <a:gd name="connsiteY2940" fmla="*/ 1066034 h 2121144"/>
                <a:gd name="connsiteX2941" fmla="*/ 4815613 w 8386272"/>
                <a:gd name="connsiteY2941" fmla="*/ 1066034 h 2121144"/>
                <a:gd name="connsiteX2942" fmla="*/ 4815257 w 8386272"/>
                <a:gd name="connsiteY2942" fmla="*/ 1023530 h 2121144"/>
                <a:gd name="connsiteX2943" fmla="*/ 4860966 w 8386272"/>
                <a:gd name="connsiteY2943" fmla="*/ 1023411 h 2121144"/>
                <a:gd name="connsiteX2944" fmla="*/ 4861204 w 8386272"/>
                <a:gd name="connsiteY2944" fmla="*/ 1065915 h 2121144"/>
                <a:gd name="connsiteX2945" fmla="*/ 4815732 w 8386272"/>
                <a:gd name="connsiteY2945" fmla="*/ 1066034 h 2121144"/>
                <a:gd name="connsiteX2946" fmla="*/ 4815613 w 8386272"/>
                <a:gd name="connsiteY2946" fmla="*/ 1066034 h 2121144"/>
                <a:gd name="connsiteX2947" fmla="*/ 4815969 w 8386272"/>
                <a:gd name="connsiteY2947" fmla="*/ 1111624 h 2121144"/>
                <a:gd name="connsiteX2948" fmla="*/ 4861560 w 8386272"/>
                <a:gd name="connsiteY2948" fmla="*/ 1111505 h 2121144"/>
                <a:gd name="connsiteX2949" fmla="*/ 4861916 w 8386272"/>
                <a:gd name="connsiteY2949" fmla="*/ 1154009 h 2121144"/>
                <a:gd name="connsiteX2950" fmla="*/ 4816207 w 8386272"/>
                <a:gd name="connsiteY2950" fmla="*/ 1154246 h 2121144"/>
                <a:gd name="connsiteX2951" fmla="*/ 4816207 w 8386272"/>
                <a:gd name="connsiteY2951" fmla="*/ 1154246 h 2121144"/>
                <a:gd name="connsiteX2952" fmla="*/ 4815969 w 8386272"/>
                <a:gd name="connsiteY2952" fmla="*/ 1111624 h 2121144"/>
                <a:gd name="connsiteX2953" fmla="*/ 4816919 w 8386272"/>
                <a:gd name="connsiteY2953" fmla="*/ 1242341 h 2121144"/>
                <a:gd name="connsiteX2954" fmla="*/ 4816919 w 8386272"/>
                <a:gd name="connsiteY2954" fmla="*/ 1242341 h 2121144"/>
                <a:gd name="connsiteX2955" fmla="*/ 4816563 w 8386272"/>
                <a:gd name="connsiteY2955" fmla="*/ 1199837 h 2121144"/>
                <a:gd name="connsiteX2956" fmla="*/ 4816682 w 8386272"/>
                <a:gd name="connsiteY2956" fmla="*/ 1199837 h 2121144"/>
                <a:gd name="connsiteX2957" fmla="*/ 4862153 w 8386272"/>
                <a:gd name="connsiteY2957" fmla="*/ 1199718 h 2121144"/>
                <a:gd name="connsiteX2958" fmla="*/ 4862391 w 8386272"/>
                <a:gd name="connsiteY2958" fmla="*/ 1242222 h 2121144"/>
                <a:gd name="connsiteX2959" fmla="*/ 4851587 w 8386272"/>
                <a:gd name="connsiteY2959" fmla="*/ 1242222 h 2121144"/>
                <a:gd name="connsiteX2960" fmla="*/ 4816919 w 8386272"/>
                <a:gd name="connsiteY2960" fmla="*/ 1242341 h 2121144"/>
                <a:gd name="connsiteX2961" fmla="*/ 4816919 w 8386272"/>
                <a:gd name="connsiteY2961" fmla="*/ 1242341 h 2121144"/>
                <a:gd name="connsiteX2962" fmla="*/ 4817156 w 8386272"/>
                <a:gd name="connsiteY2962" fmla="*/ 1287931 h 2121144"/>
                <a:gd name="connsiteX2963" fmla="*/ 4862747 w 8386272"/>
                <a:gd name="connsiteY2963" fmla="*/ 1287812 h 2121144"/>
                <a:gd name="connsiteX2964" fmla="*/ 4863103 w 8386272"/>
                <a:gd name="connsiteY2964" fmla="*/ 1330316 h 2121144"/>
                <a:gd name="connsiteX2965" fmla="*/ 4817512 w 8386272"/>
                <a:gd name="connsiteY2965" fmla="*/ 1330435 h 2121144"/>
                <a:gd name="connsiteX2966" fmla="*/ 4817156 w 8386272"/>
                <a:gd name="connsiteY2966" fmla="*/ 1287931 h 2121144"/>
                <a:gd name="connsiteX2967" fmla="*/ 4817869 w 8386272"/>
                <a:gd name="connsiteY2967" fmla="*/ 1376144 h 2121144"/>
                <a:gd name="connsiteX2968" fmla="*/ 4863459 w 8386272"/>
                <a:gd name="connsiteY2968" fmla="*/ 1375906 h 2121144"/>
                <a:gd name="connsiteX2969" fmla="*/ 4863816 w 8386272"/>
                <a:gd name="connsiteY2969" fmla="*/ 1418410 h 2121144"/>
                <a:gd name="connsiteX2970" fmla="*/ 4818225 w 8386272"/>
                <a:gd name="connsiteY2970" fmla="*/ 1418647 h 2121144"/>
                <a:gd name="connsiteX2971" fmla="*/ 4817869 w 8386272"/>
                <a:gd name="connsiteY2971" fmla="*/ 1376144 h 2121144"/>
                <a:gd name="connsiteX2972" fmla="*/ 4818462 w 8386272"/>
                <a:gd name="connsiteY2972" fmla="*/ 1464238 h 2121144"/>
                <a:gd name="connsiteX2973" fmla="*/ 4864053 w 8386272"/>
                <a:gd name="connsiteY2973" fmla="*/ 1464119 h 2121144"/>
                <a:gd name="connsiteX2974" fmla="*/ 4864409 w 8386272"/>
                <a:gd name="connsiteY2974" fmla="*/ 1506623 h 2121144"/>
                <a:gd name="connsiteX2975" fmla="*/ 4818819 w 8386272"/>
                <a:gd name="connsiteY2975" fmla="*/ 1506742 h 2121144"/>
                <a:gd name="connsiteX2976" fmla="*/ 4818462 w 8386272"/>
                <a:gd name="connsiteY2976" fmla="*/ 1464238 h 2121144"/>
                <a:gd name="connsiteX2977" fmla="*/ 4819056 w 8386272"/>
                <a:gd name="connsiteY2977" fmla="*/ 1552332 h 2121144"/>
                <a:gd name="connsiteX2978" fmla="*/ 4819294 w 8386272"/>
                <a:gd name="connsiteY2978" fmla="*/ 1552332 h 2121144"/>
                <a:gd name="connsiteX2979" fmla="*/ 4864646 w 8386272"/>
                <a:gd name="connsiteY2979" fmla="*/ 1552213 h 2121144"/>
                <a:gd name="connsiteX2980" fmla="*/ 4865003 w 8386272"/>
                <a:gd name="connsiteY2980" fmla="*/ 1594717 h 2121144"/>
                <a:gd name="connsiteX2981" fmla="*/ 4854199 w 8386272"/>
                <a:gd name="connsiteY2981" fmla="*/ 1594717 h 2121144"/>
                <a:gd name="connsiteX2982" fmla="*/ 4819294 w 8386272"/>
                <a:gd name="connsiteY2982" fmla="*/ 1594954 h 2121144"/>
                <a:gd name="connsiteX2983" fmla="*/ 4819294 w 8386272"/>
                <a:gd name="connsiteY2983" fmla="*/ 1594954 h 2121144"/>
                <a:gd name="connsiteX2984" fmla="*/ 4819056 w 8386272"/>
                <a:gd name="connsiteY2984" fmla="*/ 1552332 h 2121144"/>
                <a:gd name="connsiteX2985" fmla="*/ 4819768 w 8386272"/>
                <a:gd name="connsiteY2985" fmla="*/ 1640545 h 2121144"/>
                <a:gd name="connsiteX2986" fmla="*/ 4819768 w 8386272"/>
                <a:gd name="connsiteY2986" fmla="*/ 1640545 h 2121144"/>
                <a:gd name="connsiteX2987" fmla="*/ 4865359 w 8386272"/>
                <a:gd name="connsiteY2987" fmla="*/ 1640426 h 2121144"/>
                <a:gd name="connsiteX2988" fmla="*/ 4865715 w 8386272"/>
                <a:gd name="connsiteY2988" fmla="*/ 1682930 h 2121144"/>
                <a:gd name="connsiteX2989" fmla="*/ 4820124 w 8386272"/>
                <a:gd name="connsiteY2989" fmla="*/ 1683048 h 2121144"/>
                <a:gd name="connsiteX2990" fmla="*/ 4819768 w 8386272"/>
                <a:gd name="connsiteY2990" fmla="*/ 1640545 h 2121144"/>
                <a:gd name="connsiteX2991" fmla="*/ 4820362 w 8386272"/>
                <a:gd name="connsiteY2991" fmla="*/ 1728639 h 2121144"/>
                <a:gd name="connsiteX2992" fmla="*/ 4865596 w 8386272"/>
                <a:gd name="connsiteY2992" fmla="*/ 1728520 h 2121144"/>
                <a:gd name="connsiteX2993" fmla="*/ 4866071 w 8386272"/>
                <a:gd name="connsiteY2993" fmla="*/ 1728520 h 2121144"/>
                <a:gd name="connsiteX2994" fmla="*/ 4866428 w 8386272"/>
                <a:gd name="connsiteY2994" fmla="*/ 1771024 h 2121144"/>
                <a:gd name="connsiteX2995" fmla="*/ 4820718 w 8386272"/>
                <a:gd name="connsiteY2995" fmla="*/ 1771142 h 2121144"/>
                <a:gd name="connsiteX2996" fmla="*/ 4820718 w 8386272"/>
                <a:gd name="connsiteY2996" fmla="*/ 1771142 h 2121144"/>
                <a:gd name="connsiteX2997" fmla="*/ 4820718 w 8386272"/>
                <a:gd name="connsiteY2997" fmla="*/ 1770549 h 2121144"/>
                <a:gd name="connsiteX2998" fmla="*/ 4820362 w 8386272"/>
                <a:gd name="connsiteY2998" fmla="*/ 1728639 h 2121144"/>
                <a:gd name="connsiteX2999" fmla="*/ 4820956 w 8386272"/>
                <a:gd name="connsiteY2999" fmla="*/ 1816733 h 2121144"/>
                <a:gd name="connsiteX3000" fmla="*/ 4866546 w 8386272"/>
                <a:gd name="connsiteY3000" fmla="*/ 1816496 h 2121144"/>
                <a:gd name="connsiteX3001" fmla="*/ 4866784 w 8386272"/>
                <a:gd name="connsiteY3001" fmla="*/ 1858999 h 2121144"/>
                <a:gd name="connsiteX3002" fmla="*/ 4866428 w 8386272"/>
                <a:gd name="connsiteY3002" fmla="*/ 1858999 h 2121144"/>
                <a:gd name="connsiteX3003" fmla="*/ 4855980 w 8386272"/>
                <a:gd name="connsiteY3003" fmla="*/ 1858999 h 2121144"/>
                <a:gd name="connsiteX3004" fmla="*/ 4821193 w 8386272"/>
                <a:gd name="connsiteY3004" fmla="*/ 1859237 h 2121144"/>
                <a:gd name="connsiteX3005" fmla="*/ 4821193 w 8386272"/>
                <a:gd name="connsiteY3005" fmla="*/ 1859237 h 2121144"/>
                <a:gd name="connsiteX3006" fmla="*/ 4820956 w 8386272"/>
                <a:gd name="connsiteY3006" fmla="*/ 1816733 h 2121144"/>
                <a:gd name="connsiteX3007" fmla="*/ 4821668 w 8386272"/>
                <a:gd name="connsiteY3007" fmla="*/ 1904827 h 2121144"/>
                <a:gd name="connsiteX3008" fmla="*/ 4867258 w 8386272"/>
                <a:gd name="connsiteY3008" fmla="*/ 1904708 h 2121144"/>
                <a:gd name="connsiteX3009" fmla="*/ 4867615 w 8386272"/>
                <a:gd name="connsiteY3009" fmla="*/ 1947212 h 2121144"/>
                <a:gd name="connsiteX3010" fmla="*/ 4821906 w 8386272"/>
                <a:gd name="connsiteY3010" fmla="*/ 1947331 h 2121144"/>
                <a:gd name="connsiteX3011" fmla="*/ 4821906 w 8386272"/>
                <a:gd name="connsiteY3011" fmla="*/ 1947331 h 2121144"/>
                <a:gd name="connsiteX3012" fmla="*/ 4821906 w 8386272"/>
                <a:gd name="connsiteY3012" fmla="*/ 1946737 h 2121144"/>
                <a:gd name="connsiteX3013" fmla="*/ 4821668 w 8386272"/>
                <a:gd name="connsiteY3013" fmla="*/ 1904827 h 2121144"/>
                <a:gd name="connsiteX3014" fmla="*/ 4822499 w 8386272"/>
                <a:gd name="connsiteY3014" fmla="*/ 2035662 h 2121144"/>
                <a:gd name="connsiteX3015" fmla="*/ 4822143 w 8386272"/>
                <a:gd name="connsiteY3015" fmla="*/ 1993040 h 2121144"/>
                <a:gd name="connsiteX3016" fmla="*/ 4867496 w 8386272"/>
                <a:gd name="connsiteY3016" fmla="*/ 1992921 h 2121144"/>
                <a:gd name="connsiteX3017" fmla="*/ 4867733 w 8386272"/>
                <a:gd name="connsiteY3017" fmla="*/ 1992921 h 2121144"/>
                <a:gd name="connsiteX3018" fmla="*/ 4867971 w 8386272"/>
                <a:gd name="connsiteY3018" fmla="*/ 2035425 h 2121144"/>
                <a:gd name="connsiteX3019" fmla="*/ 4822499 w 8386272"/>
                <a:gd name="connsiteY3019" fmla="*/ 2035662 h 2121144"/>
                <a:gd name="connsiteX3020" fmla="*/ 4943480 w 8386272"/>
                <a:gd name="connsiteY3020" fmla="*/ 872868 h 2121144"/>
                <a:gd name="connsiteX3021" fmla="*/ 5061968 w 8386272"/>
                <a:gd name="connsiteY3021" fmla="*/ 872274 h 2121144"/>
                <a:gd name="connsiteX3022" fmla="*/ 5062799 w 8386272"/>
                <a:gd name="connsiteY3022" fmla="*/ 872274 h 2121144"/>
                <a:gd name="connsiteX3023" fmla="*/ 5062918 w 8386272"/>
                <a:gd name="connsiteY3023" fmla="*/ 899225 h 2121144"/>
                <a:gd name="connsiteX3024" fmla="*/ 4943717 w 8386272"/>
                <a:gd name="connsiteY3024" fmla="*/ 899818 h 2121144"/>
                <a:gd name="connsiteX3025" fmla="*/ 4943480 w 8386272"/>
                <a:gd name="connsiteY3025" fmla="*/ 872868 h 2121144"/>
                <a:gd name="connsiteX3026" fmla="*/ 4943955 w 8386272"/>
                <a:gd name="connsiteY3026" fmla="*/ 935673 h 2121144"/>
                <a:gd name="connsiteX3027" fmla="*/ 5063155 w 8386272"/>
                <a:gd name="connsiteY3027" fmla="*/ 935198 h 2121144"/>
                <a:gd name="connsiteX3028" fmla="*/ 5063393 w 8386272"/>
                <a:gd name="connsiteY3028" fmla="*/ 962030 h 2121144"/>
                <a:gd name="connsiteX3029" fmla="*/ 4944074 w 8386272"/>
                <a:gd name="connsiteY3029" fmla="*/ 962505 h 2121144"/>
                <a:gd name="connsiteX3030" fmla="*/ 4944074 w 8386272"/>
                <a:gd name="connsiteY3030" fmla="*/ 962505 h 2121144"/>
                <a:gd name="connsiteX3031" fmla="*/ 4944074 w 8386272"/>
                <a:gd name="connsiteY3031" fmla="*/ 962268 h 2121144"/>
                <a:gd name="connsiteX3032" fmla="*/ 4943955 w 8386272"/>
                <a:gd name="connsiteY3032" fmla="*/ 935673 h 2121144"/>
                <a:gd name="connsiteX3033" fmla="*/ 4944311 w 8386272"/>
                <a:gd name="connsiteY3033" fmla="*/ 998241 h 2121144"/>
                <a:gd name="connsiteX3034" fmla="*/ 4945617 w 8386272"/>
                <a:gd name="connsiteY3034" fmla="*/ 998241 h 2121144"/>
                <a:gd name="connsiteX3035" fmla="*/ 5063630 w 8386272"/>
                <a:gd name="connsiteY3035" fmla="*/ 997767 h 2121144"/>
                <a:gd name="connsiteX3036" fmla="*/ 5063749 w 8386272"/>
                <a:gd name="connsiteY3036" fmla="*/ 1024599 h 2121144"/>
                <a:gd name="connsiteX3037" fmla="*/ 4944549 w 8386272"/>
                <a:gd name="connsiteY3037" fmla="*/ 1025073 h 2121144"/>
                <a:gd name="connsiteX3038" fmla="*/ 4944549 w 8386272"/>
                <a:gd name="connsiteY3038" fmla="*/ 1025073 h 2121144"/>
                <a:gd name="connsiteX3039" fmla="*/ 4944549 w 8386272"/>
                <a:gd name="connsiteY3039" fmla="*/ 1024599 h 2121144"/>
                <a:gd name="connsiteX3040" fmla="*/ 4944311 w 8386272"/>
                <a:gd name="connsiteY3040" fmla="*/ 998241 h 2121144"/>
                <a:gd name="connsiteX3041" fmla="*/ 4944786 w 8386272"/>
                <a:gd name="connsiteY3041" fmla="*/ 1061047 h 2121144"/>
                <a:gd name="connsiteX3042" fmla="*/ 5063986 w 8386272"/>
                <a:gd name="connsiteY3042" fmla="*/ 1060572 h 2121144"/>
                <a:gd name="connsiteX3043" fmla="*/ 5064223 w 8386272"/>
                <a:gd name="connsiteY3043" fmla="*/ 1087523 h 2121144"/>
                <a:gd name="connsiteX3044" fmla="*/ 5055794 w 8386272"/>
                <a:gd name="connsiteY3044" fmla="*/ 1087523 h 2121144"/>
                <a:gd name="connsiteX3045" fmla="*/ 4944905 w 8386272"/>
                <a:gd name="connsiteY3045" fmla="*/ 1087879 h 2121144"/>
                <a:gd name="connsiteX3046" fmla="*/ 4944905 w 8386272"/>
                <a:gd name="connsiteY3046" fmla="*/ 1087879 h 2121144"/>
                <a:gd name="connsiteX3047" fmla="*/ 4944786 w 8386272"/>
                <a:gd name="connsiteY3047" fmla="*/ 1061047 h 2121144"/>
                <a:gd name="connsiteX3048" fmla="*/ 4945380 w 8386272"/>
                <a:gd name="connsiteY3048" fmla="*/ 1123853 h 2121144"/>
                <a:gd name="connsiteX3049" fmla="*/ 4945380 w 8386272"/>
                <a:gd name="connsiteY3049" fmla="*/ 1123853 h 2121144"/>
                <a:gd name="connsiteX3050" fmla="*/ 5064580 w 8386272"/>
                <a:gd name="connsiteY3050" fmla="*/ 1123378 h 2121144"/>
                <a:gd name="connsiteX3051" fmla="*/ 5064698 w 8386272"/>
                <a:gd name="connsiteY3051" fmla="*/ 1150328 h 2121144"/>
                <a:gd name="connsiteX3052" fmla="*/ 4945498 w 8386272"/>
                <a:gd name="connsiteY3052" fmla="*/ 1150803 h 2121144"/>
                <a:gd name="connsiteX3053" fmla="*/ 4945380 w 8386272"/>
                <a:gd name="connsiteY3053" fmla="*/ 1123853 h 2121144"/>
                <a:gd name="connsiteX3054" fmla="*/ 4945736 w 8386272"/>
                <a:gd name="connsiteY3054" fmla="*/ 1186540 h 2121144"/>
                <a:gd name="connsiteX3055" fmla="*/ 5065055 w 8386272"/>
                <a:gd name="connsiteY3055" fmla="*/ 1186065 h 2121144"/>
                <a:gd name="connsiteX3056" fmla="*/ 5065173 w 8386272"/>
                <a:gd name="connsiteY3056" fmla="*/ 1213015 h 2121144"/>
                <a:gd name="connsiteX3057" fmla="*/ 4945854 w 8386272"/>
                <a:gd name="connsiteY3057" fmla="*/ 1213490 h 2121144"/>
                <a:gd name="connsiteX3058" fmla="*/ 4945736 w 8386272"/>
                <a:gd name="connsiteY3058" fmla="*/ 1186540 h 2121144"/>
                <a:gd name="connsiteX3059" fmla="*/ 4946211 w 8386272"/>
                <a:gd name="connsiteY3059" fmla="*/ 1249345 h 2121144"/>
                <a:gd name="connsiteX3060" fmla="*/ 5065411 w 8386272"/>
                <a:gd name="connsiteY3060" fmla="*/ 1248870 h 2121144"/>
                <a:gd name="connsiteX3061" fmla="*/ 5065530 w 8386272"/>
                <a:gd name="connsiteY3061" fmla="*/ 1275821 h 2121144"/>
                <a:gd name="connsiteX3062" fmla="*/ 4947042 w 8386272"/>
                <a:gd name="connsiteY3062" fmla="*/ 1276296 h 2121144"/>
                <a:gd name="connsiteX3063" fmla="*/ 4946329 w 8386272"/>
                <a:gd name="connsiteY3063" fmla="*/ 1276296 h 2121144"/>
                <a:gd name="connsiteX3064" fmla="*/ 4946329 w 8386272"/>
                <a:gd name="connsiteY3064" fmla="*/ 1276296 h 2121144"/>
                <a:gd name="connsiteX3065" fmla="*/ 4946329 w 8386272"/>
                <a:gd name="connsiteY3065" fmla="*/ 1276059 h 2121144"/>
                <a:gd name="connsiteX3066" fmla="*/ 4946211 w 8386272"/>
                <a:gd name="connsiteY3066" fmla="*/ 1249345 h 2121144"/>
                <a:gd name="connsiteX3067" fmla="*/ 4946567 w 8386272"/>
                <a:gd name="connsiteY3067" fmla="*/ 1312032 h 2121144"/>
                <a:gd name="connsiteX3068" fmla="*/ 5065886 w 8386272"/>
                <a:gd name="connsiteY3068" fmla="*/ 1311557 h 2121144"/>
                <a:gd name="connsiteX3069" fmla="*/ 5066005 w 8386272"/>
                <a:gd name="connsiteY3069" fmla="*/ 1338389 h 2121144"/>
                <a:gd name="connsiteX3070" fmla="*/ 5057456 w 8386272"/>
                <a:gd name="connsiteY3070" fmla="*/ 1338389 h 2121144"/>
                <a:gd name="connsiteX3071" fmla="*/ 5024925 w 8386272"/>
                <a:gd name="connsiteY3071" fmla="*/ 1338508 h 2121144"/>
                <a:gd name="connsiteX3072" fmla="*/ 4946804 w 8386272"/>
                <a:gd name="connsiteY3072" fmla="*/ 1338745 h 2121144"/>
                <a:gd name="connsiteX3073" fmla="*/ 4946567 w 8386272"/>
                <a:gd name="connsiteY3073" fmla="*/ 1312032 h 2121144"/>
                <a:gd name="connsiteX3074" fmla="*/ 4947042 w 8386272"/>
                <a:gd name="connsiteY3074" fmla="*/ 1374719 h 2121144"/>
                <a:gd name="connsiteX3075" fmla="*/ 5066242 w 8386272"/>
                <a:gd name="connsiteY3075" fmla="*/ 1374244 h 2121144"/>
                <a:gd name="connsiteX3076" fmla="*/ 5066479 w 8386272"/>
                <a:gd name="connsiteY3076" fmla="*/ 1401076 h 2121144"/>
                <a:gd name="connsiteX3077" fmla="*/ 5057931 w 8386272"/>
                <a:gd name="connsiteY3077" fmla="*/ 1401076 h 2121144"/>
                <a:gd name="connsiteX3078" fmla="*/ 4947992 w 8386272"/>
                <a:gd name="connsiteY3078" fmla="*/ 1401551 h 2121144"/>
                <a:gd name="connsiteX3079" fmla="*/ 4947161 w 8386272"/>
                <a:gd name="connsiteY3079" fmla="*/ 1401551 h 2121144"/>
                <a:gd name="connsiteX3080" fmla="*/ 4947042 w 8386272"/>
                <a:gd name="connsiteY3080" fmla="*/ 1374719 h 2121144"/>
                <a:gd name="connsiteX3081" fmla="*/ 4947398 w 8386272"/>
                <a:gd name="connsiteY3081" fmla="*/ 1437525 h 2121144"/>
                <a:gd name="connsiteX3082" fmla="*/ 5066717 w 8386272"/>
                <a:gd name="connsiteY3082" fmla="*/ 1437050 h 2121144"/>
                <a:gd name="connsiteX3083" fmla="*/ 5066835 w 8386272"/>
                <a:gd name="connsiteY3083" fmla="*/ 1463882 h 2121144"/>
                <a:gd name="connsiteX3084" fmla="*/ 5058287 w 8386272"/>
                <a:gd name="connsiteY3084" fmla="*/ 1463882 h 2121144"/>
                <a:gd name="connsiteX3085" fmla="*/ 4947636 w 8386272"/>
                <a:gd name="connsiteY3085" fmla="*/ 1464357 h 2121144"/>
                <a:gd name="connsiteX3086" fmla="*/ 4947398 w 8386272"/>
                <a:gd name="connsiteY3086" fmla="*/ 1437525 h 2121144"/>
                <a:gd name="connsiteX3087" fmla="*/ 4947992 w 8386272"/>
                <a:gd name="connsiteY3087" fmla="*/ 1500212 h 2121144"/>
                <a:gd name="connsiteX3088" fmla="*/ 5067192 w 8386272"/>
                <a:gd name="connsiteY3088" fmla="*/ 1499737 h 2121144"/>
                <a:gd name="connsiteX3089" fmla="*/ 5067429 w 8386272"/>
                <a:gd name="connsiteY3089" fmla="*/ 1526569 h 2121144"/>
                <a:gd name="connsiteX3090" fmla="*/ 4948110 w 8386272"/>
                <a:gd name="connsiteY3090" fmla="*/ 1527043 h 2121144"/>
                <a:gd name="connsiteX3091" fmla="*/ 4947992 w 8386272"/>
                <a:gd name="connsiteY3091" fmla="*/ 1500212 h 2121144"/>
                <a:gd name="connsiteX3092" fmla="*/ 4948585 w 8386272"/>
                <a:gd name="connsiteY3092" fmla="*/ 1589137 h 2121144"/>
                <a:gd name="connsiteX3093" fmla="*/ 4948348 w 8386272"/>
                <a:gd name="connsiteY3093" fmla="*/ 1562899 h 2121144"/>
                <a:gd name="connsiteX3094" fmla="*/ 5067667 w 8386272"/>
                <a:gd name="connsiteY3094" fmla="*/ 1562424 h 2121144"/>
                <a:gd name="connsiteX3095" fmla="*/ 5067785 w 8386272"/>
                <a:gd name="connsiteY3095" fmla="*/ 1589374 h 2121144"/>
                <a:gd name="connsiteX3096" fmla="*/ 4949298 w 8386272"/>
                <a:gd name="connsiteY3096" fmla="*/ 1589849 h 2121144"/>
                <a:gd name="connsiteX3097" fmla="*/ 4948585 w 8386272"/>
                <a:gd name="connsiteY3097" fmla="*/ 1589849 h 2121144"/>
                <a:gd name="connsiteX3098" fmla="*/ 4948585 w 8386272"/>
                <a:gd name="connsiteY3098" fmla="*/ 1589849 h 2121144"/>
                <a:gd name="connsiteX3099" fmla="*/ 4948585 w 8386272"/>
                <a:gd name="connsiteY3099" fmla="*/ 1589137 h 2121144"/>
                <a:gd name="connsiteX3100" fmla="*/ 4948823 w 8386272"/>
                <a:gd name="connsiteY3100" fmla="*/ 1625704 h 2121144"/>
                <a:gd name="connsiteX3101" fmla="*/ 5068023 w 8386272"/>
                <a:gd name="connsiteY3101" fmla="*/ 1625229 h 2121144"/>
                <a:gd name="connsiteX3102" fmla="*/ 5068260 w 8386272"/>
                <a:gd name="connsiteY3102" fmla="*/ 1652180 h 2121144"/>
                <a:gd name="connsiteX3103" fmla="*/ 5059712 w 8386272"/>
                <a:gd name="connsiteY3103" fmla="*/ 1652180 h 2121144"/>
                <a:gd name="connsiteX3104" fmla="*/ 4950248 w 8386272"/>
                <a:gd name="connsiteY3104" fmla="*/ 1652536 h 2121144"/>
                <a:gd name="connsiteX3105" fmla="*/ 4948941 w 8386272"/>
                <a:gd name="connsiteY3105" fmla="*/ 1652536 h 2121144"/>
                <a:gd name="connsiteX3106" fmla="*/ 4948823 w 8386272"/>
                <a:gd name="connsiteY3106" fmla="*/ 1625704 h 2121144"/>
                <a:gd name="connsiteX3107" fmla="*/ 4949416 w 8386272"/>
                <a:gd name="connsiteY3107" fmla="*/ 1688391 h 2121144"/>
                <a:gd name="connsiteX3108" fmla="*/ 5068617 w 8386272"/>
                <a:gd name="connsiteY3108" fmla="*/ 1687916 h 2121144"/>
                <a:gd name="connsiteX3109" fmla="*/ 5068735 w 8386272"/>
                <a:gd name="connsiteY3109" fmla="*/ 1714748 h 2121144"/>
                <a:gd name="connsiteX3110" fmla="*/ 5068023 w 8386272"/>
                <a:gd name="connsiteY3110" fmla="*/ 1714748 h 2121144"/>
                <a:gd name="connsiteX3111" fmla="*/ 5060306 w 8386272"/>
                <a:gd name="connsiteY3111" fmla="*/ 1714748 h 2121144"/>
                <a:gd name="connsiteX3112" fmla="*/ 4949416 w 8386272"/>
                <a:gd name="connsiteY3112" fmla="*/ 1715223 h 2121144"/>
                <a:gd name="connsiteX3113" fmla="*/ 4949416 w 8386272"/>
                <a:gd name="connsiteY3113" fmla="*/ 1715223 h 2121144"/>
                <a:gd name="connsiteX3114" fmla="*/ 4949416 w 8386272"/>
                <a:gd name="connsiteY3114" fmla="*/ 1714985 h 2121144"/>
                <a:gd name="connsiteX3115" fmla="*/ 4949416 w 8386272"/>
                <a:gd name="connsiteY3115" fmla="*/ 1688391 h 2121144"/>
                <a:gd name="connsiteX3116" fmla="*/ 4949773 w 8386272"/>
                <a:gd name="connsiteY3116" fmla="*/ 1751197 h 2121144"/>
                <a:gd name="connsiteX3117" fmla="*/ 5069091 w 8386272"/>
                <a:gd name="connsiteY3117" fmla="*/ 1750722 h 2121144"/>
                <a:gd name="connsiteX3118" fmla="*/ 5069210 w 8386272"/>
                <a:gd name="connsiteY3118" fmla="*/ 1777672 h 2121144"/>
                <a:gd name="connsiteX3119" fmla="*/ 4950722 w 8386272"/>
                <a:gd name="connsiteY3119" fmla="*/ 1778147 h 2121144"/>
                <a:gd name="connsiteX3120" fmla="*/ 4950010 w 8386272"/>
                <a:gd name="connsiteY3120" fmla="*/ 1778147 h 2121144"/>
                <a:gd name="connsiteX3121" fmla="*/ 4949773 w 8386272"/>
                <a:gd name="connsiteY3121" fmla="*/ 1751197 h 2121144"/>
                <a:gd name="connsiteX3122" fmla="*/ 4950248 w 8386272"/>
                <a:gd name="connsiteY3122" fmla="*/ 1813884 h 2121144"/>
                <a:gd name="connsiteX3123" fmla="*/ 5069447 w 8386272"/>
                <a:gd name="connsiteY3123" fmla="*/ 1813409 h 2121144"/>
                <a:gd name="connsiteX3124" fmla="*/ 5069685 w 8386272"/>
                <a:gd name="connsiteY3124" fmla="*/ 1840241 h 2121144"/>
                <a:gd name="connsiteX3125" fmla="*/ 5061255 w 8386272"/>
                <a:gd name="connsiteY3125" fmla="*/ 1840241 h 2121144"/>
                <a:gd name="connsiteX3126" fmla="*/ 4951791 w 8386272"/>
                <a:gd name="connsiteY3126" fmla="*/ 1840597 h 2121144"/>
                <a:gd name="connsiteX3127" fmla="*/ 4950366 w 8386272"/>
                <a:gd name="connsiteY3127" fmla="*/ 1840597 h 2121144"/>
                <a:gd name="connsiteX3128" fmla="*/ 4950248 w 8386272"/>
                <a:gd name="connsiteY3128" fmla="*/ 1813884 h 2121144"/>
                <a:gd name="connsiteX3129" fmla="*/ 4950604 w 8386272"/>
                <a:gd name="connsiteY3129" fmla="*/ 1876689 h 2121144"/>
                <a:gd name="connsiteX3130" fmla="*/ 4951435 w 8386272"/>
                <a:gd name="connsiteY3130" fmla="*/ 1876689 h 2121144"/>
                <a:gd name="connsiteX3131" fmla="*/ 5069922 w 8386272"/>
                <a:gd name="connsiteY3131" fmla="*/ 1876214 h 2121144"/>
                <a:gd name="connsiteX3132" fmla="*/ 5070041 w 8386272"/>
                <a:gd name="connsiteY3132" fmla="*/ 1903046 h 2121144"/>
                <a:gd name="connsiteX3133" fmla="*/ 4951316 w 8386272"/>
                <a:gd name="connsiteY3133" fmla="*/ 1903521 h 2121144"/>
                <a:gd name="connsiteX3134" fmla="*/ 4950960 w 8386272"/>
                <a:gd name="connsiteY3134" fmla="*/ 1903521 h 2121144"/>
                <a:gd name="connsiteX3135" fmla="*/ 4950960 w 8386272"/>
                <a:gd name="connsiteY3135" fmla="*/ 1903521 h 2121144"/>
                <a:gd name="connsiteX3136" fmla="*/ 4950604 w 8386272"/>
                <a:gd name="connsiteY3136" fmla="*/ 1876689 h 2121144"/>
                <a:gd name="connsiteX3137" fmla="*/ 4951078 w 8386272"/>
                <a:gd name="connsiteY3137" fmla="*/ 1939376 h 2121144"/>
                <a:gd name="connsiteX3138" fmla="*/ 4951078 w 8386272"/>
                <a:gd name="connsiteY3138" fmla="*/ 1939376 h 2121144"/>
                <a:gd name="connsiteX3139" fmla="*/ 5069922 w 8386272"/>
                <a:gd name="connsiteY3139" fmla="*/ 1938783 h 2121144"/>
                <a:gd name="connsiteX3140" fmla="*/ 5070279 w 8386272"/>
                <a:gd name="connsiteY3140" fmla="*/ 1938783 h 2121144"/>
                <a:gd name="connsiteX3141" fmla="*/ 5070635 w 8386272"/>
                <a:gd name="connsiteY3141" fmla="*/ 1965733 h 2121144"/>
                <a:gd name="connsiteX3142" fmla="*/ 4951316 w 8386272"/>
                <a:gd name="connsiteY3142" fmla="*/ 1966327 h 2121144"/>
                <a:gd name="connsiteX3143" fmla="*/ 4951078 w 8386272"/>
                <a:gd name="connsiteY3143" fmla="*/ 1939376 h 2121144"/>
                <a:gd name="connsiteX3144" fmla="*/ 4951435 w 8386272"/>
                <a:gd name="connsiteY3144" fmla="*/ 2002063 h 2121144"/>
                <a:gd name="connsiteX3145" fmla="*/ 5070754 w 8386272"/>
                <a:gd name="connsiteY3145" fmla="*/ 2001588 h 2121144"/>
                <a:gd name="connsiteX3146" fmla="*/ 5070872 w 8386272"/>
                <a:gd name="connsiteY3146" fmla="*/ 2028420 h 2121144"/>
                <a:gd name="connsiteX3147" fmla="*/ 4951672 w 8386272"/>
                <a:gd name="connsiteY3147" fmla="*/ 2028895 h 2121144"/>
                <a:gd name="connsiteX3148" fmla="*/ 4951435 w 8386272"/>
                <a:gd name="connsiteY3148" fmla="*/ 2002063 h 2121144"/>
                <a:gd name="connsiteX3149" fmla="*/ 4952147 w 8386272"/>
                <a:gd name="connsiteY3149" fmla="*/ 2091700 h 2121144"/>
                <a:gd name="connsiteX3150" fmla="*/ 4952028 w 8386272"/>
                <a:gd name="connsiteY3150" fmla="*/ 2064869 h 2121144"/>
                <a:gd name="connsiteX3151" fmla="*/ 5071229 w 8386272"/>
                <a:gd name="connsiteY3151" fmla="*/ 2064394 h 2121144"/>
                <a:gd name="connsiteX3152" fmla="*/ 5071466 w 8386272"/>
                <a:gd name="connsiteY3152" fmla="*/ 2091226 h 2121144"/>
                <a:gd name="connsiteX3153" fmla="*/ 4952147 w 8386272"/>
                <a:gd name="connsiteY3153" fmla="*/ 2091700 h 2121144"/>
                <a:gd name="connsiteX3154" fmla="*/ 5290039 w 8386272"/>
                <a:gd name="connsiteY3154" fmla="*/ 943272 h 2121144"/>
                <a:gd name="connsiteX3155" fmla="*/ 5402234 w 8386272"/>
                <a:gd name="connsiteY3155" fmla="*/ 942797 h 2121144"/>
                <a:gd name="connsiteX3156" fmla="*/ 5402472 w 8386272"/>
                <a:gd name="connsiteY3156" fmla="*/ 974259 h 2121144"/>
                <a:gd name="connsiteX3157" fmla="*/ 5290157 w 8386272"/>
                <a:gd name="connsiteY3157" fmla="*/ 974734 h 2121144"/>
                <a:gd name="connsiteX3158" fmla="*/ 5290039 w 8386272"/>
                <a:gd name="connsiteY3158" fmla="*/ 943272 h 2121144"/>
                <a:gd name="connsiteX3159" fmla="*/ 5290632 w 8386272"/>
                <a:gd name="connsiteY3159" fmla="*/ 1035046 h 2121144"/>
                <a:gd name="connsiteX3160" fmla="*/ 5402946 w 8386272"/>
                <a:gd name="connsiteY3160" fmla="*/ 1034690 h 2121144"/>
                <a:gd name="connsiteX3161" fmla="*/ 5403184 w 8386272"/>
                <a:gd name="connsiteY3161" fmla="*/ 1066034 h 2121144"/>
                <a:gd name="connsiteX3162" fmla="*/ 5290870 w 8386272"/>
                <a:gd name="connsiteY3162" fmla="*/ 1066509 h 2121144"/>
                <a:gd name="connsiteX3163" fmla="*/ 5290632 w 8386272"/>
                <a:gd name="connsiteY3163" fmla="*/ 1035046 h 2121144"/>
                <a:gd name="connsiteX3164" fmla="*/ 5291345 w 8386272"/>
                <a:gd name="connsiteY3164" fmla="*/ 1126940 h 2121144"/>
                <a:gd name="connsiteX3165" fmla="*/ 5403540 w 8386272"/>
                <a:gd name="connsiteY3165" fmla="*/ 1126465 h 2121144"/>
                <a:gd name="connsiteX3166" fmla="*/ 5403778 w 8386272"/>
                <a:gd name="connsiteY3166" fmla="*/ 1157927 h 2121144"/>
                <a:gd name="connsiteX3167" fmla="*/ 5291464 w 8386272"/>
                <a:gd name="connsiteY3167" fmla="*/ 1158283 h 2121144"/>
                <a:gd name="connsiteX3168" fmla="*/ 5291345 w 8386272"/>
                <a:gd name="connsiteY3168" fmla="*/ 1126940 h 2121144"/>
                <a:gd name="connsiteX3169" fmla="*/ 5292057 w 8386272"/>
                <a:gd name="connsiteY3169" fmla="*/ 1218714 h 2121144"/>
                <a:gd name="connsiteX3170" fmla="*/ 5404371 w 8386272"/>
                <a:gd name="connsiteY3170" fmla="*/ 1218239 h 2121144"/>
                <a:gd name="connsiteX3171" fmla="*/ 5404490 w 8386272"/>
                <a:gd name="connsiteY3171" fmla="*/ 1249583 h 2121144"/>
                <a:gd name="connsiteX3172" fmla="*/ 5292176 w 8386272"/>
                <a:gd name="connsiteY3172" fmla="*/ 1250058 h 2121144"/>
                <a:gd name="connsiteX3173" fmla="*/ 5292057 w 8386272"/>
                <a:gd name="connsiteY3173" fmla="*/ 1218714 h 2121144"/>
                <a:gd name="connsiteX3174" fmla="*/ 5292651 w 8386272"/>
                <a:gd name="connsiteY3174" fmla="*/ 1310726 h 2121144"/>
                <a:gd name="connsiteX3175" fmla="*/ 5404965 w 8386272"/>
                <a:gd name="connsiteY3175" fmla="*/ 1310251 h 2121144"/>
                <a:gd name="connsiteX3176" fmla="*/ 5405084 w 8386272"/>
                <a:gd name="connsiteY3176" fmla="*/ 1341714 h 2121144"/>
                <a:gd name="connsiteX3177" fmla="*/ 5292888 w 8386272"/>
                <a:gd name="connsiteY3177" fmla="*/ 1342070 h 2121144"/>
                <a:gd name="connsiteX3178" fmla="*/ 5292651 w 8386272"/>
                <a:gd name="connsiteY3178" fmla="*/ 1310726 h 2121144"/>
                <a:gd name="connsiteX3179" fmla="*/ 5293363 w 8386272"/>
                <a:gd name="connsiteY3179" fmla="*/ 1402501 h 2121144"/>
                <a:gd name="connsiteX3180" fmla="*/ 5404846 w 8386272"/>
                <a:gd name="connsiteY3180" fmla="*/ 1402145 h 2121144"/>
                <a:gd name="connsiteX3181" fmla="*/ 5405440 w 8386272"/>
                <a:gd name="connsiteY3181" fmla="*/ 1402145 h 2121144"/>
                <a:gd name="connsiteX3182" fmla="*/ 5405796 w 8386272"/>
                <a:gd name="connsiteY3182" fmla="*/ 1433488 h 2121144"/>
                <a:gd name="connsiteX3183" fmla="*/ 5293601 w 8386272"/>
                <a:gd name="connsiteY3183" fmla="*/ 1433963 h 2121144"/>
                <a:gd name="connsiteX3184" fmla="*/ 5293601 w 8386272"/>
                <a:gd name="connsiteY3184" fmla="*/ 1433963 h 2121144"/>
                <a:gd name="connsiteX3185" fmla="*/ 5293363 w 8386272"/>
                <a:gd name="connsiteY3185" fmla="*/ 1402501 h 2121144"/>
                <a:gd name="connsiteX3186" fmla="*/ 5294076 w 8386272"/>
                <a:gd name="connsiteY3186" fmla="*/ 1494394 h 2121144"/>
                <a:gd name="connsiteX3187" fmla="*/ 5406152 w 8386272"/>
                <a:gd name="connsiteY3187" fmla="*/ 1493919 h 2121144"/>
                <a:gd name="connsiteX3188" fmla="*/ 5406508 w 8386272"/>
                <a:gd name="connsiteY3188" fmla="*/ 1525263 h 2121144"/>
                <a:gd name="connsiteX3189" fmla="*/ 5405915 w 8386272"/>
                <a:gd name="connsiteY3189" fmla="*/ 1525263 h 2121144"/>
                <a:gd name="connsiteX3190" fmla="*/ 5294313 w 8386272"/>
                <a:gd name="connsiteY3190" fmla="*/ 1525619 h 2121144"/>
                <a:gd name="connsiteX3191" fmla="*/ 5294076 w 8386272"/>
                <a:gd name="connsiteY3191" fmla="*/ 1494394 h 2121144"/>
                <a:gd name="connsiteX3192" fmla="*/ 5294669 w 8386272"/>
                <a:gd name="connsiteY3192" fmla="*/ 1586287 h 2121144"/>
                <a:gd name="connsiteX3193" fmla="*/ 5406746 w 8386272"/>
                <a:gd name="connsiteY3193" fmla="*/ 1585813 h 2121144"/>
                <a:gd name="connsiteX3194" fmla="*/ 5407102 w 8386272"/>
                <a:gd name="connsiteY3194" fmla="*/ 1617275 h 2121144"/>
                <a:gd name="connsiteX3195" fmla="*/ 5294788 w 8386272"/>
                <a:gd name="connsiteY3195" fmla="*/ 1617631 h 2121144"/>
                <a:gd name="connsiteX3196" fmla="*/ 5294669 w 8386272"/>
                <a:gd name="connsiteY3196" fmla="*/ 1586287 h 2121144"/>
                <a:gd name="connsiteX3197" fmla="*/ 5295263 w 8386272"/>
                <a:gd name="connsiteY3197" fmla="*/ 1678062 h 2121144"/>
                <a:gd name="connsiteX3198" fmla="*/ 5407458 w 8386272"/>
                <a:gd name="connsiteY3198" fmla="*/ 1677706 h 2121144"/>
                <a:gd name="connsiteX3199" fmla="*/ 5407696 w 8386272"/>
                <a:gd name="connsiteY3199" fmla="*/ 1709049 h 2121144"/>
                <a:gd name="connsiteX3200" fmla="*/ 5296331 w 8386272"/>
                <a:gd name="connsiteY3200" fmla="*/ 1709524 h 2121144"/>
                <a:gd name="connsiteX3201" fmla="*/ 5295619 w 8386272"/>
                <a:gd name="connsiteY3201" fmla="*/ 1709524 h 2121144"/>
                <a:gd name="connsiteX3202" fmla="*/ 5295263 w 8386272"/>
                <a:gd name="connsiteY3202" fmla="*/ 1678062 h 2121144"/>
                <a:gd name="connsiteX3203" fmla="*/ 5295856 w 8386272"/>
                <a:gd name="connsiteY3203" fmla="*/ 1769955 h 2121144"/>
                <a:gd name="connsiteX3204" fmla="*/ 5296688 w 8386272"/>
                <a:gd name="connsiteY3204" fmla="*/ 1769955 h 2121144"/>
                <a:gd name="connsiteX3205" fmla="*/ 5408170 w 8386272"/>
                <a:gd name="connsiteY3205" fmla="*/ 1769480 h 2121144"/>
                <a:gd name="connsiteX3206" fmla="*/ 5408289 w 8386272"/>
                <a:gd name="connsiteY3206" fmla="*/ 1800943 h 2121144"/>
                <a:gd name="connsiteX3207" fmla="*/ 5296213 w 8386272"/>
                <a:gd name="connsiteY3207" fmla="*/ 1801299 h 2121144"/>
                <a:gd name="connsiteX3208" fmla="*/ 5295856 w 8386272"/>
                <a:gd name="connsiteY3208" fmla="*/ 1769955 h 2121144"/>
                <a:gd name="connsiteX3209" fmla="*/ 5296569 w 8386272"/>
                <a:gd name="connsiteY3209" fmla="*/ 1861849 h 2121144"/>
                <a:gd name="connsiteX3210" fmla="*/ 5408764 w 8386272"/>
                <a:gd name="connsiteY3210" fmla="*/ 1861492 h 2121144"/>
                <a:gd name="connsiteX3211" fmla="*/ 5409002 w 8386272"/>
                <a:gd name="connsiteY3211" fmla="*/ 1892836 h 2121144"/>
                <a:gd name="connsiteX3212" fmla="*/ 5408289 w 8386272"/>
                <a:gd name="connsiteY3212" fmla="*/ 1892836 h 2121144"/>
                <a:gd name="connsiteX3213" fmla="*/ 5296806 w 8386272"/>
                <a:gd name="connsiteY3213" fmla="*/ 1893311 h 2121144"/>
                <a:gd name="connsiteX3214" fmla="*/ 5296569 w 8386272"/>
                <a:gd name="connsiteY3214" fmla="*/ 1861849 h 2121144"/>
                <a:gd name="connsiteX3215" fmla="*/ 5297281 w 8386272"/>
                <a:gd name="connsiteY3215" fmla="*/ 1953742 h 2121144"/>
                <a:gd name="connsiteX3216" fmla="*/ 5409595 w 8386272"/>
                <a:gd name="connsiteY3216" fmla="*/ 1953386 h 2121144"/>
                <a:gd name="connsiteX3217" fmla="*/ 5409714 w 8386272"/>
                <a:gd name="connsiteY3217" fmla="*/ 1984729 h 2121144"/>
                <a:gd name="connsiteX3218" fmla="*/ 5298112 w 8386272"/>
                <a:gd name="connsiteY3218" fmla="*/ 1985204 h 2121144"/>
                <a:gd name="connsiteX3219" fmla="*/ 5297519 w 8386272"/>
                <a:gd name="connsiteY3219" fmla="*/ 1985204 h 2121144"/>
                <a:gd name="connsiteX3220" fmla="*/ 5297281 w 8386272"/>
                <a:gd name="connsiteY3220" fmla="*/ 1953742 h 2121144"/>
                <a:gd name="connsiteX3221" fmla="*/ 5298825 w 8386272"/>
                <a:gd name="connsiteY3221" fmla="*/ 2076979 h 2121144"/>
                <a:gd name="connsiteX3222" fmla="*/ 5297993 w 8386272"/>
                <a:gd name="connsiteY3222" fmla="*/ 2076979 h 2121144"/>
                <a:gd name="connsiteX3223" fmla="*/ 5297993 w 8386272"/>
                <a:gd name="connsiteY3223" fmla="*/ 2076979 h 2121144"/>
                <a:gd name="connsiteX3224" fmla="*/ 5297875 w 8386272"/>
                <a:gd name="connsiteY3224" fmla="*/ 2045635 h 2121144"/>
                <a:gd name="connsiteX3225" fmla="*/ 5410189 w 8386272"/>
                <a:gd name="connsiteY3225" fmla="*/ 2045279 h 2121144"/>
                <a:gd name="connsiteX3226" fmla="*/ 5410426 w 8386272"/>
                <a:gd name="connsiteY3226" fmla="*/ 2076623 h 2121144"/>
                <a:gd name="connsiteX3227" fmla="*/ 5298825 w 8386272"/>
                <a:gd name="connsiteY3227" fmla="*/ 2076979 h 2121144"/>
                <a:gd name="connsiteX3228" fmla="*/ 5588870 w 8386272"/>
                <a:gd name="connsiteY3228" fmla="*/ 534263 h 2121144"/>
                <a:gd name="connsiteX3229" fmla="*/ 5757104 w 8386272"/>
                <a:gd name="connsiteY3229" fmla="*/ 533670 h 2121144"/>
                <a:gd name="connsiteX3230" fmla="*/ 5757341 w 8386272"/>
                <a:gd name="connsiteY3230" fmla="*/ 551597 h 2121144"/>
                <a:gd name="connsiteX3231" fmla="*/ 5745706 w 8386272"/>
                <a:gd name="connsiteY3231" fmla="*/ 551597 h 2121144"/>
                <a:gd name="connsiteX3232" fmla="*/ 5589939 w 8386272"/>
                <a:gd name="connsiteY3232" fmla="*/ 552191 h 2121144"/>
                <a:gd name="connsiteX3233" fmla="*/ 5588989 w 8386272"/>
                <a:gd name="connsiteY3233" fmla="*/ 552191 h 2121144"/>
                <a:gd name="connsiteX3234" fmla="*/ 5588989 w 8386272"/>
                <a:gd name="connsiteY3234" fmla="*/ 552191 h 2121144"/>
                <a:gd name="connsiteX3235" fmla="*/ 5588870 w 8386272"/>
                <a:gd name="connsiteY3235" fmla="*/ 534263 h 2121144"/>
                <a:gd name="connsiteX3236" fmla="*/ 5589226 w 8386272"/>
                <a:gd name="connsiteY3236" fmla="*/ 601462 h 2121144"/>
                <a:gd name="connsiteX3237" fmla="*/ 5589226 w 8386272"/>
                <a:gd name="connsiteY3237" fmla="*/ 601462 h 2121144"/>
                <a:gd name="connsiteX3238" fmla="*/ 5756510 w 8386272"/>
                <a:gd name="connsiteY3238" fmla="*/ 600750 h 2121144"/>
                <a:gd name="connsiteX3239" fmla="*/ 5757579 w 8386272"/>
                <a:gd name="connsiteY3239" fmla="*/ 600750 h 2121144"/>
                <a:gd name="connsiteX3240" fmla="*/ 5757579 w 8386272"/>
                <a:gd name="connsiteY3240" fmla="*/ 600750 h 2121144"/>
                <a:gd name="connsiteX3241" fmla="*/ 5757816 w 8386272"/>
                <a:gd name="connsiteY3241" fmla="*/ 618677 h 2121144"/>
                <a:gd name="connsiteX3242" fmla="*/ 5746063 w 8386272"/>
                <a:gd name="connsiteY3242" fmla="*/ 618677 h 2121144"/>
                <a:gd name="connsiteX3243" fmla="*/ 5589464 w 8386272"/>
                <a:gd name="connsiteY3243" fmla="*/ 619389 h 2121144"/>
                <a:gd name="connsiteX3244" fmla="*/ 5589226 w 8386272"/>
                <a:gd name="connsiteY3244" fmla="*/ 601462 h 2121144"/>
                <a:gd name="connsiteX3245" fmla="*/ 5589820 w 8386272"/>
                <a:gd name="connsiteY3245" fmla="*/ 668660 h 2121144"/>
                <a:gd name="connsiteX3246" fmla="*/ 5758054 w 8386272"/>
                <a:gd name="connsiteY3246" fmla="*/ 667948 h 2121144"/>
                <a:gd name="connsiteX3247" fmla="*/ 5758172 w 8386272"/>
                <a:gd name="connsiteY3247" fmla="*/ 685875 h 2121144"/>
                <a:gd name="connsiteX3248" fmla="*/ 5589820 w 8386272"/>
                <a:gd name="connsiteY3248" fmla="*/ 686588 h 2121144"/>
                <a:gd name="connsiteX3249" fmla="*/ 5589820 w 8386272"/>
                <a:gd name="connsiteY3249" fmla="*/ 668660 h 2121144"/>
                <a:gd name="connsiteX3250" fmla="*/ 5590414 w 8386272"/>
                <a:gd name="connsiteY3250" fmla="*/ 753311 h 2121144"/>
                <a:gd name="connsiteX3251" fmla="*/ 5590176 w 8386272"/>
                <a:gd name="connsiteY3251" fmla="*/ 735859 h 2121144"/>
                <a:gd name="connsiteX3252" fmla="*/ 5758529 w 8386272"/>
                <a:gd name="connsiteY3252" fmla="*/ 735265 h 2121144"/>
                <a:gd name="connsiteX3253" fmla="*/ 5758529 w 8386272"/>
                <a:gd name="connsiteY3253" fmla="*/ 753193 h 2121144"/>
                <a:gd name="connsiteX3254" fmla="*/ 5590295 w 8386272"/>
                <a:gd name="connsiteY3254" fmla="*/ 753786 h 2121144"/>
                <a:gd name="connsiteX3255" fmla="*/ 5590295 w 8386272"/>
                <a:gd name="connsiteY3255" fmla="*/ 753786 h 2121144"/>
                <a:gd name="connsiteX3256" fmla="*/ 5590414 w 8386272"/>
                <a:gd name="connsiteY3256" fmla="*/ 753311 h 2121144"/>
                <a:gd name="connsiteX3257" fmla="*/ 5590651 w 8386272"/>
                <a:gd name="connsiteY3257" fmla="*/ 803176 h 2121144"/>
                <a:gd name="connsiteX3258" fmla="*/ 5590651 w 8386272"/>
                <a:gd name="connsiteY3258" fmla="*/ 803176 h 2121144"/>
                <a:gd name="connsiteX3259" fmla="*/ 5759004 w 8386272"/>
                <a:gd name="connsiteY3259" fmla="*/ 802464 h 2121144"/>
                <a:gd name="connsiteX3260" fmla="*/ 5759241 w 8386272"/>
                <a:gd name="connsiteY3260" fmla="*/ 820391 h 2121144"/>
                <a:gd name="connsiteX3261" fmla="*/ 5590889 w 8386272"/>
                <a:gd name="connsiteY3261" fmla="*/ 821104 h 2121144"/>
                <a:gd name="connsiteX3262" fmla="*/ 5590651 w 8386272"/>
                <a:gd name="connsiteY3262" fmla="*/ 803176 h 2121144"/>
                <a:gd name="connsiteX3263" fmla="*/ 5591245 w 8386272"/>
                <a:gd name="connsiteY3263" fmla="*/ 870256 h 2121144"/>
                <a:gd name="connsiteX3264" fmla="*/ 5592194 w 8386272"/>
                <a:gd name="connsiteY3264" fmla="*/ 870256 h 2121144"/>
                <a:gd name="connsiteX3265" fmla="*/ 5759597 w 8386272"/>
                <a:gd name="connsiteY3265" fmla="*/ 869662 h 2121144"/>
                <a:gd name="connsiteX3266" fmla="*/ 5759716 w 8386272"/>
                <a:gd name="connsiteY3266" fmla="*/ 887471 h 2121144"/>
                <a:gd name="connsiteX3267" fmla="*/ 5591482 w 8386272"/>
                <a:gd name="connsiteY3267" fmla="*/ 888183 h 2121144"/>
                <a:gd name="connsiteX3268" fmla="*/ 5591482 w 8386272"/>
                <a:gd name="connsiteY3268" fmla="*/ 888183 h 2121144"/>
                <a:gd name="connsiteX3269" fmla="*/ 5591245 w 8386272"/>
                <a:gd name="connsiteY3269" fmla="*/ 870256 h 2121144"/>
                <a:gd name="connsiteX3270" fmla="*/ 5591601 w 8386272"/>
                <a:gd name="connsiteY3270" fmla="*/ 937454 h 2121144"/>
                <a:gd name="connsiteX3271" fmla="*/ 5759953 w 8386272"/>
                <a:gd name="connsiteY3271" fmla="*/ 936861 h 2121144"/>
                <a:gd name="connsiteX3272" fmla="*/ 5760072 w 8386272"/>
                <a:gd name="connsiteY3272" fmla="*/ 954788 h 2121144"/>
                <a:gd name="connsiteX3273" fmla="*/ 5591720 w 8386272"/>
                <a:gd name="connsiteY3273" fmla="*/ 955382 h 2121144"/>
                <a:gd name="connsiteX3274" fmla="*/ 5591601 w 8386272"/>
                <a:gd name="connsiteY3274" fmla="*/ 937454 h 2121144"/>
                <a:gd name="connsiteX3275" fmla="*/ 5592194 w 8386272"/>
                <a:gd name="connsiteY3275" fmla="*/ 1004771 h 2121144"/>
                <a:gd name="connsiteX3276" fmla="*/ 5760547 w 8386272"/>
                <a:gd name="connsiteY3276" fmla="*/ 1004059 h 2121144"/>
                <a:gd name="connsiteX3277" fmla="*/ 5760547 w 8386272"/>
                <a:gd name="connsiteY3277" fmla="*/ 1021987 h 2121144"/>
                <a:gd name="connsiteX3278" fmla="*/ 5593263 w 8386272"/>
                <a:gd name="connsiteY3278" fmla="*/ 1022699 h 2121144"/>
                <a:gd name="connsiteX3279" fmla="*/ 5592194 w 8386272"/>
                <a:gd name="connsiteY3279" fmla="*/ 1022699 h 2121144"/>
                <a:gd name="connsiteX3280" fmla="*/ 5592194 w 8386272"/>
                <a:gd name="connsiteY3280" fmla="*/ 1022699 h 2121144"/>
                <a:gd name="connsiteX3281" fmla="*/ 5592194 w 8386272"/>
                <a:gd name="connsiteY3281" fmla="*/ 1004771 h 2121144"/>
                <a:gd name="connsiteX3282" fmla="*/ 5592551 w 8386272"/>
                <a:gd name="connsiteY3282" fmla="*/ 1071970 h 2121144"/>
                <a:gd name="connsiteX3283" fmla="*/ 5593501 w 8386272"/>
                <a:gd name="connsiteY3283" fmla="*/ 1071970 h 2121144"/>
                <a:gd name="connsiteX3284" fmla="*/ 5760903 w 8386272"/>
                <a:gd name="connsiteY3284" fmla="*/ 1071376 h 2121144"/>
                <a:gd name="connsiteX3285" fmla="*/ 5761140 w 8386272"/>
                <a:gd name="connsiteY3285" fmla="*/ 1089304 h 2121144"/>
                <a:gd name="connsiteX3286" fmla="*/ 5593738 w 8386272"/>
                <a:gd name="connsiteY3286" fmla="*/ 1089897 h 2121144"/>
                <a:gd name="connsiteX3287" fmla="*/ 5592788 w 8386272"/>
                <a:gd name="connsiteY3287" fmla="*/ 1089897 h 2121144"/>
                <a:gd name="connsiteX3288" fmla="*/ 5592788 w 8386272"/>
                <a:gd name="connsiteY3288" fmla="*/ 1089897 h 2121144"/>
                <a:gd name="connsiteX3289" fmla="*/ 5592551 w 8386272"/>
                <a:gd name="connsiteY3289" fmla="*/ 1071970 h 2121144"/>
                <a:gd name="connsiteX3290" fmla="*/ 5593144 w 8386272"/>
                <a:gd name="connsiteY3290" fmla="*/ 1139168 h 2121144"/>
                <a:gd name="connsiteX3291" fmla="*/ 5761497 w 8386272"/>
                <a:gd name="connsiteY3291" fmla="*/ 1138456 h 2121144"/>
                <a:gd name="connsiteX3292" fmla="*/ 5761497 w 8386272"/>
                <a:gd name="connsiteY3292" fmla="*/ 1156383 h 2121144"/>
                <a:gd name="connsiteX3293" fmla="*/ 5593144 w 8386272"/>
                <a:gd name="connsiteY3293" fmla="*/ 1157096 h 2121144"/>
                <a:gd name="connsiteX3294" fmla="*/ 5593144 w 8386272"/>
                <a:gd name="connsiteY3294" fmla="*/ 1139168 h 2121144"/>
                <a:gd name="connsiteX3295" fmla="*/ 5593501 w 8386272"/>
                <a:gd name="connsiteY3295" fmla="*/ 1206367 h 2121144"/>
                <a:gd name="connsiteX3296" fmla="*/ 5761853 w 8386272"/>
                <a:gd name="connsiteY3296" fmla="*/ 1205654 h 2121144"/>
                <a:gd name="connsiteX3297" fmla="*/ 5762090 w 8386272"/>
                <a:gd name="connsiteY3297" fmla="*/ 1223582 h 2121144"/>
                <a:gd name="connsiteX3298" fmla="*/ 5761497 w 8386272"/>
                <a:gd name="connsiteY3298" fmla="*/ 1223582 h 2121144"/>
                <a:gd name="connsiteX3299" fmla="*/ 5751880 w 8386272"/>
                <a:gd name="connsiteY3299" fmla="*/ 1223582 h 2121144"/>
                <a:gd name="connsiteX3300" fmla="*/ 5750336 w 8386272"/>
                <a:gd name="connsiteY3300" fmla="*/ 1223582 h 2121144"/>
                <a:gd name="connsiteX3301" fmla="*/ 5735615 w 8386272"/>
                <a:gd name="connsiteY3301" fmla="*/ 1223701 h 2121144"/>
                <a:gd name="connsiteX3302" fmla="*/ 5593619 w 8386272"/>
                <a:gd name="connsiteY3302" fmla="*/ 1224294 h 2121144"/>
                <a:gd name="connsiteX3303" fmla="*/ 5593501 w 8386272"/>
                <a:gd name="connsiteY3303" fmla="*/ 1206367 h 2121144"/>
                <a:gd name="connsiteX3304" fmla="*/ 5594094 w 8386272"/>
                <a:gd name="connsiteY3304" fmla="*/ 1273565 h 2121144"/>
                <a:gd name="connsiteX3305" fmla="*/ 5762446 w 8386272"/>
                <a:gd name="connsiteY3305" fmla="*/ 1272972 h 2121144"/>
                <a:gd name="connsiteX3306" fmla="*/ 5762446 w 8386272"/>
                <a:gd name="connsiteY3306" fmla="*/ 1290899 h 2121144"/>
                <a:gd name="connsiteX3307" fmla="*/ 5594094 w 8386272"/>
                <a:gd name="connsiteY3307" fmla="*/ 1291493 h 2121144"/>
                <a:gd name="connsiteX3308" fmla="*/ 5594094 w 8386272"/>
                <a:gd name="connsiteY3308" fmla="*/ 1273565 h 2121144"/>
                <a:gd name="connsiteX3309" fmla="*/ 5594569 w 8386272"/>
                <a:gd name="connsiteY3309" fmla="*/ 1340882 h 2121144"/>
                <a:gd name="connsiteX3310" fmla="*/ 5595638 w 8386272"/>
                <a:gd name="connsiteY3310" fmla="*/ 1340882 h 2121144"/>
                <a:gd name="connsiteX3311" fmla="*/ 5762921 w 8386272"/>
                <a:gd name="connsiteY3311" fmla="*/ 1340170 h 2121144"/>
                <a:gd name="connsiteX3312" fmla="*/ 5763159 w 8386272"/>
                <a:gd name="connsiteY3312" fmla="*/ 1358098 h 2121144"/>
                <a:gd name="connsiteX3313" fmla="*/ 5751405 w 8386272"/>
                <a:gd name="connsiteY3313" fmla="*/ 1358098 h 2121144"/>
                <a:gd name="connsiteX3314" fmla="*/ 5594806 w 8386272"/>
                <a:gd name="connsiteY3314" fmla="*/ 1358691 h 2121144"/>
                <a:gd name="connsiteX3315" fmla="*/ 5594806 w 8386272"/>
                <a:gd name="connsiteY3315" fmla="*/ 1358691 h 2121144"/>
                <a:gd name="connsiteX3316" fmla="*/ 5594569 w 8386272"/>
                <a:gd name="connsiteY3316" fmla="*/ 1340882 h 2121144"/>
                <a:gd name="connsiteX3317" fmla="*/ 5595044 w 8386272"/>
                <a:gd name="connsiteY3317" fmla="*/ 1408081 h 2121144"/>
                <a:gd name="connsiteX3318" fmla="*/ 5763277 w 8386272"/>
                <a:gd name="connsiteY3318" fmla="*/ 1407369 h 2121144"/>
                <a:gd name="connsiteX3319" fmla="*/ 5763515 w 8386272"/>
                <a:gd name="connsiteY3319" fmla="*/ 1425415 h 2121144"/>
                <a:gd name="connsiteX3320" fmla="*/ 5763040 w 8386272"/>
                <a:gd name="connsiteY3320" fmla="*/ 1425415 h 2121144"/>
                <a:gd name="connsiteX3321" fmla="*/ 5753780 w 8386272"/>
                <a:gd name="connsiteY3321" fmla="*/ 1425415 h 2121144"/>
                <a:gd name="connsiteX3322" fmla="*/ 5751761 w 8386272"/>
                <a:gd name="connsiteY3322" fmla="*/ 1425415 h 2121144"/>
                <a:gd name="connsiteX3323" fmla="*/ 5679101 w 8386272"/>
                <a:gd name="connsiteY3323" fmla="*/ 1425652 h 2121144"/>
                <a:gd name="connsiteX3324" fmla="*/ 5595044 w 8386272"/>
                <a:gd name="connsiteY3324" fmla="*/ 1426008 h 2121144"/>
                <a:gd name="connsiteX3325" fmla="*/ 5595044 w 8386272"/>
                <a:gd name="connsiteY3325" fmla="*/ 1408081 h 2121144"/>
                <a:gd name="connsiteX3326" fmla="*/ 5595519 w 8386272"/>
                <a:gd name="connsiteY3326" fmla="*/ 1475279 h 2121144"/>
                <a:gd name="connsiteX3327" fmla="*/ 5596469 w 8386272"/>
                <a:gd name="connsiteY3327" fmla="*/ 1475279 h 2121144"/>
                <a:gd name="connsiteX3328" fmla="*/ 5763871 w 8386272"/>
                <a:gd name="connsiteY3328" fmla="*/ 1474686 h 2121144"/>
                <a:gd name="connsiteX3329" fmla="*/ 5763871 w 8386272"/>
                <a:gd name="connsiteY3329" fmla="*/ 1492613 h 2121144"/>
                <a:gd name="connsiteX3330" fmla="*/ 5762921 w 8386272"/>
                <a:gd name="connsiteY3330" fmla="*/ 1492613 h 2121144"/>
                <a:gd name="connsiteX3331" fmla="*/ 5595638 w 8386272"/>
                <a:gd name="connsiteY3331" fmla="*/ 1493207 h 2121144"/>
                <a:gd name="connsiteX3332" fmla="*/ 5595519 w 8386272"/>
                <a:gd name="connsiteY3332" fmla="*/ 1475279 h 2121144"/>
                <a:gd name="connsiteX3333" fmla="*/ 5595994 w 8386272"/>
                <a:gd name="connsiteY3333" fmla="*/ 1542478 h 2121144"/>
                <a:gd name="connsiteX3334" fmla="*/ 5764227 w 8386272"/>
                <a:gd name="connsiteY3334" fmla="*/ 1541765 h 2121144"/>
                <a:gd name="connsiteX3335" fmla="*/ 5764465 w 8386272"/>
                <a:gd name="connsiteY3335" fmla="*/ 1559693 h 2121144"/>
                <a:gd name="connsiteX3336" fmla="*/ 5596113 w 8386272"/>
                <a:gd name="connsiteY3336" fmla="*/ 1560405 h 2121144"/>
                <a:gd name="connsiteX3337" fmla="*/ 5595994 w 8386272"/>
                <a:gd name="connsiteY3337" fmla="*/ 1542478 h 2121144"/>
                <a:gd name="connsiteX3338" fmla="*/ 5596469 w 8386272"/>
                <a:gd name="connsiteY3338" fmla="*/ 1609676 h 2121144"/>
                <a:gd name="connsiteX3339" fmla="*/ 5597418 w 8386272"/>
                <a:gd name="connsiteY3339" fmla="*/ 1609676 h 2121144"/>
                <a:gd name="connsiteX3340" fmla="*/ 5764821 w 8386272"/>
                <a:gd name="connsiteY3340" fmla="*/ 1609083 h 2121144"/>
                <a:gd name="connsiteX3341" fmla="*/ 5764821 w 8386272"/>
                <a:gd name="connsiteY3341" fmla="*/ 1627010 h 2121144"/>
                <a:gd name="connsiteX3342" fmla="*/ 5596588 w 8386272"/>
                <a:gd name="connsiteY3342" fmla="*/ 1627604 h 2121144"/>
                <a:gd name="connsiteX3343" fmla="*/ 5596469 w 8386272"/>
                <a:gd name="connsiteY3343" fmla="*/ 1609676 h 2121144"/>
                <a:gd name="connsiteX3344" fmla="*/ 5597062 w 8386272"/>
                <a:gd name="connsiteY3344" fmla="*/ 1694565 h 2121144"/>
                <a:gd name="connsiteX3345" fmla="*/ 5596825 w 8386272"/>
                <a:gd name="connsiteY3345" fmla="*/ 1676993 h 2121144"/>
                <a:gd name="connsiteX3346" fmla="*/ 5597893 w 8386272"/>
                <a:gd name="connsiteY3346" fmla="*/ 1676993 h 2121144"/>
                <a:gd name="connsiteX3347" fmla="*/ 5765177 w 8386272"/>
                <a:gd name="connsiteY3347" fmla="*/ 1676281 h 2121144"/>
                <a:gd name="connsiteX3348" fmla="*/ 5765414 w 8386272"/>
                <a:gd name="connsiteY3348" fmla="*/ 1694209 h 2121144"/>
                <a:gd name="connsiteX3349" fmla="*/ 5597062 w 8386272"/>
                <a:gd name="connsiteY3349" fmla="*/ 1694802 h 2121144"/>
                <a:gd name="connsiteX3350" fmla="*/ 5597062 w 8386272"/>
                <a:gd name="connsiteY3350" fmla="*/ 1694802 h 2121144"/>
                <a:gd name="connsiteX3351" fmla="*/ 5597062 w 8386272"/>
                <a:gd name="connsiteY3351" fmla="*/ 1694565 h 2121144"/>
                <a:gd name="connsiteX3352" fmla="*/ 5597418 w 8386272"/>
                <a:gd name="connsiteY3352" fmla="*/ 1744192 h 2121144"/>
                <a:gd name="connsiteX3353" fmla="*/ 5598487 w 8386272"/>
                <a:gd name="connsiteY3353" fmla="*/ 1744192 h 2121144"/>
                <a:gd name="connsiteX3354" fmla="*/ 5765771 w 8386272"/>
                <a:gd name="connsiteY3354" fmla="*/ 1743480 h 2121144"/>
                <a:gd name="connsiteX3355" fmla="*/ 5765771 w 8386272"/>
                <a:gd name="connsiteY3355" fmla="*/ 1761407 h 2121144"/>
                <a:gd name="connsiteX3356" fmla="*/ 5754136 w 8386272"/>
                <a:gd name="connsiteY3356" fmla="*/ 1761407 h 2121144"/>
                <a:gd name="connsiteX3357" fmla="*/ 5597537 w 8386272"/>
                <a:gd name="connsiteY3357" fmla="*/ 1762119 h 2121144"/>
                <a:gd name="connsiteX3358" fmla="*/ 5597418 w 8386272"/>
                <a:gd name="connsiteY3358" fmla="*/ 1744192 h 2121144"/>
                <a:gd name="connsiteX3359" fmla="*/ 5597893 w 8386272"/>
                <a:gd name="connsiteY3359" fmla="*/ 1811272 h 2121144"/>
                <a:gd name="connsiteX3360" fmla="*/ 5766246 w 8386272"/>
                <a:gd name="connsiteY3360" fmla="*/ 1810678 h 2121144"/>
                <a:gd name="connsiteX3361" fmla="*/ 5766483 w 8386272"/>
                <a:gd name="connsiteY3361" fmla="*/ 1828606 h 2121144"/>
                <a:gd name="connsiteX3362" fmla="*/ 5754848 w 8386272"/>
                <a:gd name="connsiteY3362" fmla="*/ 1828606 h 2121144"/>
                <a:gd name="connsiteX3363" fmla="*/ 5598131 w 8386272"/>
                <a:gd name="connsiteY3363" fmla="*/ 1829199 h 2121144"/>
                <a:gd name="connsiteX3364" fmla="*/ 5598131 w 8386272"/>
                <a:gd name="connsiteY3364" fmla="*/ 1829199 h 2121144"/>
                <a:gd name="connsiteX3365" fmla="*/ 5597893 w 8386272"/>
                <a:gd name="connsiteY3365" fmla="*/ 1811272 h 2121144"/>
                <a:gd name="connsiteX3366" fmla="*/ 5598368 w 8386272"/>
                <a:gd name="connsiteY3366" fmla="*/ 1878589 h 2121144"/>
                <a:gd name="connsiteX3367" fmla="*/ 5766721 w 8386272"/>
                <a:gd name="connsiteY3367" fmla="*/ 1877876 h 2121144"/>
                <a:gd name="connsiteX3368" fmla="*/ 5766721 w 8386272"/>
                <a:gd name="connsiteY3368" fmla="*/ 1895804 h 2121144"/>
                <a:gd name="connsiteX3369" fmla="*/ 5755085 w 8386272"/>
                <a:gd name="connsiteY3369" fmla="*/ 1895804 h 2121144"/>
                <a:gd name="connsiteX3370" fmla="*/ 5599437 w 8386272"/>
                <a:gd name="connsiteY3370" fmla="*/ 1896398 h 2121144"/>
                <a:gd name="connsiteX3371" fmla="*/ 5598368 w 8386272"/>
                <a:gd name="connsiteY3371" fmla="*/ 1896398 h 2121144"/>
                <a:gd name="connsiteX3372" fmla="*/ 5598368 w 8386272"/>
                <a:gd name="connsiteY3372" fmla="*/ 1878589 h 2121144"/>
                <a:gd name="connsiteX3373" fmla="*/ 5598843 w 8386272"/>
                <a:gd name="connsiteY3373" fmla="*/ 1945787 h 2121144"/>
                <a:gd name="connsiteX3374" fmla="*/ 5767196 w 8386272"/>
                <a:gd name="connsiteY3374" fmla="*/ 1945075 h 2121144"/>
                <a:gd name="connsiteX3375" fmla="*/ 5767433 w 8386272"/>
                <a:gd name="connsiteY3375" fmla="*/ 1963002 h 2121144"/>
                <a:gd name="connsiteX3376" fmla="*/ 5755798 w 8386272"/>
                <a:gd name="connsiteY3376" fmla="*/ 1963002 h 2121144"/>
                <a:gd name="connsiteX3377" fmla="*/ 5599081 w 8386272"/>
                <a:gd name="connsiteY3377" fmla="*/ 1963596 h 2121144"/>
                <a:gd name="connsiteX3378" fmla="*/ 5598843 w 8386272"/>
                <a:gd name="connsiteY3378" fmla="*/ 1945787 h 2121144"/>
                <a:gd name="connsiteX3379" fmla="*/ 5599318 w 8386272"/>
                <a:gd name="connsiteY3379" fmla="*/ 2012986 h 2121144"/>
                <a:gd name="connsiteX3380" fmla="*/ 5767670 w 8386272"/>
                <a:gd name="connsiteY3380" fmla="*/ 2012392 h 2121144"/>
                <a:gd name="connsiteX3381" fmla="*/ 5767670 w 8386272"/>
                <a:gd name="connsiteY3381" fmla="*/ 2030320 h 2121144"/>
                <a:gd name="connsiteX3382" fmla="*/ 5766721 w 8386272"/>
                <a:gd name="connsiteY3382" fmla="*/ 2030320 h 2121144"/>
                <a:gd name="connsiteX3383" fmla="*/ 5756035 w 8386272"/>
                <a:gd name="connsiteY3383" fmla="*/ 2030320 h 2121144"/>
                <a:gd name="connsiteX3384" fmla="*/ 5599318 w 8386272"/>
                <a:gd name="connsiteY3384" fmla="*/ 2030913 h 2121144"/>
                <a:gd name="connsiteX3385" fmla="*/ 5599318 w 8386272"/>
                <a:gd name="connsiteY3385" fmla="*/ 2030913 h 2121144"/>
                <a:gd name="connsiteX3386" fmla="*/ 5599318 w 8386272"/>
                <a:gd name="connsiteY3386" fmla="*/ 2030913 h 2121144"/>
                <a:gd name="connsiteX3387" fmla="*/ 5599318 w 8386272"/>
                <a:gd name="connsiteY3387" fmla="*/ 2012986 h 2121144"/>
                <a:gd name="connsiteX3388" fmla="*/ 5601099 w 8386272"/>
                <a:gd name="connsiteY3388" fmla="*/ 2098112 h 2121144"/>
                <a:gd name="connsiteX3389" fmla="*/ 5600030 w 8386272"/>
                <a:gd name="connsiteY3389" fmla="*/ 2098112 h 2121144"/>
                <a:gd name="connsiteX3390" fmla="*/ 5600030 w 8386272"/>
                <a:gd name="connsiteY3390" fmla="*/ 2098112 h 2121144"/>
                <a:gd name="connsiteX3391" fmla="*/ 5599793 w 8386272"/>
                <a:gd name="connsiteY3391" fmla="*/ 2080184 h 2121144"/>
                <a:gd name="connsiteX3392" fmla="*/ 5600861 w 8386272"/>
                <a:gd name="connsiteY3392" fmla="*/ 2080184 h 2121144"/>
                <a:gd name="connsiteX3393" fmla="*/ 5768145 w 8386272"/>
                <a:gd name="connsiteY3393" fmla="*/ 2079472 h 2121144"/>
                <a:gd name="connsiteX3394" fmla="*/ 5768383 w 8386272"/>
                <a:gd name="connsiteY3394" fmla="*/ 2097399 h 2121144"/>
                <a:gd name="connsiteX3395" fmla="*/ 5601099 w 8386272"/>
                <a:gd name="connsiteY3395" fmla="*/ 2098112 h 2121144"/>
                <a:gd name="connsiteX3396" fmla="*/ 6023642 w 8386272"/>
                <a:gd name="connsiteY3396" fmla="*/ 514674 h 2121144"/>
                <a:gd name="connsiteX3397" fmla="*/ 6142842 w 8386272"/>
                <a:gd name="connsiteY3397" fmla="*/ 514080 h 2121144"/>
                <a:gd name="connsiteX3398" fmla="*/ 6142960 w 8386272"/>
                <a:gd name="connsiteY3398" fmla="*/ 540912 h 2121144"/>
                <a:gd name="connsiteX3399" fmla="*/ 6023761 w 8386272"/>
                <a:gd name="connsiteY3399" fmla="*/ 541387 h 2121144"/>
                <a:gd name="connsiteX3400" fmla="*/ 6023642 w 8386272"/>
                <a:gd name="connsiteY3400" fmla="*/ 514674 h 2121144"/>
                <a:gd name="connsiteX3401" fmla="*/ 6024236 w 8386272"/>
                <a:gd name="connsiteY3401" fmla="*/ 608704 h 2121144"/>
                <a:gd name="connsiteX3402" fmla="*/ 6143555 w 8386272"/>
                <a:gd name="connsiteY3402" fmla="*/ 608229 h 2121144"/>
                <a:gd name="connsiteX3403" fmla="*/ 6143673 w 8386272"/>
                <a:gd name="connsiteY3403" fmla="*/ 635180 h 2121144"/>
                <a:gd name="connsiteX3404" fmla="*/ 6024473 w 8386272"/>
                <a:gd name="connsiteY3404" fmla="*/ 635655 h 2121144"/>
                <a:gd name="connsiteX3405" fmla="*/ 6024236 w 8386272"/>
                <a:gd name="connsiteY3405" fmla="*/ 608704 h 2121144"/>
                <a:gd name="connsiteX3406" fmla="*/ 6024829 w 8386272"/>
                <a:gd name="connsiteY3406" fmla="*/ 702734 h 2121144"/>
                <a:gd name="connsiteX3407" fmla="*/ 6144148 w 8386272"/>
                <a:gd name="connsiteY3407" fmla="*/ 702260 h 2121144"/>
                <a:gd name="connsiteX3408" fmla="*/ 6144267 w 8386272"/>
                <a:gd name="connsiteY3408" fmla="*/ 729091 h 2121144"/>
                <a:gd name="connsiteX3409" fmla="*/ 6025067 w 8386272"/>
                <a:gd name="connsiteY3409" fmla="*/ 729566 h 2121144"/>
                <a:gd name="connsiteX3410" fmla="*/ 6024829 w 8386272"/>
                <a:gd name="connsiteY3410" fmla="*/ 702734 h 2121144"/>
                <a:gd name="connsiteX3411" fmla="*/ 6025541 w 8386272"/>
                <a:gd name="connsiteY3411" fmla="*/ 796884 h 2121144"/>
                <a:gd name="connsiteX3412" fmla="*/ 6143079 w 8386272"/>
                <a:gd name="connsiteY3412" fmla="*/ 796409 h 2121144"/>
                <a:gd name="connsiteX3413" fmla="*/ 6144742 w 8386272"/>
                <a:gd name="connsiteY3413" fmla="*/ 796409 h 2121144"/>
                <a:gd name="connsiteX3414" fmla="*/ 6144742 w 8386272"/>
                <a:gd name="connsiteY3414" fmla="*/ 796409 h 2121144"/>
                <a:gd name="connsiteX3415" fmla="*/ 6144979 w 8386272"/>
                <a:gd name="connsiteY3415" fmla="*/ 823240 h 2121144"/>
                <a:gd name="connsiteX3416" fmla="*/ 6144148 w 8386272"/>
                <a:gd name="connsiteY3416" fmla="*/ 823240 h 2121144"/>
                <a:gd name="connsiteX3417" fmla="*/ 6025660 w 8386272"/>
                <a:gd name="connsiteY3417" fmla="*/ 823715 h 2121144"/>
                <a:gd name="connsiteX3418" fmla="*/ 6025660 w 8386272"/>
                <a:gd name="connsiteY3418" fmla="*/ 823359 h 2121144"/>
                <a:gd name="connsiteX3419" fmla="*/ 6025541 w 8386272"/>
                <a:gd name="connsiteY3419" fmla="*/ 796884 h 2121144"/>
                <a:gd name="connsiteX3420" fmla="*/ 6026254 w 8386272"/>
                <a:gd name="connsiteY3420" fmla="*/ 891033 h 2121144"/>
                <a:gd name="connsiteX3421" fmla="*/ 6026254 w 8386272"/>
                <a:gd name="connsiteY3421" fmla="*/ 891033 h 2121144"/>
                <a:gd name="connsiteX3422" fmla="*/ 6144742 w 8386272"/>
                <a:gd name="connsiteY3422" fmla="*/ 890558 h 2121144"/>
                <a:gd name="connsiteX3423" fmla="*/ 6145454 w 8386272"/>
                <a:gd name="connsiteY3423" fmla="*/ 890558 h 2121144"/>
                <a:gd name="connsiteX3424" fmla="*/ 6145692 w 8386272"/>
                <a:gd name="connsiteY3424" fmla="*/ 917390 h 2121144"/>
                <a:gd name="connsiteX3425" fmla="*/ 6026373 w 8386272"/>
                <a:gd name="connsiteY3425" fmla="*/ 917864 h 2121144"/>
                <a:gd name="connsiteX3426" fmla="*/ 6026373 w 8386272"/>
                <a:gd name="connsiteY3426" fmla="*/ 917864 h 2121144"/>
                <a:gd name="connsiteX3427" fmla="*/ 6026254 w 8386272"/>
                <a:gd name="connsiteY3427" fmla="*/ 891033 h 2121144"/>
                <a:gd name="connsiteX3428" fmla="*/ 6027085 w 8386272"/>
                <a:gd name="connsiteY3428" fmla="*/ 998479 h 2121144"/>
                <a:gd name="connsiteX3429" fmla="*/ 6026966 w 8386272"/>
                <a:gd name="connsiteY3429" fmla="*/ 985063 h 2121144"/>
                <a:gd name="connsiteX3430" fmla="*/ 6145454 w 8386272"/>
                <a:gd name="connsiteY3430" fmla="*/ 984588 h 2121144"/>
                <a:gd name="connsiteX3431" fmla="*/ 6146166 w 8386272"/>
                <a:gd name="connsiteY3431" fmla="*/ 984588 h 2121144"/>
                <a:gd name="connsiteX3432" fmla="*/ 6146166 w 8386272"/>
                <a:gd name="connsiteY3432" fmla="*/ 984588 h 2121144"/>
                <a:gd name="connsiteX3433" fmla="*/ 6146404 w 8386272"/>
                <a:gd name="connsiteY3433" fmla="*/ 1011539 h 2121144"/>
                <a:gd name="connsiteX3434" fmla="*/ 6027085 w 8386272"/>
                <a:gd name="connsiteY3434" fmla="*/ 1012014 h 2121144"/>
                <a:gd name="connsiteX3435" fmla="*/ 6027085 w 8386272"/>
                <a:gd name="connsiteY3435" fmla="*/ 998479 h 2121144"/>
                <a:gd name="connsiteX3436" fmla="*/ 6027679 w 8386272"/>
                <a:gd name="connsiteY3436" fmla="*/ 1079212 h 2121144"/>
                <a:gd name="connsiteX3437" fmla="*/ 6145216 w 8386272"/>
                <a:gd name="connsiteY3437" fmla="*/ 1078737 h 2121144"/>
                <a:gd name="connsiteX3438" fmla="*/ 6146879 w 8386272"/>
                <a:gd name="connsiteY3438" fmla="*/ 1078737 h 2121144"/>
                <a:gd name="connsiteX3439" fmla="*/ 6146997 w 8386272"/>
                <a:gd name="connsiteY3439" fmla="*/ 1105688 h 2121144"/>
                <a:gd name="connsiteX3440" fmla="*/ 6146166 w 8386272"/>
                <a:gd name="connsiteY3440" fmla="*/ 1105688 h 2121144"/>
                <a:gd name="connsiteX3441" fmla="*/ 6027797 w 8386272"/>
                <a:gd name="connsiteY3441" fmla="*/ 1106163 h 2121144"/>
                <a:gd name="connsiteX3442" fmla="*/ 6027679 w 8386272"/>
                <a:gd name="connsiteY3442" fmla="*/ 1079212 h 2121144"/>
                <a:gd name="connsiteX3443" fmla="*/ 6028272 w 8386272"/>
                <a:gd name="connsiteY3443" fmla="*/ 1173361 h 2121144"/>
                <a:gd name="connsiteX3444" fmla="*/ 6147235 w 8386272"/>
                <a:gd name="connsiteY3444" fmla="*/ 1172886 h 2121144"/>
                <a:gd name="connsiteX3445" fmla="*/ 6147591 w 8386272"/>
                <a:gd name="connsiteY3445" fmla="*/ 1172886 h 2121144"/>
                <a:gd name="connsiteX3446" fmla="*/ 6147710 w 8386272"/>
                <a:gd name="connsiteY3446" fmla="*/ 1199837 h 2121144"/>
                <a:gd name="connsiteX3447" fmla="*/ 6028510 w 8386272"/>
                <a:gd name="connsiteY3447" fmla="*/ 1200312 h 2121144"/>
                <a:gd name="connsiteX3448" fmla="*/ 6028510 w 8386272"/>
                <a:gd name="connsiteY3448" fmla="*/ 1200312 h 2121144"/>
                <a:gd name="connsiteX3449" fmla="*/ 6028272 w 8386272"/>
                <a:gd name="connsiteY3449" fmla="*/ 1173361 h 2121144"/>
                <a:gd name="connsiteX3450" fmla="*/ 6028866 w 8386272"/>
                <a:gd name="connsiteY3450" fmla="*/ 1267392 h 2121144"/>
                <a:gd name="connsiteX3451" fmla="*/ 6147591 w 8386272"/>
                <a:gd name="connsiteY3451" fmla="*/ 1266917 h 2121144"/>
                <a:gd name="connsiteX3452" fmla="*/ 6148303 w 8386272"/>
                <a:gd name="connsiteY3452" fmla="*/ 1266917 h 2121144"/>
                <a:gd name="connsiteX3453" fmla="*/ 6148422 w 8386272"/>
                <a:gd name="connsiteY3453" fmla="*/ 1293867 h 2121144"/>
                <a:gd name="connsiteX3454" fmla="*/ 6147710 w 8386272"/>
                <a:gd name="connsiteY3454" fmla="*/ 1293867 h 2121144"/>
                <a:gd name="connsiteX3455" fmla="*/ 6029222 w 8386272"/>
                <a:gd name="connsiteY3455" fmla="*/ 1294342 h 2121144"/>
                <a:gd name="connsiteX3456" fmla="*/ 6028866 w 8386272"/>
                <a:gd name="connsiteY3456" fmla="*/ 1267392 h 2121144"/>
                <a:gd name="connsiteX3457" fmla="*/ 6029578 w 8386272"/>
                <a:gd name="connsiteY3457" fmla="*/ 1361541 h 2121144"/>
                <a:gd name="connsiteX3458" fmla="*/ 6148897 w 8386272"/>
                <a:gd name="connsiteY3458" fmla="*/ 1360947 h 2121144"/>
                <a:gd name="connsiteX3459" fmla="*/ 6149016 w 8386272"/>
                <a:gd name="connsiteY3459" fmla="*/ 1387898 h 2121144"/>
                <a:gd name="connsiteX3460" fmla="*/ 6148303 w 8386272"/>
                <a:gd name="connsiteY3460" fmla="*/ 1387898 h 2121144"/>
                <a:gd name="connsiteX3461" fmla="*/ 6029816 w 8386272"/>
                <a:gd name="connsiteY3461" fmla="*/ 1388373 h 2121144"/>
                <a:gd name="connsiteX3462" fmla="*/ 6029816 w 8386272"/>
                <a:gd name="connsiteY3462" fmla="*/ 1388373 h 2121144"/>
                <a:gd name="connsiteX3463" fmla="*/ 6029578 w 8386272"/>
                <a:gd name="connsiteY3463" fmla="*/ 1361541 h 2121144"/>
                <a:gd name="connsiteX3464" fmla="*/ 6030291 w 8386272"/>
                <a:gd name="connsiteY3464" fmla="*/ 1455690 h 2121144"/>
                <a:gd name="connsiteX3465" fmla="*/ 6149491 w 8386272"/>
                <a:gd name="connsiteY3465" fmla="*/ 1455215 h 2121144"/>
                <a:gd name="connsiteX3466" fmla="*/ 6149728 w 8386272"/>
                <a:gd name="connsiteY3466" fmla="*/ 1482047 h 2121144"/>
                <a:gd name="connsiteX3467" fmla="*/ 6148897 w 8386272"/>
                <a:gd name="connsiteY3467" fmla="*/ 1482047 h 2121144"/>
                <a:gd name="connsiteX3468" fmla="*/ 6030409 w 8386272"/>
                <a:gd name="connsiteY3468" fmla="*/ 1482522 h 2121144"/>
                <a:gd name="connsiteX3469" fmla="*/ 6030409 w 8386272"/>
                <a:gd name="connsiteY3469" fmla="*/ 1482522 h 2121144"/>
                <a:gd name="connsiteX3470" fmla="*/ 6030291 w 8386272"/>
                <a:gd name="connsiteY3470" fmla="*/ 1455690 h 2121144"/>
                <a:gd name="connsiteX3471" fmla="*/ 6031003 w 8386272"/>
                <a:gd name="connsiteY3471" fmla="*/ 1549720 h 2121144"/>
                <a:gd name="connsiteX3472" fmla="*/ 6150203 w 8386272"/>
                <a:gd name="connsiteY3472" fmla="*/ 1549245 h 2121144"/>
                <a:gd name="connsiteX3473" fmla="*/ 6150440 w 8386272"/>
                <a:gd name="connsiteY3473" fmla="*/ 1576077 h 2121144"/>
                <a:gd name="connsiteX3474" fmla="*/ 6031121 w 8386272"/>
                <a:gd name="connsiteY3474" fmla="*/ 1576552 h 2121144"/>
                <a:gd name="connsiteX3475" fmla="*/ 6031003 w 8386272"/>
                <a:gd name="connsiteY3475" fmla="*/ 1549720 h 2121144"/>
                <a:gd name="connsiteX3476" fmla="*/ 6031715 w 8386272"/>
                <a:gd name="connsiteY3476" fmla="*/ 1643750 h 2121144"/>
                <a:gd name="connsiteX3477" fmla="*/ 6150916 w 8386272"/>
                <a:gd name="connsiteY3477" fmla="*/ 1643276 h 2121144"/>
                <a:gd name="connsiteX3478" fmla="*/ 6151034 w 8386272"/>
                <a:gd name="connsiteY3478" fmla="*/ 1670107 h 2121144"/>
                <a:gd name="connsiteX3479" fmla="*/ 6032546 w 8386272"/>
                <a:gd name="connsiteY3479" fmla="*/ 1670582 h 2121144"/>
                <a:gd name="connsiteX3480" fmla="*/ 6031834 w 8386272"/>
                <a:gd name="connsiteY3480" fmla="*/ 1670582 h 2121144"/>
                <a:gd name="connsiteX3481" fmla="*/ 6031834 w 8386272"/>
                <a:gd name="connsiteY3481" fmla="*/ 1670582 h 2121144"/>
                <a:gd name="connsiteX3482" fmla="*/ 6031715 w 8386272"/>
                <a:gd name="connsiteY3482" fmla="*/ 1643750 h 2121144"/>
                <a:gd name="connsiteX3483" fmla="*/ 6032309 w 8386272"/>
                <a:gd name="connsiteY3483" fmla="*/ 1737900 h 2121144"/>
                <a:gd name="connsiteX3484" fmla="*/ 6151509 w 8386272"/>
                <a:gd name="connsiteY3484" fmla="*/ 1737306 h 2121144"/>
                <a:gd name="connsiteX3485" fmla="*/ 6151628 w 8386272"/>
                <a:gd name="connsiteY3485" fmla="*/ 1764138 h 2121144"/>
                <a:gd name="connsiteX3486" fmla="*/ 6033259 w 8386272"/>
                <a:gd name="connsiteY3486" fmla="*/ 1764731 h 2121144"/>
                <a:gd name="connsiteX3487" fmla="*/ 6032428 w 8386272"/>
                <a:gd name="connsiteY3487" fmla="*/ 1764731 h 2121144"/>
                <a:gd name="connsiteX3488" fmla="*/ 6032309 w 8386272"/>
                <a:gd name="connsiteY3488" fmla="*/ 1737900 h 2121144"/>
                <a:gd name="connsiteX3489" fmla="*/ 6032903 w 8386272"/>
                <a:gd name="connsiteY3489" fmla="*/ 1832049 h 2121144"/>
                <a:gd name="connsiteX3490" fmla="*/ 6152221 w 8386272"/>
                <a:gd name="connsiteY3490" fmla="*/ 1831574 h 2121144"/>
                <a:gd name="connsiteX3491" fmla="*/ 6152340 w 8386272"/>
                <a:gd name="connsiteY3491" fmla="*/ 1858406 h 2121144"/>
                <a:gd name="connsiteX3492" fmla="*/ 6033852 w 8386272"/>
                <a:gd name="connsiteY3492" fmla="*/ 1858881 h 2121144"/>
                <a:gd name="connsiteX3493" fmla="*/ 6033140 w 8386272"/>
                <a:gd name="connsiteY3493" fmla="*/ 1858881 h 2121144"/>
                <a:gd name="connsiteX3494" fmla="*/ 6033140 w 8386272"/>
                <a:gd name="connsiteY3494" fmla="*/ 1858881 h 2121144"/>
                <a:gd name="connsiteX3495" fmla="*/ 6032903 w 8386272"/>
                <a:gd name="connsiteY3495" fmla="*/ 1832049 h 2121144"/>
                <a:gd name="connsiteX3496" fmla="*/ 6033615 w 8386272"/>
                <a:gd name="connsiteY3496" fmla="*/ 1926079 h 2121144"/>
                <a:gd name="connsiteX3497" fmla="*/ 6152934 w 8386272"/>
                <a:gd name="connsiteY3497" fmla="*/ 1925604 h 2121144"/>
                <a:gd name="connsiteX3498" fmla="*/ 6153052 w 8386272"/>
                <a:gd name="connsiteY3498" fmla="*/ 1952436 h 2121144"/>
                <a:gd name="connsiteX3499" fmla="*/ 6033852 w 8386272"/>
                <a:gd name="connsiteY3499" fmla="*/ 1952911 h 2121144"/>
                <a:gd name="connsiteX3500" fmla="*/ 6033615 w 8386272"/>
                <a:gd name="connsiteY3500" fmla="*/ 1926079 h 2121144"/>
                <a:gd name="connsiteX3501" fmla="*/ 6035277 w 8386272"/>
                <a:gd name="connsiteY3501" fmla="*/ 2047179 h 2121144"/>
                <a:gd name="connsiteX3502" fmla="*/ 6034446 w 8386272"/>
                <a:gd name="connsiteY3502" fmla="*/ 2047179 h 2121144"/>
                <a:gd name="connsiteX3503" fmla="*/ 6034327 w 8386272"/>
                <a:gd name="connsiteY3503" fmla="*/ 2020228 h 2121144"/>
                <a:gd name="connsiteX3504" fmla="*/ 6153646 w 8386272"/>
                <a:gd name="connsiteY3504" fmla="*/ 2019753 h 2121144"/>
                <a:gd name="connsiteX3505" fmla="*/ 6153765 w 8386272"/>
                <a:gd name="connsiteY3505" fmla="*/ 2046585 h 2121144"/>
                <a:gd name="connsiteX3506" fmla="*/ 6035277 w 8386272"/>
                <a:gd name="connsiteY3506" fmla="*/ 2047179 h 2121144"/>
                <a:gd name="connsiteX3507" fmla="*/ 6412111 w 8386272"/>
                <a:gd name="connsiteY3507" fmla="*/ 746069 h 2121144"/>
                <a:gd name="connsiteX3508" fmla="*/ 6457464 w 8386272"/>
                <a:gd name="connsiteY3508" fmla="*/ 745950 h 2121144"/>
                <a:gd name="connsiteX3509" fmla="*/ 6457701 w 8386272"/>
                <a:gd name="connsiteY3509" fmla="*/ 745950 h 2121144"/>
                <a:gd name="connsiteX3510" fmla="*/ 6457939 w 8386272"/>
                <a:gd name="connsiteY3510" fmla="*/ 777294 h 2121144"/>
                <a:gd name="connsiteX3511" fmla="*/ 6457701 w 8386272"/>
                <a:gd name="connsiteY3511" fmla="*/ 777294 h 2121144"/>
                <a:gd name="connsiteX3512" fmla="*/ 6451646 w 8386272"/>
                <a:gd name="connsiteY3512" fmla="*/ 777294 h 2121144"/>
                <a:gd name="connsiteX3513" fmla="*/ 6447610 w 8386272"/>
                <a:gd name="connsiteY3513" fmla="*/ 777294 h 2121144"/>
                <a:gd name="connsiteX3514" fmla="*/ 6412348 w 8386272"/>
                <a:gd name="connsiteY3514" fmla="*/ 777413 h 2121144"/>
                <a:gd name="connsiteX3515" fmla="*/ 6412348 w 8386272"/>
                <a:gd name="connsiteY3515" fmla="*/ 777413 h 2121144"/>
                <a:gd name="connsiteX3516" fmla="*/ 6412111 w 8386272"/>
                <a:gd name="connsiteY3516" fmla="*/ 746069 h 2121144"/>
                <a:gd name="connsiteX3517" fmla="*/ 6412586 w 8386272"/>
                <a:gd name="connsiteY3517" fmla="*/ 804363 h 2121144"/>
                <a:gd name="connsiteX3518" fmla="*/ 6458176 w 8386272"/>
                <a:gd name="connsiteY3518" fmla="*/ 804244 h 2121144"/>
                <a:gd name="connsiteX3519" fmla="*/ 6458413 w 8386272"/>
                <a:gd name="connsiteY3519" fmla="*/ 835588 h 2121144"/>
                <a:gd name="connsiteX3520" fmla="*/ 6452121 w 8386272"/>
                <a:gd name="connsiteY3520" fmla="*/ 835588 h 2121144"/>
                <a:gd name="connsiteX3521" fmla="*/ 6412823 w 8386272"/>
                <a:gd name="connsiteY3521" fmla="*/ 835825 h 2121144"/>
                <a:gd name="connsiteX3522" fmla="*/ 6412586 w 8386272"/>
                <a:gd name="connsiteY3522" fmla="*/ 804363 h 2121144"/>
                <a:gd name="connsiteX3523" fmla="*/ 6413060 w 8386272"/>
                <a:gd name="connsiteY3523" fmla="*/ 862657 h 2121144"/>
                <a:gd name="connsiteX3524" fmla="*/ 6413060 w 8386272"/>
                <a:gd name="connsiteY3524" fmla="*/ 862657 h 2121144"/>
                <a:gd name="connsiteX3525" fmla="*/ 6458651 w 8386272"/>
                <a:gd name="connsiteY3525" fmla="*/ 862420 h 2121144"/>
                <a:gd name="connsiteX3526" fmla="*/ 6458889 w 8386272"/>
                <a:gd name="connsiteY3526" fmla="*/ 893882 h 2121144"/>
                <a:gd name="connsiteX3527" fmla="*/ 6413298 w 8386272"/>
                <a:gd name="connsiteY3527" fmla="*/ 894001 h 2121144"/>
                <a:gd name="connsiteX3528" fmla="*/ 6413060 w 8386272"/>
                <a:gd name="connsiteY3528" fmla="*/ 862657 h 2121144"/>
                <a:gd name="connsiteX3529" fmla="*/ 6413417 w 8386272"/>
                <a:gd name="connsiteY3529" fmla="*/ 920833 h 2121144"/>
                <a:gd name="connsiteX3530" fmla="*/ 6459126 w 8386272"/>
                <a:gd name="connsiteY3530" fmla="*/ 920714 h 2121144"/>
                <a:gd name="connsiteX3531" fmla="*/ 6459482 w 8386272"/>
                <a:gd name="connsiteY3531" fmla="*/ 952057 h 2121144"/>
                <a:gd name="connsiteX3532" fmla="*/ 6453071 w 8386272"/>
                <a:gd name="connsiteY3532" fmla="*/ 952057 h 2121144"/>
                <a:gd name="connsiteX3533" fmla="*/ 6414129 w 8386272"/>
                <a:gd name="connsiteY3533" fmla="*/ 952176 h 2121144"/>
                <a:gd name="connsiteX3534" fmla="*/ 6413891 w 8386272"/>
                <a:gd name="connsiteY3534" fmla="*/ 952176 h 2121144"/>
                <a:gd name="connsiteX3535" fmla="*/ 6413891 w 8386272"/>
                <a:gd name="connsiteY3535" fmla="*/ 952176 h 2121144"/>
                <a:gd name="connsiteX3536" fmla="*/ 6413417 w 8386272"/>
                <a:gd name="connsiteY3536" fmla="*/ 920833 h 2121144"/>
                <a:gd name="connsiteX3537" fmla="*/ 6413891 w 8386272"/>
                <a:gd name="connsiteY3537" fmla="*/ 979008 h 2121144"/>
                <a:gd name="connsiteX3538" fmla="*/ 6459482 w 8386272"/>
                <a:gd name="connsiteY3538" fmla="*/ 978889 h 2121144"/>
                <a:gd name="connsiteX3539" fmla="*/ 6459720 w 8386272"/>
                <a:gd name="connsiteY3539" fmla="*/ 1010351 h 2121144"/>
                <a:gd name="connsiteX3540" fmla="*/ 6414129 w 8386272"/>
                <a:gd name="connsiteY3540" fmla="*/ 1010470 h 2121144"/>
                <a:gd name="connsiteX3541" fmla="*/ 6413891 w 8386272"/>
                <a:gd name="connsiteY3541" fmla="*/ 979008 h 2121144"/>
                <a:gd name="connsiteX3542" fmla="*/ 6414486 w 8386272"/>
                <a:gd name="connsiteY3542" fmla="*/ 1068646 h 2121144"/>
                <a:gd name="connsiteX3543" fmla="*/ 6414486 w 8386272"/>
                <a:gd name="connsiteY3543" fmla="*/ 1068646 h 2121144"/>
                <a:gd name="connsiteX3544" fmla="*/ 6414367 w 8386272"/>
                <a:gd name="connsiteY3544" fmla="*/ 1037302 h 2121144"/>
                <a:gd name="connsiteX3545" fmla="*/ 6459601 w 8386272"/>
                <a:gd name="connsiteY3545" fmla="*/ 1037065 h 2121144"/>
                <a:gd name="connsiteX3546" fmla="*/ 6459957 w 8386272"/>
                <a:gd name="connsiteY3546" fmla="*/ 1037065 h 2121144"/>
                <a:gd name="connsiteX3547" fmla="*/ 6460076 w 8386272"/>
                <a:gd name="connsiteY3547" fmla="*/ 1068527 h 2121144"/>
                <a:gd name="connsiteX3548" fmla="*/ 6427426 w 8386272"/>
                <a:gd name="connsiteY3548" fmla="*/ 1068646 h 2121144"/>
                <a:gd name="connsiteX3549" fmla="*/ 6422440 w 8386272"/>
                <a:gd name="connsiteY3549" fmla="*/ 1068646 h 2121144"/>
                <a:gd name="connsiteX3550" fmla="*/ 6417216 w 8386272"/>
                <a:gd name="connsiteY3550" fmla="*/ 1068646 h 2121144"/>
                <a:gd name="connsiteX3551" fmla="*/ 6416147 w 8386272"/>
                <a:gd name="connsiteY3551" fmla="*/ 1068646 h 2121144"/>
                <a:gd name="connsiteX3552" fmla="*/ 6414486 w 8386272"/>
                <a:gd name="connsiteY3552" fmla="*/ 1068646 h 2121144"/>
                <a:gd name="connsiteX3553" fmla="*/ 6414486 w 8386272"/>
                <a:gd name="connsiteY3553" fmla="*/ 1068646 h 2121144"/>
                <a:gd name="connsiteX3554" fmla="*/ 6414723 w 8386272"/>
                <a:gd name="connsiteY3554" fmla="*/ 1095596 h 2121144"/>
                <a:gd name="connsiteX3555" fmla="*/ 6414960 w 8386272"/>
                <a:gd name="connsiteY3555" fmla="*/ 1095596 h 2121144"/>
                <a:gd name="connsiteX3556" fmla="*/ 6460313 w 8386272"/>
                <a:gd name="connsiteY3556" fmla="*/ 1095477 h 2121144"/>
                <a:gd name="connsiteX3557" fmla="*/ 6460550 w 8386272"/>
                <a:gd name="connsiteY3557" fmla="*/ 1126821 h 2121144"/>
                <a:gd name="connsiteX3558" fmla="*/ 6454258 w 8386272"/>
                <a:gd name="connsiteY3558" fmla="*/ 1126821 h 2121144"/>
                <a:gd name="connsiteX3559" fmla="*/ 6415079 w 8386272"/>
                <a:gd name="connsiteY3559" fmla="*/ 1127058 h 2121144"/>
                <a:gd name="connsiteX3560" fmla="*/ 6414723 w 8386272"/>
                <a:gd name="connsiteY3560" fmla="*/ 1095596 h 2121144"/>
                <a:gd name="connsiteX3561" fmla="*/ 6415316 w 8386272"/>
                <a:gd name="connsiteY3561" fmla="*/ 1185234 h 2121144"/>
                <a:gd name="connsiteX3562" fmla="*/ 6415079 w 8386272"/>
                <a:gd name="connsiteY3562" fmla="*/ 1153890 h 2121144"/>
                <a:gd name="connsiteX3563" fmla="*/ 6460669 w 8386272"/>
                <a:gd name="connsiteY3563" fmla="*/ 1153653 h 2121144"/>
                <a:gd name="connsiteX3564" fmla="*/ 6460788 w 8386272"/>
                <a:gd name="connsiteY3564" fmla="*/ 1185115 h 2121144"/>
                <a:gd name="connsiteX3565" fmla="*/ 6415435 w 8386272"/>
                <a:gd name="connsiteY3565" fmla="*/ 1185234 h 2121144"/>
                <a:gd name="connsiteX3566" fmla="*/ 6415316 w 8386272"/>
                <a:gd name="connsiteY3566" fmla="*/ 1185234 h 2121144"/>
                <a:gd name="connsiteX3567" fmla="*/ 6415554 w 8386272"/>
                <a:gd name="connsiteY3567" fmla="*/ 1212066 h 2121144"/>
                <a:gd name="connsiteX3568" fmla="*/ 6461145 w 8386272"/>
                <a:gd name="connsiteY3568" fmla="*/ 1211947 h 2121144"/>
                <a:gd name="connsiteX3569" fmla="*/ 6461381 w 8386272"/>
                <a:gd name="connsiteY3569" fmla="*/ 1243290 h 2121144"/>
                <a:gd name="connsiteX3570" fmla="*/ 6454971 w 8386272"/>
                <a:gd name="connsiteY3570" fmla="*/ 1243290 h 2121144"/>
                <a:gd name="connsiteX3571" fmla="*/ 6447729 w 8386272"/>
                <a:gd name="connsiteY3571" fmla="*/ 1243290 h 2121144"/>
                <a:gd name="connsiteX3572" fmla="*/ 6415673 w 8386272"/>
                <a:gd name="connsiteY3572" fmla="*/ 1243409 h 2121144"/>
                <a:gd name="connsiteX3573" fmla="*/ 6415554 w 8386272"/>
                <a:gd name="connsiteY3573" fmla="*/ 1212066 h 2121144"/>
                <a:gd name="connsiteX3574" fmla="*/ 6415910 w 8386272"/>
                <a:gd name="connsiteY3574" fmla="*/ 1270360 h 2121144"/>
                <a:gd name="connsiteX3575" fmla="*/ 6461263 w 8386272"/>
                <a:gd name="connsiteY3575" fmla="*/ 1270241 h 2121144"/>
                <a:gd name="connsiteX3576" fmla="*/ 6461500 w 8386272"/>
                <a:gd name="connsiteY3576" fmla="*/ 1270241 h 2121144"/>
                <a:gd name="connsiteX3577" fmla="*/ 6461738 w 8386272"/>
                <a:gd name="connsiteY3577" fmla="*/ 1301584 h 2121144"/>
                <a:gd name="connsiteX3578" fmla="*/ 6455445 w 8386272"/>
                <a:gd name="connsiteY3578" fmla="*/ 1301584 h 2121144"/>
                <a:gd name="connsiteX3579" fmla="*/ 6416504 w 8386272"/>
                <a:gd name="connsiteY3579" fmla="*/ 1301822 h 2121144"/>
                <a:gd name="connsiteX3580" fmla="*/ 6416147 w 8386272"/>
                <a:gd name="connsiteY3580" fmla="*/ 1301822 h 2121144"/>
                <a:gd name="connsiteX3581" fmla="*/ 6415910 w 8386272"/>
                <a:gd name="connsiteY3581" fmla="*/ 1270360 h 2121144"/>
                <a:gd name="connsiteX3582" fmla="*/ 6416504 w 8386272"/>
                <a:gd name="connsiteY3582" fmla="*/ 1359997 h 2121144"/>
                <a:gd name="connsiteX3583" fmla="*/ 6416504 w 8386272"/>
                <a:gd name="connsiteY3583" fmla="*/ 1359997 h 2121144"/>
                <a:gd name="connsiteX3584" fmla="*/ 6416504 w 8386272"/>
                <a:gd name="connsiteY3584" fmla="*/ 1359641 h 2121144"/>
                <a:gd name="connsiteX3585" fmla="*/ 6416266 w 8386272"/>
                <a:gd name="connsiteY3585" fmla="*/ 1328654 h 2121144"/>
                <a:gd name="connsiteX3586" fmla="*/ 6461857 w 8386272"/>
                <a:gd name="connsiteY3586" fmla="*/ 1328416 h 2121144"/>
                <a:gd name="connsiteX3587" fmla="*/ 6462094 w 8386272"/>
                <a:gd name="connsiteY3587" fmla="*/ 1359878 h 2121144"/>
                <a:gd name="connsiteX3588" fmla="*/ 6455683 w 8386272"/>
                <a:gd name="connsiteY3588" fmla="*/ 1359878 h 2121144"/>
                <a:gd name="connsiteX3589" fmla="*/ 6416741 w 8386272"/>
                <a:gd name="connsiteY3589" fmla="*/ 1359997 h 2121144"/>
                <a:gd name="connsiteX3590" fmla="*/ 6416504 w 8386272"/>
                <a:gd name="connsiteY3590" fmla="*/ 1359997 h 2121144"/>
                <a:gd name="connsiteX3591" fmla="*/ 6416860 w 8386272"/>
                <a:gd name="connsiteY3591" fmla="*/ 1386829 h 2121144"/>
                <a:gd name="connsiteX3592" fmla="*/ 6417097 w 8386272"/>
                <a:gd name="connsiteY3592" fmla="*/ 1386829 h 2121144"/>
                <a:gd name="connsiteX3593" fmla="*/ 6462331 w 8386272"/>
                <a:gd name="connsiteY3593" fmla="*/ 1386710 h 2121144"/>
                <a:gd name="connsiteX3594" fmla="*/ 6462688 w 8386272"/>
                <a:gd name="connsiteY3594" fmla="*/ 1418054 h 2121144"/>
                <a:gd name="connsiteX3595" fmla="*/ 6456276 w 8386272"/>
                <a:gd name="connsiteY3595" fmla="*/ 1418054 h 2121144"/>
                <a:gd name="connsiteX3596" fmla="*/ 6417097 w 8386272"/>
                <a:gd name="connsiteY3596" fmla="*/ 1418291 h 2121144"/>
                <a:gd name="connsiteX3597" fmla="*/ 6417097 w 8386272"/>
                <a:gd name="connsiteY3597" fmla="*/ 1418291 h 2121144"/>
                <a:gd name="connsiteX3598" fmla="*/ 6416860 w 8386272"/>
                <a:gd name="connsiteY3598" fmla="*/ 1386829 h 2121144"/>
                <a:gd name="connsiteX3599" fmla="*/ 6417216 w 8386272"/>
                <a:gd name="connsiteY3599" fmla="*/ 1445123 h 2121144"/>
                <a:gd name="connsiteX3600" fmla="*/ 6462806 w 8386272"/>
                <a:gd name="connsiteY3600" fmla="*/ 1444886 h 2121144"/>
                <a:gd name="connsiteX3601" fmla="*/ 6463044 w 8386272"/>
                <a:gd name="connsiteY3601" fmla="*/ 1476348 h 2121144"/>
                <a:gd name="connsiteX3602" fmla="*/ 6417572 w 8386272"/>
                <a:gd name="connsiteY3602" fmla="*/ 1476467 h 2121144"/>
                <a:gd name="connsiteX3603" fmla="*/ 6417216 w 8386272"/>
                <a:gd name="connsiteY3603" fmla="*/ 1445123 h 2121144"/>
                <a:gd name="connsiteX3604" fmla="*/ 6417572 w 8386272"/>
                <a:gd name="connsiteY3604" fmla="*/ 1503417 h 2121144"/>
                <a:gd name="connsiteX3605" fmla="*/ 6463163 w 8386272"/>
                <a:gd name="connsiteY3605" fmla="*/ 1503180 h 2121144"/>
                <a:gd name="connsiteX3606" fmla="*/ 6463400 w 8386272"/>
                <a:gd name="connsiteY3606" fmla="*/ 1534642 h 2121144"/>
                <a:gd name="connsiteX3607" fmla="*/ 6417810 w 8386272"/>
                <a:gd name="connsiteY3607" fmla="*/ 1534761 h 2121144"/>
                <a:gd name="connsiteX3608" fmla="*/ 6417572 w 8386272"/>
                <a:gd name="connsiteY3608" fmla="*/ 1503417 h 2121144"/>
                <a:gd name="connsiteX3609" fmla="*/ 6418047 w 8386272"/>
                <a:gd name="connsiteY3609" fmla="*/ 1561593 h 2121144"/>
                <a:gd name="connsiteX3610" fmla="*/ 6418284 w 8386272"/>
                <a:gd name="connsiteY3610" fmla="*/ 1561593 h 2121144"/>
                <a:gd name="connsiteX3611" fmla="*/ 6463756 w 8386272"/>
                <a:gd name="connsiteY3611" fmla="*/ 1561474 h 2121144"/>
                <a:gd name="connsiteX3612" fmla="*/ 6463875 w 8386272"/>
                <a:gd name="connsiteY3612" fmla="*/ 1592817 h 2121144"/>
                <a:gd name="connsiteX3613" fmla="*/ 6457464 w 8386272"/>
                <a:gd name="connsiteY3613" fmla="*/ 1592817 h 2121144"/>
                <a:gd name="connsiteX3614" fmla="*/ 6418284 w 8386272"/>
                <a:gd name="connsiteY3614" fmla="*/ 1593055 h 2121144"/>
                <a:gd name="connsiteX3615" fmla="*/ 6418047 w 8386272"/>
                <a:gd name="connsiteY3615" fmla="*/ 1561593 h 2121144"/>
                <a:gd name="connsiteX3616" fmla="*/ 6418760 w 8386272"/>
                <a:gd name="connsiteY3616" fmla="*/ 1650399 h 2121144"/>
                <a:gd name="connsiteX3617" fmla="*/ 6418403 w 8386272"/>
                <a:gd name="connsiteY3617" fmla="*/ 1619887 h 2121144"/>
                <a:gd name="connsiteX3618" fmla="*/ 6463994 w 8386272"/>
                <a:gd name="connsiteY3618" fmla="*/ 1619649 h 2121144"/>
                <a:gd name="connsiteX3619" fmla="*/ 6464350 w 8386272"/>
                <a:gd name="connsiteY3619" fmla="*/ 1651111 h 2121144"/>
                <a:gd name="connsiteX3620" fmla="*/ 6422321 w 8386272"/>
                <a:gd name="connsiteY3620" fmla="*/ 1651230 h 2121144"/>
                <a:gd name="connsiteX3621" fmla="*/ 6418641 w 8386272"/>
                <a:gd name="connsiteY3621" fmla="*/ 1651230 h 2121144"/>
                <a:gd name="connsiteX3622" fmla="*/ 6418641 w 8386272"/>
                <a:gd name="connsiteY3622" fmla="*/ 1651230 h 2121144"/>
                <a:gd name="connsiteX3623" fmla="*/ 6418760 w 8386272"/>
                <a:gd name="connsiteY3623" fmla="*/ 1650399 h 2121144"/>
                <a:gd name="connsiteX3624" fmla="*/ 6418997 w 8386272"/>
                <a:gd name="connsiteY3624" fmla="*/ 1709524 h 2121144"/>
                <a:gd name="connsiteX3625" fmla="*/ 6418997 w 8386272"/>
                <a:gd name="connsiteY3625" fmla="*/ 1709524 h 2121144"/>
                <a:gd name="connsiteX3626" fmla="*/ 6418878 w 8386272"/>
                <a:gd name="connsiteY3626" fmla="*/ 1678181 h 2121144"/>
                <a:gd name="connsiteX3627" fmla="*/ 6464468 w 8386272"/>
                <a:gd name="connsiteY3627" fmla="*/ 1678062 h 2121144"/>
                <a:gd name="connsiteX3628" fmla="*/ 6464706 w 8386272"/>
                <a:gd name="connsiteY3628" fmla="*/ 1709405 h 2121144"/>
                <a:gd name="connsiteX3629" fmla="*/ 6458413 w 8386272"/>
                <a:gd name="connsiteY3629" fmla="*/ 1709405 h 2121144"/>
                <a:gd name="connsiteX3630" fmla="*/ 6419234 w 8386272"/>
                <a:gd name="connsiteY3630" fmla="*/ 1709524 h 2121144"/>
                <a:gd name="connsiteX3631" fmla="*/ 6418997 w 8386272"/>
                <a:gd name="connsiteY3631" fmla="*/ 1709524 h 2121144"/>
                <a:gd name="connsiteX3632" fmla="*/ 6419353 w 8386272"/>
                <a:gd name="connsiteY3632" fmla="*/ 1736356 h 2121144"/>
                <a:gd name="connsiteX3633" fmla="*/ 6464944 w 8386272"/>
                <a:gd name="connsiteY3633" fmla="*/ 1736237 h 2121144"/>
                <a:gd name="connsiteX3634" fmla="*/ 6465062 w 8386272"/>
                <a:gd name="connsiteY3634" fmla="*/ 1767699 h 2121144"/>
                <a:gd name="connsiteX3635" fmla="*/ 6458651 w 8386272"/>
                <a:gd name="connsiteY3635" fmla="*/ 1767699 h 2121144"/>
                <a:gd name="connsiteX3636" fmla="*/ 6419353 w 8386272"/>
                <a:gd name="connsiteY3636" fmla="*/ 1767818 h 2121144"/>
                <a:gd name="connsiteX3637" fmla="*/ 6419353 w 8386272"/>
                <a:gd name="connsiteY3637" fmla="*/ 1736356 h 2121144"/>
                <a:gd name="connsiteX3638" fmla="*/ 6419709 w 8386272"/>
                <a:gd name="connsiteY3638" fmla="*/ 1794650 h 2121144"/>
                <a:gd name="connsiteX3639" fmla="*/ 6465300 w 8386272"/>
                <a:gd name="connsiteY3639" fmla="*/ 1794413 h 2121144"/>
                <a:gd name="connsiteX3640" fmla="*/ 6465537 w 8386272"/>
                <a:gd name="connsiteY3640" fmla="*/ 1825875 h 2121144"/>
                <a:gd name="connsiteX3641" fmla="*/ 6420065 w 8386272"/>
                <a:gd name="connsiteY3641" fmla="*/ 1825994 h 2121144"/>
                <a:gd name="connsiteX3642" fmla="*/ 6419709 w 8386272"/>
                <a:gd name="connsiteY3642" fmla="*/ 1794650 h 2121144"/>
                <a:gd name="connsiteX3643" fmla="*/ 6420065 w 8386272"/>
                <a:gd name="connsiteY3643" fmla="*/ 1852944 h 2121144"/>
                <a:gd name="connsiteX3644" fmla="*/ 6465656 w 8386272"/>
                <a:gd name="connsiteY3644" fmla="*/ 1852825 h 2121144"/>
                <a:gd name="connsiteX3645" fmla="*/ 6465774 w 8386272"/>
                <a:gd name="connsiteY3645" fmla="*/ 1884169 h 2121144"/>
                <a:gd name="connsiteX3646" fmla="*/ 6420540 w 8386272"/>
                <a:gd name="connsiteY3646" fmla="*/ 1884406 h 2121144"/>
                <a:gd name="connsiteX3647" fmla="*/ 6420184 w 8386272"/>
                <a:gd name="connsiteY3647" fmla="*/ 1884406 h 2121144"/>
                <a:gd name="connsiteX3648" fmla="*/ 6420065 w 8386272"/>
                <a:gd name="connsiteY3648" fmla="*/ 1852944 h 2121144"/>
                <a:gd name="connsiteX3649" fmla="*/ 6420540 w 8386272"/>
                <a:gd name="connsiteY3649" fmla="*/ 1911238 h 2121144"/>
                <a:gd name="connsiteX3650" fmla="*/ 6465774 w 8386272"/>
                <a:gd name="connsiteY3650" fmla="*/ 1911001 h 2121144"/>
                <a:gd name="connsiteX3651" fmla="*/ 6466131 w 8386272"/>
                <a:gd name="connsiteY3651" fmla="*/ 1911001 h 2121144"/>
                <a:gd name="connsiteX3652" fmla="*/ 6466368 w 8386272"/>
                <a:gd name="connsiteY3652" fmla="*/ 1942463 h 2121144"/>
                <a:gd name="connsiteX3653" fmla="*/ 6420778 w 8386272"/>
                <a:gd name="connsiteY3653" fmla="*/ 1942582 h 2121144"/>
                <a:gd name="connsiteX3654" fmla="*/ 6420778 w 8386272"/>
                <a:gd name="connsiteY3654" fmla="*/ 1942582 h 2121144"/>
                <a:gd name="connsiteX3655" fmla="*/ 6420540 w 8386272"/>
                <a:gd name="connsiteY3655" fmla="*/ 1911238 h 2121144"/>
                <a:gd name="connsiteX3656" fmla="*/ 6420897 w 8386272"/>
                <a:gd name="connsiteY3656" fmla="*/ 1969414 h 2121144"/>
                <a:gd name="connsiteX3657" fmla="*/ 6466487 w 8386272"/>
                <a:gd name="connsiteY3657" fmla="*/ 1969295 h 2121144"/>
                <a:gd name="connsiteX3658" fmla="*/ 6466724 w 8386272"/>
                <a:gd name="connsiteY3658" fmla="*/ 2000638 h 2121144"/>
                <a:gd name="connsiteX3659" fmla="*/ 6421252 w 8386272"/>
                <a:gd name="connsiteY3659" fmla="*/ 2000757 h 2121144"/>
                <a:gd name="connsiteX3660" fmla="*/ 6420897 w 8386272"/>
                <a:gd name="connsiteY3660" fmla="*/ 1969414 h 2121144"/>
                <a:gd name="connsiteX3661" fmla="*/ 6467199 w 8386272"/>
                <a:gd name="connsiteY3661" fmla="*/ 2058814 h 2121144"/>
                <a:gd name="connsiteX3662" fmla="*/ 6421609 w 8386272"/>
                <a:gd name="connsiteY3662" fmla="*/ 2059051 h 2121144"/>
                <a:gd name="connsiteX3663" fmla="*/ 6421490 w 8386272"/>
                <a:gd name="connsiteY3663" fmla="*/ 2027589 h 2121144"/>
                <a:gd name="connsiteX3664" fmla="*/ 6421490 w 8386272"/>
                <a:gd name="connsiteY3664" fmla="*/ 2027589 h 2121144"/>
                <a:gd name="connsiteX3665" fmla="*/ 6466962 w 8386272"/>
                <a:gd name="connsiteY3665" fmla="*/ 2027470 h 2121144"/>
                <a:gd name="connsiteX3666" fmla="*/ 6467199 w 8386272"/>
                <a:gd name="connsiteY3666" fmla="*/ 2027470 h 2121144"/>
                <a:gd name="connsiteX3667" fmla="*/ 6467199 w 8386272"/>
                <a:gd name="connsiteY3667" fmla="*/ 2058814 h 2121144"/>
                <a:gd name="connsiteX3668" fmla="*/ 6467199 w 8386272"/>
                <a:gd name="connsiteY3668" fmla="*/ 2058814 h 2121144"/>
                <a:gd name="connsiteX3669" fmla="*/ 6533804 w 8386272"/>
                <a:gd name="connsiteY3669" fmla="*/ 745594 h 2121144"/>
                <a:gd name="connsiteX3670" fmla="*/ 6579394 w 8386272"/>
                <a:gd name="connsiteY3670" fmla="*/ 745357 h 2121144"/>
                <a:gd name="connsiteX3671" fmla="*/ 6579632 w 8386272"/>
                <a:gd name="connsiteY3671" fmla="*/ 776819 h 2121144"/>
                <a:gd name="connsiteX3672" fmla="*/ 6534160 w 8386272"/>
                <a:gd name="connsiteY3672" fmla="*/ 776938 h 2121144"/>
                <a:gd name="connsiteX3673" fmla="*/ 6533804 w 8386272"/>
                <a:gd name="connsiteY3673" fmla="*/ 745594 h 2121144"/>
                <a:gd name="connsiteX3674" fmla="*/ 6534279 w 8386272"/>
                <a:gd name="connsiteY3674" fmla="*/ 803888 h 2121144"/>
                <a:gd name="connsiteX3675" fmla="*/ 6579751 w 8386272"/>
                <a:gd name="connsiteY3675" fmla="*/ 803770 h 2121144"/>
                <a:gd name="connsiteX3676" fmla="*/ 6579988 w 8386272"/>
                <a:gd name="connsiteY3676" fmla="*/ 803770 h 2121144"/>
                <a:gd name="connsiteX3677" fmla="*/ 6580107 w 8386272"/>
                <a:gd name="connsiteY3677" fmla="*/ 835113 h 2121144"/>
                <a:gd name="connsiteX3678" fmla="*/ 6573696 w 8386272"/>
                <a:gd name="connsiteY3678" fmla="*/ 835113 h 2121144"/>
                <a:gd name="connsiteX3679" fmla="*/ 6566691 w 8386272"/>
                <a:gd name="connsiteY3679" fmla="*/ 835113 h 2121144"/>
                <a:gd name="connsiteX3680" fmla="*/ 6534517 w 8386272"/>
                <a:gd name="connsiteY3680" fmla="*/ 835232 h 2121144"/>
                <a:gd name="connsiteX3681" fmla="*/ 6534279 w 8386272"/>
                <a:gd name="connsiteY3681" fmla="*/ 803888 h 2121144"/>
                <a:gd name="connsiteX3682" fmla="*/ 6534754 w 8386272"/>
                <a:gd name="connsiteY3682" fmla="*/ 862064 h 2121144"/>
                <a:gd name="connsiteX3683" fmla="*/ 6580226 w 8386272"/>
                <a:gd name="connsiteY3683" fmla="*/ 861945 h 2121144"/>
                <a:gd name="connsiteX3684" fmla="*/ 6580582 w 8386272"/>
                <a:gd name="connsiteY3684" fmla="*/ 893407 h 2121144"/>
                <a:gd name="connsiteX3685" fmla="*/ 6534991 w 8386272"/>
                <a:gd name="connsiteY3685" fmla="*/ 893526 h 2121144"/>
                <a:gd name="connsiteX3686" fmla="*/ 6534991 w 8386272"/>
                <a:gd name="connsiteY3686" fmla="*/ 893526 h 2121144"/>
                <a:gd name="connsiteX3687" fmla="*/ 6534991 w 8386272"/>
                <a:gd name="connsiteY3687" fmla="*/ 893526 h 2121144"/>
                <a:gd name="connsiteX3688" fmla="*/ 6534754 w 8386272"/>
                <a:gd name="connsiteY3688" fmla="*/ 862064 h 2121144"/>
                <a:gd name="connsiteX3689" fmla="*/ 6534991 w 8386272"/>
                <a:gd name="connsiteY3689" fmla="*/ 920358 h 2121144"/>
                <a:gd name="connsiteX3690" fmla="*/ 6580582 w 8386272"/>
                <a:gd name="connsiteY3690" fmla="*/ 920120 h 2121144"/>
                <a:gd name="connsiteX3691" fmla="*/ 6580819 w 8386272"/>
                <a:gd name="connsiteY3691" fmla="*/ 951582 h 2121144"/>
                <a:gd name="connsiteX3692" fmla="*/ 6574527 w 8386272"/>
                <a:gd name="connsiteY3692" fmla="*/ 951582 h 2121144"/>
                <a:gd name="connsiteX3693" fmla="*/ 6535348 w 8386272"/>
                <a:gd name="connsiteY3693" fmla="*/ 951701 h 2121144"/>
                <a:gd name="connsiteX3694" fmla="*/ 6534991 w 8386272"/>
                <a:gd name="connsiteY3694" fmla="*/ 920358 h 2121144"/>
                <a:gd name="connsiteX3695" fmla="*/ 6535466 w 8386272"/>
                <a:gd name="connsiteY3695" fmla="*/ 978652 h 2121144"/>
                <a:gd name="connsiteX3696" fmla="*/ 6581057 w 8386272"/>
                <a:gd name="connsiteY3696" fmla="*/ 978533 h 2121144"/>
                <a:gd name="connsiteX3697" fmla="*/ 6581176 w 8386272"/>
                <a:gd name="connsiteY3697" fmla="*/ 1009877 h 2121144"/>
                <a:gd name="connsiteX3698" fmla="*/ 6580938 w 8386272"/>
                <a:gd name="connsiteY3698" fmla="*/ 1009877 h 2121144"/>
                <a:gd name="connsiteX3699" fmla="*/ 6580701 w 8386272"/>
                <a:gd name="connsiteY3699" fmla="*/ 1009877 h 2121144"/>
                <a:gd name="connsiteX3700" fmla="*/ 6578682 w 8386272"/>
                <a:gd name="connsiteY3700" fmla="*/ 1009877 h 2121144"/>
                <a:gd name="connsiteX3701" fmla="*/ 6535348 w 8386272"/>
                <a:gd name="connsiteY3701" fmla="*/ 1010114 h 2121144"/>
                <a:gd name="connsiteX3702" fmla="*/ 6535348 w 8386272"/>
                <a:gd name="connsiteY3702" fmla="*/ 1010114 h 2121144"/>
                <a:gd name="connsiteX3703" fmla="*/ 6535348 w 8386272"/>
                <a:gd name="connsiteY3703" fmla="*/ 1009758 h 2121144"/>
                <a:gd name="connsiteX3704" fmla="*/ 6535466 w 8386272"/>
                <a:gd name="connsiteY3704" fmla="*/ 978652 h 2121144"/>
                <a:gd name="connsiteX3705" fmla="*/ 6535941 w 8386272"/>
                <a:gd name="connsiteY3705" fmla="*/ 1036946 h 2121144"/>
                <a:gd name="connsiteX3706" fmla="*/ 6581413 w 8386272"/>
                <a:gd name="connsiteY3706" fmla="*/ 1036708 h 2121144"/>
                <a:gd name="connsiteX3707" fmla="*/ 6581769 w 8386272"/>
                <a:gd name="connsiteY3707" fmla="*/ 1068171 h 2121144"/>
                <a:gd name="connsiteX3708" fmla="*/ 6536416 w 8386272"/>
                <a:gd name="connsiteY3708" fmla="*/ 1068289 h 2121144"/>
                <a:gd name="connsiteX3709" fmla="*/ 6536179 w 8386272"/>
                <a:gd name="connsiteY3709" fmla="*/ 1068289 h 2121144"/>
                <a:gd name="connsiteX3710" fmla="*/ 6535941 w 8386272"/>
                <a:gd name="connsiteY3710" fmla="*/ 1036946 h 2121144"/>
                <a:gd name="connsiteX3711" fmla="*/ 6536297 w 8386272"/>
                <a:gd name="connsiteY3711" fmla="*/ 1095121 h 2121144"/>
                <a:gd name="connsiteX3712" fmla="*/ 6581888 w 8386272"/>
                <a:gd name="connsiteY3712" fmla="*/ 1095003 h 2121144"/>
                <a:gd name="connsiteX3713" fmla="*/ 6582126 w 8386272"/>
                <a:gd name="connsiteY3713" fmla="*/ 1126346 h 2121144"/>
                <a:gd name="connsiteX3714" fmla="*/ 6575833 w 8386272"/>
                <a:gd name="connsiteY3714" fmla="*/ 1126346 h 2121144"/>
                <a:gd name="connsiteX3715" fmla="*/ 6536654 w 8386272"/>
                <a:gd name="connsiteY3715" fmla="*/ 1126465 h 2121144"/>
                <a:gd name="connsiteX3716" fmla="*/ 6536654 w 8386272"/>
                <a:gd name="connsiteY3716" fmla="*/ 1126465 h 2121144"/>
                <a:gd name="connsiteX3717" fmla="*/ 6536654 w 8386272"/>
                <a:gd name="connsiteY3717" fmla="*/ 1125871 h 2121144"/>
                <a:gd name="connsiteX3718" fmla="*/ 6536297 w 8386272"/>
                <a:gd name="connsiteY3718" fmla="*/ 1095121 h 2121144"/>
                <a:gd name="connsiteX3719" fmla="*/ 6536772 w 8386272"/>
                <a:gd name="connsiteY3719" fmla="*/ 1153297 h 2121144"/>
                <a:gd name="connsiteX3720" fmla="*/ 6582362 w 8386272"/>
                <a:gd name="connsiteY3720" fmla="*/ 1153178 h 2121144"/>
                <a:gd name="connsiteX3721" fmla="*/ 6582481 w 8386272"/>
                <a:gd name="connsiteY3721" fmla="*/ 1184521 h 2121144"/>
                <a:gd name="connsiteX3722" fmla="*/ 6576070 w 8386272"/>
                <a:gd name="connsiteY3722" fmla="*/ 1184521 h 2121144"/>
                <a:gd name="connsiteX3723" fmla="*/ 6536891 w 8386272"/>
                <a:gd name="connsiteY3723" fmla="*/ 1184759 h 2121144"/>
                <a:gd name="connsiteX3724" fmla="*/ 6536891 w 8386272"/>
                <a:gd name="connsiteY3724" fmla="*/ 1184759 h 2121144"/>
                <a:gd name="connsiteX3725" fmla="*/ 6536772 w 8386272"/>
                <a:gd name="connsiteY3725" fmla="*/ 1153297 h 2121144"/>
                <a:gd name="connsiteX3726" fmla="*/ 6537247 w 8386272"/>
                <a:gd name="connsiteY3726" fmla="*/ 1211709 h 2121144"/>
                <a:gd name="connsiteX3727" fmla="*/ 6582719 w 8386272"/>
                <a:gd name="connsiteY3727" fmla="*/ 1211472 h 2121144"/>
                <a:gd name="connsiteX3728" fmla="*/ 6583075 w 8386272"/>
                <a:gd name="connsiteY3728" fmla="*/ 1242934 h 2121144"/>
                <a:gd name="connsiteX3729" fmla="*/ 6537485 w 8386272"/>
                <a:gd name="connsiteY3729" fmla="*/ 1243053 h 2121144"/>
                <a:gd name="connsiteX3730" fmla="*/ 6537247 w 8386272"/>
                <a:gd name="connsiteY3730" fmla="*/ 1211709 h 2121144"/>
                <a:gd name="connsiteX3731" fmla="*/ 6537485 w 8386272"/>
                <a:gd name="connsiteY3731" fmla="*/ 1269885 h 2121144"/>
                <a:gd name="connsiteX3732" fmla="*/ 6583075 w 8386272"/>
                <a:gd name="connsiteY3732" fmla="*/ 1269766 h 2121144"/>
                <a:gd name="connsiteX3733" fmla="*/ 6583194 w 8386272"/>
                <a:gd name="connsiteY3733" fmla="*/ 1301109 h 2121144"/>
                <a:gd name="connsiteX3734" fmla="*/ 6576902 w 8386272"/>
                <a:gd name="connsiteY3734" fmla="*/ 1301109 h 2121144"/>
                <a:gd name="connsiteX3735" fmla="*/ 6537722 w 8386272"/>
                <a:gd name="connsiteY3735" fmla="*/ 1301228 h 2121144"/>
                <a:gd name="connsiteX3736" fmla="*/ 6537485 w 8386272"/>
                <a:gd name="connsiteY3736" fmla="*/ 1269885 h 2121144"/>
                <a:gd name="connsiteX3737" fmla="*/ 6537959 w 8386272"/>
                <a:gd name="connsiteY3737" fmla="*/ 1328060 h 2121144"/>
                <a:gd name="connsiteX3738" fmla="*/ 6583550 w 8386272"/>
                <a:gd name="connsiteY3738" fmla="*/ 1327941 h 2121144"/>
                <a:gd name="connsiteX3739" fmla="*/ 6583787 w 8386272"/>
                <a:gd name="connsiteY3739" fmla="*/ 1359404 h 2121144"/>
                <a:gd name="connsiteX3740" fmla="*/ 6538197 w 8386272"/>
                <a:gd name="connsiteY3740" fmla="*/ 1359522 h 2121144"/>
                <a:gd name="connsiteX3741" fmla="*/ 6537959 w 8386272"/>
                <a:gd name="connsiteY3741" fmla="*/ 1328060 h 2121144"/>
                <a:gd name="connsiteX3742" fmla="*/ 6538434 w 8386272"/>
                <a:gd name="connsiteY3742" fmla="*/ 1386354 h 2121144"/>
                <a:gd name="connsiteX3743" fmla="*/ 6583906 w 8386272"/>
                <a:gd name="connsiteY3743" fmla="*/ 1386235 h 2121144"/>
                <a:gd name="connsiteX3744" fmla="*/ 6584263 w 8386272"/>
                <a:gd name="connsiteY3744" fmla="*/ 1417579 h 2121144"/>
                <a:gd name="connsiteX3745" fmla="*/ 6577851 w 8386272"/>
                <a:gd name="connsiteY3745" fmla="*/ 1417579 h 2121144"/>
                <a:gd name="connsiteX3746" fmla="*/ 6538672 w 8386272"/>
                <a:gd name="connsiteY3746" fmla="*/ 1417698 h 2121144"/>
                <a:gd name="connsiteX3747" fmla="*/ 6538672 w 8386272"/>
                <a:gd name="connsiteY3747" fmla="*/ 1417698 h 2121144"/>
                <a:gd name="connsiteX3748" fmla="*/ 6538672 w 8386272"/>
                <a:gd name="connsiteY3748" fmla="*/ 1417223 h 2121144"/>
                <a:gd name="connsiteX3749" fmla="*/ 6538434 w 8386272"/>
                <a:gd name="connsiteY3749" fmla="*/ 1386354 h 2121144"/>
                <a:gd name="connsiteX3750" fmla="*/ 6538791 w 8386272"/>
                <a:gd name="connsiteY3750" fmla="*/ 1444648 h 2121144"/>
                <a:gd name="connsiteX3751" fmla="*/ 6584381 w 8386272"/>
                <a:gd name="connsiteY3751" fmla="*/ 1444529 h 2121144"/>
                <a:gd name="connsiteX3752" fmla="*/ 6584499 w 8386272"/>
                <a:gd name="connsiteY3752" fmla="*/ 1475873 h 2121144"/>
                <a:gd name="connsiteX3753" fmla="*/ 6539028 w 8386272"/>
                <a:gd name="connsiteY3753" fmla="*/ 1476110 h 2121144"/>
                <a:gd name="connsiteX3754" fmla="*/ 6538791 w 8386272"/>
                <a:gd name="connsiteY3754" fmla="*/ 1444648 h 2121144"/>
                <a:gd name="connsiteX3755" fmla="*/ 6539265 w 8386272"/>
                <a:gd name="connsiteY3755" fmla="*/ 1502942 h 2121144"/>
                <a:gd name="connsiteX3756" fmla="*/ 6584975 w 8386272"/>
                <a:gd name="connsiteY3756" fmla="*/ 1502705 h 2121144"/>
                <a:gd name="connsiteX3757" fmla="*/ 6585094 w 8386272"/>
                <a:gd name="connsiteY3757" fmla="*/ 1534167 h 2121144"/>
                <a:gd name="connsiteX3758" fmla="*/ 6578682 w 8386272"/>
                <a:gd name="connsiteY3758" fmla="*/ 1534167 h 2121144"/>
                <a:gd name="connsiteX3759" fmla="*/ 6575002 w 8386272"/>
                <a:gd name="connsiteY3759" fmla="*/ 1534167 h 2121144"/>
                <a:gd name="connsiteX3760" fmla="*/ 6539503 w 8386272"/>
                <a:gd name="connsiteY3760" fmla="*/ 1534286 h 2121144"/>
                <a:gd name="connsiteX3761" fmla="*/ 6539265 w 8386272"/>
                <a:gd name="connsiteY3761" fmla="*/ 1502942 h 2121144"/>
                <a:gd name="connsiteX3762" fmla="*/ 6539741 w 8386272"/>
                <a:gd name="connsiteY3762" fmla="*/ 1561118 h 2121144"/>
                <a:gd name="connsiteX3763" fmla="*/ 6585212 w 8386272"/>
                <a:gd name="connsiteY3763" fmla="*/ 1560999 h 2121144"/>
                <a:gd name="connsiteX3764" fmla="*/ 6585568 w 8386272"/>
                <a:gd name="connsiteY3764" fmla="*/ 1592342 h 2121144"/>
                <a:gd name="connsiteX3765" fmla="*/ 6585331 w 8386272"/>
                <a:gd name="connsiteY3765" fmla="*/ 1592342 h 2121144"/>
                <a:gd name="connsiteX3766" fmla="*/ 6579157 w 8386272"/>
                <a:gd name="connsiteY3766" fmla="*/ 1592342 h 2121144"/>
                <a:gd name="connsiteX3767" fmla="*/ 6539978 w 8386272"/>
                <a:gd name="connsiteY3767" fmla="*/ 1592461 h 2121144"/>
                <a:gd name="connsiteX3768" fmla="*/ 6539741 w 8386272"/>
                <a:gd name="connsiteY3768" fmla="*/ 1561118 h 2121144"/>
                <a:gd name="connsiteX3769" fmla="*/ 6539978 w 8386272"/>
                <a:gd name="connsiteY3769" fmla="*/ 1619412 h 2121144"/>
                <a:gd name="connsiteX3770" fmla="*/ 6540215 w 8386272"/>
                <a:gd name="connsiteY3770" fmla="*/ 1619412 h 2121144"/>
                <a:gd name="connsiteX3771" fmla="*/ 6585568 w 8386272"/>
                <a:gd name="connsiteY3771" fmla="*/ 1619293 h 2121144"/>
                <a:gd name="connsiteX3772" fmla="*/ 6585806 w 8386272"/>
                <a:gd name="connsiteY3772" fmla="*/ 1650755 h 2121144"/>
                <a:gd name="connsiteX3773" fmla="*/ 6579513 w 8386272"/>
                <a:gd name="connsiteY3773" fmla="*/ 1650755 h 2121144"/>
                <a:gd name="connsiteX3774" fmla="*/ 6540453 w 8386272"/>
                <a:gd name="connsiteY3774" fmla="*/ 1650874 h 2121144"/>
                <a:gd name="connsiteX3775" fmla="*/ 6540215 w 8386272"/>
                <a:gd name="connsiteY3775" fmla="*/ 1650874 h 2121144"/>
                <a:gd name="connsiteX3776" fmla="*/ 6540215 w 8386272"/>
                <a:gd name="connsiteY3776" fmla="*/ 1650874 h 2121144"/>
                <a:gd name="connsiteX3777" fmla="*/ 6539978 w 8386272"/>
                <a:gd name="connsiteY3777" fmla="*/ 1619412 h 2121144"/>
                <a:gd name="connsiteX3778" fmla="*/ 6540453 w 8386272"/>
                <a:gd name="connsiteY3778" fmla="*/ 1677706 h 2121144"/>
                <a:gd name="connsiteX3779" fmla="*/ 6586043 w 8386272"/>
                <a:gd name="connsiteY3779" fmla="*/ 1677468 h 2121144"/>
                <a:gd name="connsiteX3780" fmla="*/ 6586281 w 8386272"/>
                <a:gd name="connsiteY3780" fmla="*/ 1708931 h 2121144"/>
                <a:gd name="connsiteX3781" fmla="*/ 6540572 w 8386272"/>
                <a:gd name="connsiteY3781" fmla="*/ 1709049 h 2121144"/>
                <a:gd name="connsiteX3782" fmla="*/ 6540453 w 8386272"/>
                <a:gd name="connsiteY3782" fmla="*/ 1677706 h 2121144"/>
                <a:gd name="connsiteX3783" fmla="*/ 6540928 w 8386272"/>
                <a:gd name="connsiteY3783" fmla="*/ 1735881 h 2121144"/>
                <a:gd name="connsiteX3784" fmla="*/ 6541165 w 8386272"/>
                <a:gd name="connsiteY3784" fmla="*/ 1735881 h 2121144"/>
                <a:gd name="connsiteX3785" fmla="*/ 6586399 w 8386272"/>
                <a:gd name="connsiteY3785" fmla="*/ 1735762 h 2121144"/>
                <a:gd name="connsiteX3786" fmla="*/ 6586755 w 8386272"/>
                <a:gd name="connsiteY3786" fmla="*/ 1767106 h 2121144"/>
                <a:gd name="connsiteX3787" fmla="*/ 6541165 w 8386272"/>
                <a:gd name="connsiteY3787" fmla="*/ 1767343 h 2121144"/>
                <a:gd name="connsiteX3788" fmla="*/ 6540928 w 8386272"/>
                <a:gd name="connsiteY3788" fmla="*/ 1735881 h 2121144"/>
                <a:gd name="connsiteX3789" fmla="*/ 6541284 w 8386272"/>
                <a:gd name="connsiteY3789" fmla="*/ 1794175 h 2121144"/>
                <a:gd name="connsiteX3790" fmla="*/ 6586874 w 8386272"/>
                <a:gd name="connsiteY3790" fmla="*/ 1793938 h 2121144"/>
                <a:gd name="connsiteX3791" fmla="*/ 6586993 w 8386272"/>
                <a:gd name="connsiteY3791" fmla="*/ 1825400 h 2121144"/>
                <a:gd name="connsiteX3792" fmla="*/ 6580701 w 8386272"/>
                <a:gd name="connsiteY3792" fmla="*/ 1825400 h 2121144"/>
                <a:gd name="connsiteX3793" fmla="*/ 6541521 w 8386272"/>
                <a:gd name="connsiteY3793" fmla="*/ 1825519 h 2121144"/>
                <a:gd name="connsiteX3794" fmla="*/ 6541284 w 8386272"/>
                <a:gd name="connsiteY3794" fmla="*/ 1794175 h 2121144"/>
                <a:gd name="connsiteX3795" fmla="*/ 6541759 w 8386272"/>
                <a:gd name="connsiteY3795" fmla="*/ 1852469 h 2121144"/>
                <a:gd name="connsiteX3796" fmla="*/ 6542233 w 8386272"/>
                <a:gd name="connsiteY3796" fmla="*/ 1852469 h 2121144"/>
                <a:gd name="connsiteX3797" fmla="*/ 6587468 w 8386272"/>
                <a:gd name="connsiteY3797" fmla="*/ 1852351 h 2121144"/>
                <a:gd name="connsiteX3798" fmla="*/ 6587705 w 8386272"/>
                <a:gd name="connsiteY3798" fmla="*/ 1883694 h 2121144"/>
                <a:gd name="connsiteX3799" fmla="*/ 6581294 w 8386272"/>
                <a:gd name="connsiteY3799" fmla="*/ 1883694 h 2121144"/>
                <a:gd name="connsiteX3800" fmla="*/ 6542115 w 8386272"/>
                <a:gd name="connsiteY3800" fmla="*/ 1883813 h 2121144"/>
                <a:gd name="connsiteX3801" fmla="*/ 6542115 w 8386272"/>
                <a:gd name="connsiteY3801" fmla="*/ 1883813 h 2121144"/>
                <a:gd name="connsiteX3802" fmla="*/ 6542115 w 8386272"/>
                <a:gd name="connsiteY3802" fmla="*/ 1883338 h 2121144"/>
                <a:gd name="connsiteX3803" fmla="*/ 6541759 w 8386272"/>
                <a:gd name="connsiteY3803" fmla="*/ 1852469 h 2121144"/>
                <a:gd name="connsiteX3804" fmla="*/ 6542233 w 8386272"/>
                <a:gd name="connsiteY3804" fmla="*/ 1910645 h 2121144"/>
                <a:gd name="connsiteX3805" fmla="*/ 6587705 w 8386272"/>
                <a:gd name="connsiteY3805" fmla="*/ 1910526 h 2121144"/>
                <a:gd name="connsiteX3806" fmla="*/ 6588062 w 8386272"/>
                <a:gd name="connsiteY3806" fmla="*/ 1941869 h 2121144"/>
                <a:gd name="connsiteX3807" fmla="*/ 6542828 w 8386272"/>
                <a:gd name="connsiteY3807" fmla="*/ 1942107 h 2121144"/>
                <a:gd name="connsiteX3808" fmla="*/ 6542471 w 8386272"/>
                <a:gd name="connsiteY3808" fmla="*/ 1942107 h 2121144"/>
                <a:gd name="connsiteX3809" fmla="*/ 6542471 w 8386272"/>
                <a:gd name="connsiteY3809" fmla="*/ 1942107 h 2121144"/>
                <a:gd name="connsiteX3810" fmla="*/ 6542233 w 8386272"/>
                <a:gd name="connsiteY3810" fmla="*/ 1910645 h 2121144"/>
                <a:gd name="connsiteX3811" fmla="*/ 6542471 w 8386272"/>
                <a:gd name="connsiteY3811" fmla="*/ 1968939 h 2121144"/>
                <a:gd name="connsiteX3812" fmla="*/ 6588062 w 8386272"/>
                <a:gd name="connsiteY3812" fmla="*/ 1968701 h 2121144"/>
                <a:gd name="connsiteX3813" fmla="*/ 6588299 w 8386272"/>
                <a:gd name="connsiteY3813" fmla="*/ 2000163 h 2121144"/>
                <a:gd name="connsiteX3814" fmla="*/ 6588062 w 8386272"/>
                <a:gd name="connsiteY3814" fmla="*/ 2000163 h 2121144"/>
                <a:gd name="connsiteX3815" fmla="*/ 6582007 w 8386272"/>
                <a:gd name="connsiteY3815" fmla="*/ 2000163 h 2121144"/>
                <a:gd name="connsiteX3816" fmla="*/ 6542828 w 8386272"/>
                <a:gd name="connsiteY3816" fmla="*/ 2000282 h 2121144"/>
                <a:gd name="connsiteX3817" fmla="*/ 6542471 w 8386272"/>
                <a:gd name="connsiteY3817" fmla="*/ 1968939 h 2121144"/>
                <a:gd name="connsiteX3818" fmla="*/ 6543183 w 8386272"/>
                <a:gd name="connsiteY3818" fmla="*/ 2058576 h 2121144"/>
                <a:gd name="connsiteX3819" fmla="*/ 6542946 w 8386272"/>
                <a:gd name="connsiteY3819" fmla="*/ 2027114 h 2121144"/>
                <a:gd name="connsiteX3820" fmla="*/ 6543064 w 8386272"/>
                <a:gd name="connsiteY3820" fmla="*/ 2027114 h 2121144"/>
                <a:gd name="connsiteX3821" fmla="*/ 6588655 w 8386272"/>
                <a:gd name="connsiteY3821" fmla="*/ 2026995 h 2121144"/>
                <a:gd name="connsiteX3822" fmla="*/ 6588774 w 8386272"/>
                <a:gd name="connsiteY3822" fmla="*/ 2058339 h 2121144"/>
                <a:gd name="connsiteX3823" fmla="*/ 6543183 w 8386272"/>
                <a:gd name="connsiteY3823" fmla="*/ 2058576 h 2121144"/>
                <a:gd name="connsiteX3824" fmla="*/ 6703462 w 8386272"/>
                <a:gd name="connsiteY3824" fmla="*/ 438690 h 2121144"/>
                <a:gd name="connsiteX3825" fmla="*/ 6899952 w 8386272"/>
                <a:gd name="connsiteY3825" fmla="*/ 437977 h 2121144"/>
                <a:gd name="connsiteX3826" fmla="*/ 6900309 w 8386272"/>
                <a:gd name="connsiteY3826" fmla="*/ 503751 h 2121144"/>
                <a:gd name="connsiteX3827" fmla="*/ 6706193 w 8386272"/>
                <a:gd name="connsiteY3827" fmla="*/ 504463 h 2121144"/>
                <a:gd name="connsiteX3828" fmla="*/ 6703819 w 8386272"/>
                <a:gd name="connsiteY3828" fmla="*/ 504463 h 2121144"/>
                <a:gd name="connsiteX3829" fmla="*/ 6703462 w 8386272"/>
                <a:gd name="connsiteY3829" fmla="*/ 438690 h 2121144"/>
                <a:gd name="connsiteX3830" fmla="*/ 6704531 w 8386272"/>
                <a:gd name="connsiteY3830" fmla="*/ 595526 h 2121144"/>
                <a:gd name="connsiteX3831" fmla="*/ 6901021 w 8386272"/>
                <a:gd name="connsiteY3831" fmla="*/ 594813 h 2121144"/>
                <a:gd name="connsiteX3832" fmla="*/ 6901615 w 8386272"/>
                <a:gd name="connsiteY3832" fmla="*/ 660587 h 2121144"/>
                <a:gd name="connsiteX3833" fmla="*/ 6705125 w 8386272"/>
                <a:gd name="connsiteY3833" fmla="*/ 661299 h 2121144"/>
                <a:gd name="connsiteX3834" fmla="*/ 6705125 w 8386272"/>
                <a:gd name="connsiteY3834" fmla="*/ 661299 h 2121144"/>
                <a:gd name="connsiteX3835" fmla="*/ 6704531 w 8386272"/>
                <a:gd name="connsiteY3835" fmla="*/ 595526 h 2121144"/>
                <a:gd name="connsiteX3836" fmla="*/ 6705837 w 8386272"/>
                <a:gd name="connsiteY3836" fmla="*/ 752480 h 2121144"/>
                <a:gd name="connsiteX3837" fmla="*/ 6902089 w 8386272"/>
                <a:gd name="connsiteY3837" fmla="*/ 751649 h 2121144"/>
                <a:gd name="connsiteX3838" fmla="*/ 6902684 w 8386272"/>
                <a:gd name="connsiteY3838" fmla="*/ 817423 h 2121144"/>
                <a:gd name="connsiteX3839" fmla="*/ 6706193 w 8386272"/>
                <a:gd name="connsiteY3839" fmla="*/ 818135 h 2121144"/>
                <a:gd name="connsiteX3840" fmla="*/ 6706193 w 8386272"/>
                <a:gd name="connsiteY3840" fmla="*/ 818017 h 2121144"/>
                <a:gd name="connsiteX3841" fmla="*/ 6705837 w 8386272"/>
                <a:gd name="connsiteY3841" fmla="*/ 752480 h 2121144"/>
                <a:gd name="connsiteX3842" fmla="*/ 6706905 w 8386272"/>
                <a:gd name="connsiteY3842" fmla="*/ 909198 h 2121144"/>
                <a:gd name="connsiteX3843" fmla="*/ 6903396 w 8386272"/>
                <a:gd name="connsiteY3843" fmla="*/ 908485 h 2121144"/>
                <a:gd name="connsiteX3844" fmla="*/ 6903871 w 8386272"/>
                <a:gd name="connsiteY3844" fmla="*/ 974259 h 2121144"/>
                <a:gd name="connsiteX3845" fmla="*/ 6903871 w 8386272"/>
                <a:gd name="connsiteY3845" fmla="*/ 974259 h 2121144"/>
                <a:gd name="connsiteX3846" fmla="*/ 6707499 w 8386272"/>
                <a:gd name="connsiteY3846" fmla="*/ 974971 h 2121144"/>
                <a:gd name="connsiteX3847" fmla="*/ 6706905 w 8386272"/>
                <a:gd name="connsiteY3847" fmla="*/ 909198 h 2121144"/>
                <a:gd name="connsiteX3848" fmla="*/ 6708093 w 8386272"/>
                <a:gd name="connsiteY3848" fmla="*/ 1066034 h 2121144"/>
                <a:gd name="connsiteX3849" fmla="*/ 6708093 w 8386272"/>
                <a:gd name="connsiteY3849" fmla="*/ 1066034 h 2121144"/>
                <a:gd name="connsiteX3850" fmla="*/ 6904345 w 8386272"/>
                <a:gd name="connsiteY3850" fmla="*/ 1065321 h 2121144"/>
                <a:gd name="connsiteX3851" fmla="*/ 6904821 w 8386272"/>
                <a:gd name="connsiteY3851" fmla="*/ 1131095 h 2121144"/>
                <a:gd name="connsiteX3852" fmla="*/ 6708330 w 8386272"/>
                <a:gd name="connsiteY3852" fmla="*/ 1131807 h 2121144"/>
                <a:gd name="connsiteX3853" fmla="*/ 6708093 w 8386272"/>
                <a:gd name="connsiteY3853" fmla="*/ 1066034 h 2121144"/>
                <a:gd name="connsiteX3854" fmla="*/ 6709043 w 8386272"/>
                <a:gd name="connsiteY3854" fmla="*/ 1222870 h 2121144"/>
                <a:gd name="connsiteX3855" fmla="*/ 6905533 w 8386272"/>
                <a:gd name="connsiteY3855" fmla="*/ 1222157 h 2121144"/>
                <a:gd name="connsiteX3856" fmla="*/ 6905889 w 8386272"/>
                <a:gd name="connsiteY3856" fmla="*/ 1287931 h 2121144"/>
                <a:gd name="connsiteX3857" fmla="*/ 6709399 w 8386272"/>
                <a:gd name="connsiteY3857" fmla="*/ 1288643 h 2121144"/>
                <a:gd name="connsiteX3858" fmla="*/ 6709043 w 8386272"/>
                <a:gd name="connsiteY3858" fmla="*/ 1222870 h 2121144"/>
                <a:gd name="connsiteX3859" fmla="*/ 6710230 w 8386272"/>
                <a:gd name="connsiteY3859" fmla="*/ 1379706 h 2121144"/>
                <a:gd name="connsiteX3860" fmla="*/ 6906720 w 8386272"/>
                <a:gd name="connsiteY3860" fmla="*/ 1378993 h 2121144"/>
                <a:gd name="connsiteX3861" fmla="*/ 6907195 w 8386272"/>
                <a:gd name="connsiteY3861" fmla="*/ 1444767 h 2121144"/>
                <a:gd name="connsiteX3862" fmla="*/ 6710704 w 8386272"/>
                <a:gd name="connsiteY3862" fmla="*/ 1445479 h 2121144"/>
                <a:gd name="connsiteX3863" fmla="*/ 6710230 w 8386272"/>
                <a:gd name="connsiteY3863" fmla="*/ 1379706 h 2121144"/>
                <a:gd name="connsiteX3864" fmla="*/ 6711417 w 8386272"/>
                <a:gd name="connsiteY3864" fmla="*/ 1536542 h 2121144"/>
                <a:gd name="connsiteX3865" fmla="*/ 6907789 w 8386272"/>
                <a:gd name="connsiteY3865" fmla="*/ 1535829 h 2121144"/>
                <a:gd name="connsiteX3866" fmla="*/ 6908263 w 8386272"/>
                <a:gd name="connsiteY3866" fmla="*/ 1601603 h 2121144"/>
                <a:gd name="connsiteX3867" fmla="*/ 6711773 w 8386272"/>
                <a:gd name="connsiteY3867" fmla="*/ 1602315 h 2121144"/>
                <a:gd name="connsiteX3868" fmla="*/ 6711417 w 8386272"/>
                <a:gd name="connsiteY3868" fmla="*/ 1536542 h 2121144"/>
                <a:gd name="connsiteX3869" fmla="*/ 6712486 w 8386272"/>
                <a:gd name="connsiteY3869" fmla="*/ 1693496 h 2121144"/>
                <a:gd name="connsiteX3870" fmla="*/ 6908976 w 8386272"/>
                <a:gd name="connsiteY3870" fmla="*/ 1692665 h 2121144"/>
                <a:gd name="connsiteX3871" fmla="*/ 6909569 w 8386272"/>
                <a:gd name="connsiteY3871" fmla="*/ 1758439 h 2121144"/>
                <a:gd name="connsiteX3872" fmla="*/ 6909569 w 8386272"/>
                <a:gd name="connsiteY3872" fmla="*/ 1758439 h 2121144"/>
                <a:gd name="connsiteX3873" fmla="*/ 6713079 w 8386272"/>
                <a:gd name="connsiteY3873" fmla="*/ 1759270 h 2121144"/>
                <a:gd name="connsiteX3874" fmla="*/ 6712486 w 8386272"/>
                <a:gd name="connsiteY3874" fmla="*/ 1693496 h 2121144"/>
                <a:gd name="connsiteX3875" fmla="*/ 6713673 w 8386272"/>
                <a:gd name="connsiteY3875" fmla="*/ 1850213 h 2121144"/>
                <a:gd name="connsiteX3876" fmla="*/ 6910044 w 8386272"/>
                <a:gd name="connsiteY3876" fmla="*/ 1849501 h 2121144"/>
                <a:gd name="connsiteX3877" fmla="*/ 6910519 w 8386272"/>
                <a:gd name="connsiteY3877" fmla="*/ 1915275 h 2121144"/>
                <a:gd name="connsiteX3878" fmla="*/ 6714029 w 8386272"/>
                <a:gd name="connsiteY3878" fmla="*/ 1915987 h 2121144"/>
                <a:gd name="connsiteX3879" fmla="*/ 6713673 w 8386272"/>
                <a:gd name="connsiteY3879" fmla="*/ 1850213 h 2121144"/>
                <a:gd name="connsiteX3880" fmla="*/ 6715216 w 8386272"/>
                <a:gd name="connsiteY3880" fmla="*/ 2072823 h 2121144"/>
                <a:gd name="connsiteX3881" fmla="*/ 6714741 w 8386272"/>
                <a:gd name="connsiteY3881" fmla="*/ 2007050 h 2121144"/>
                <a:gd name="connsiteX3882" fmla="*/ 6911231 w 8386272"/>
                <a:gd name="connsiteY3882" fmla="*/ 2006337 h 2121144"/>
                <a:gd name="connsiteX3883" fmla="*/ 6911588 w 8386272"/>
                <a:gd name="connsiteY3883" fmla="*/ 2072111 h 2121144"/>
                <a:gd name="connsiteX3884" fmla="*/ 6715216 w 8386272"/>
                <a:gd name="connsiteY3884" fmla="*/ 2072823 h 2121144"/>
                <a:gd name="connsiteX3885" fmla="*/ 7076853 w 8386272"/>
                <a:gd name="connsiteY3885" fmla="*/ 658331 h 2121144"/>
                <a:gd name="connsiteX3886" fmla="*/ 7076734 w 8386272"/>
                <a:gd name="connsiteY3886" fmla="*/ 650970 h 2121144"/>
                <a:gd name="connsiteX3887" fmla="*/ 7277974 w 8386272"/>
                <a:gd name="connsiteY3887" fmla="*/ 650258 h 2121144"/>
                <a:gd name="connsiteX3888" fmla="*/ 7280111 w 8386272"/>
                <a:gd name="connsiteY3888" fmla="*/ 650258 h 2121144"/>
                <a:gd name="connsiteX3889" fmla="*/ 7280230 w 8386272"/>
                <a:gd name="connsiteY3889" fmla="*/ 657500 h 2121144"/>
                <a:gd name="connsiteX3890" fmla="*/ 7280348 w 8386272"/>
                <a:gd name="connsiteY3890" fmla="*/ 668067 h 2121144"/>
                <a:gd name="connsiteX3891" fmla="*/ 7280467 w 8386272"/>
                <a:gd name="connsiteY3891" fmla="*/ 675428 h 2121144"/>
                <a:gd name="connsiteX3892" fmla="*/ 7079347 w 8386272"/>
                <a:gd name="connsiteY3892" fmla="*/ 676259 h 2121144"/>
                <a:gd name="connsiteX3893" fmla="*/ 7076853 w 8386272"/>
                <a:gd name="connsiteY3893" fmla="*/ 676259 h 2121144"/>
                <a:gd name="connsiteX3894" fmla="*/ 7076972 w 8386272"/>
                <a:gd name="connsiteY3894" fmla="*/ 668898 h 2121144"/>
                <a:gd name="connsiteX3895" fmla="*/ 7076853 w 8386272"/>
                <a:gd name="connsiteY3895" fmla="*/ 658331 h 2121144"/>
                <a:gd name="connsiteX3896" fmla="*/ 7077684 w 8386272"/>
                <a:gd name="connsiteY3896" fmla="*/ 776463 h 2121144"/>
                <a:gd name="connsiteX3897" fmla="*/ 7077566 w 8386272"/>
                <a:gd name="connsiteY3897" fmla="*/ 765896 h 2121144"/>
                <a:gd name="connsiteX3898" fmla="*/ 7077684 w 8386272"/>
                <a:gd name="connsiteY3898" fmla="*/ 758535 h 2121144"/>
                <a:gd name="connsiteX3899" fmla="*/ 7281061 w 8386272"/>
                <a:gd name="connsiteY3899" fmla="*/ 757704 h 2121144"/>
                <a:gd name="connsiteX3900" fmla="*/ 7281180 w 8386272"/>
                <a:gd name="connsiteY3900" fmla="*/ 765065 h 2121144"/>
                <a:gd name="connsiteX3901" fmla="*/ 7281180 w 8386272"/>
                <a:gd name="connsiteY3901" fmla="*/ 775632 h 2121144"/>
                <a:gd name="connsiteX3902" fmla="*/ 7281298 w 8386272"/>
                <a:gd name="connsiteY3902" fmla="*/ 782993 h 2121144"/>
                <a:gd name="connsiteX3903" fmla="*/ 7077921 w 8386272"/>
                <a:gd name="connsiteY3903" fmla="*/ 783824 h 2121144"/>
                <a:gd name="connsiteX3904" fmla="*/ 7077684 w 8386272"/>
                <a:gd name="connsiteY3904" fmla="*/ 776463 h 2121144"/>
                <a:gd name="connsiteX3905" fmla="*/ 7078397 w 8386272"/>
                <a:gd name="connsiteY3905" fmla="*/ 873461 h 2121144"/>
                <a:gd name="connsiteX3906" fmla="*/ 7281773 w 8386272"/>
                <a:gd name="connsiteY3906" fmla="*/ 872630 h 2121144"/>
                <a:gd name="connsiteX3907" fmla="*/ 7281892 w 8386272"/>
                <a:gd name="connsiteY3907" fmla="*/ 890558 h 2121144"/>
                <a:gd name="connsiteX3908" fmla="*/ 7078397 w 8386272"/>
                <a:gd name="connsiteY3908" fmla="*/ 891389 h 2121144"/>
                <a:gd name="connsiteX3909" fmla="*/ 7078397 w 8386272"/>
                <a:gd name="connsiteY3909" fmla="*/ 873461 h 2121144"/>
                <a:gd name="connsiteX3910" fmla="*/ 7079109 w 8386272"/>
                <a:gd name="connsiteY3910" fmla="*/ 981026 h 2121144"/>
                <a:gd name="connsiteX3911" fmla="*/ 7282604 w 8386272"/>
                <a:gd name="connsiteY3911" fmla="*/ 980195 h 2121144"/>
                <a:gd name="connsiteX3912" fmla="*/ 7282604 w 8386272"/>
                <a:gd name="connsiteY3912" fmla="*/ 998123 h 2121144"/>
                <a:gd name="connsiteX3913" fmla="*/ 7079228 w 8386272"/>
                <a:gd name="connsiteY3913" fmla="*/ 998954 h 2121144"/>
                <a:gd name="connsiteX3914" fmla="*/ 7079109 w 8386272"/>
                <a:gd name="connsiteY3914" fmla="*/ 981026 h 2121144"/>
                <a:gd name="connsiteX3915" fmla="*/ 7079940 w 8386272"/>
                <a:gd name="connsiteY3915" fmla="*/ 1088473 h 2121144"/>
                <a:gd name="connsiteX3916" fmla="*/ 7283317 w 8386272"/>
                <a:gd name="connsiteY3916" fmla="*/ 1087642 h 2121144"/>
                <a:gd name="connsiteX3917" fmla="*/ 7283553 w 8386272"/>
                <a:gd name="connsiteY3917" fmla="*/ 1105569 h 2121144"/>
                <a:gd name="connsiteX3918" fmla="*/ 7080177 w 8386272"/>
                <a:gd name="connsiteY3918" fmla="*/ 1106400 h 2121144"/>
                <a:gd name="connsiteX3919" fmla="*/ 7079940 w 8386272"/>
                <a:gd name="connsiteY3919" fmla="*/ 1088473 h 2121144"/>
                <a:gd name="connsiteX3920" fmla="*/ 7080771 w 8386272"/>
                <a:gd name="connsiteY3920" fmla="*/ 1196038 h 2121144"/>
                <a:gd name="connsiteX3921" fmla="*/ 7284148 w 8386272"/>
                <a:gd name="connsiteY3921" fmla="*/ 1195207 h 2121144"/>
                <a:gd name="connsiteX3922" fmla="*/ 7284148 w 8386272"/>
                <a:gd name="connsiteY3922" fmla="*/ 1213134 h 2121144"/>
                <a:gd name="connsiteX3923" fmla="*/ 7080771 w 8386272"/>
                <a:gd name="connsiteY3923" fmla="*/ 1213965 h 2121144"/>
                <a:gd name="connsiteX3924" fmla="*/ 7080771 w 8386272"/>
                <a:gd name="connsiteY3924" fmla="*/ 1196038 h 2121144"/>
                <a:gd name="connsiteX3925" fmla="*/ 7081484 w 8386272"/>
                <a:gd name="connsiteY3925" fmla="*/ 1303603 h 2121144"/>
                <a:gd name="connsiteX3926" fmla="*/ 7284860 w 8386272"/>
                <a:gd name="connsiteY3926" fmla="*/ 1302772 h 2121144"/>
                <a:gd name="connsiteX3927" fmla="*/ 7285097 w 8386272"/>
                <a:gd name="connsiteY3927" fmla="*/ 1320699 h 2121144"/>
                <a:gd name="connsiteX3928" fmla="*/ 7081721 w 8386272"/>
                <a:gd name="connsiteY3928" fmla="*/ 1321530 h 2121144"/>
                <a:gd name="connsiteX3929" fmla="*/ 7081484 w 8386272"/>
                <a:gd name="connsiteY3929" fmla="*/ 1303603 h 2121144"/>
                <a:gd name="connsiteX3930" fmla="*/ 7082315 w 8386272"/>
                <a:gd name="connsiteY3930" fmla="*/ 1411168 h 2121144"/>
                <a:gd name="connsiteX3931" fmla="*/ 7285690 w 8386272"/>
                <a:gd name="connsiteY3931" fmla="*/ 1410337 h 2121144"/>
                <a:gd name="connsiteX3932" fmla="*/ 7285690 w 8386272"/>
                <a:gd name="connsiteY3932" fmla="*/ 1428264 h 2121144"/>
                <a:gd name="connsiteX3933" fmla="*/ 7082315 w 8386272"/>
                <a:gd name="connsiteY3933" fmla="*/ 1429095 h 2121144"/>
                <a:gd name="connsiteX3934" fmla="*/ 7082315 w 8386272"/>
                <a:gd name="connsiteY3934" fmla="*/ 1411168 h 2121144"/>
                <a:gd name="connsiteX3935" fmla="*/ 7083027 w 8386272"/>
                <a:gd name="connsiteY3935" fmla="*/ 1518733 h 2121144"/>
                <a:gd name="connsiteX3936" fmla="*/ 7286403 w 8386272"/>
                <a:gd name="connsiteY3936" fmla="*/ 1517902 h 2121144"/>
                <a:gd name="connsiteX3937" fmla="*/ 7286640 w 8386272"/>
                <a:gd name="connsiteY3937" fmla="*/ 1535829 h 2121144"/>
                <a:gd name="connsiteX3938" fmla="*/ 7083264 w 8386272"/>
                <a:gd name="connsiteY3938" fmla="*/ 1536660 h 2121144"/>
                <a:gd name="connsiteX3939" fmla="*/ 7083027 w 8386272"/>
                <a:gd name="connsiteY3939" fmla="*/ 1518733 h 2121144"/>
                <a:gd name="connsiteX3940" fmla="*/ 7083858 w 8386272"/>
                <a:gd name="connsiteY3940" fmla="*/ 1626179 h 2121144"/>
                <a:gd name="connsiteX3941" fmla="*/ 7287234 w 8386272"/>
                <a:gd name="connsiteY3941" fmla="*/ 1625348 h 2121144"/>
                <a:gd name="connsiteX3942" fmla="*/ 7287234 w 8386272"/>
                <a:gd name="connsiteY3942" fmla="*/ 1643276 h 2121144"/>
                <a:gd name="connsiteX3943" fmla="*/ 7083858 w 8386272"/>
                <a:gd name="connsiteY3943" fmla="*/ 1644107 h 2121144"/>
                <a:gd name="connsiteX3944" fmla="*/ 7083858 w 8386272"/>
                <a:gd name="connsiteY3944" fmla="*/ 1626179 h 2121144"/>
                <a:gd name="connsiteX3945" fmla="*/ 7084452 w 8386272"/>
                <a:gd name="connsiteY3945" fmla="*/ 1733744 h 2121144"/>
                <a:gd name="connsiteX3946" fmla="*/ 7287828 w 8386272"/>
                <a:gd name="connsiteY3946" fmla="*/ 1732913 h 2121144"/>
                <a:gd name="connsiteX3947" fmla="*/ 7288065 w 8386272"/>
                <a:gd name="connsiteY3947" fmla="*/ 1750841 h 2121144"/>
                <a:gd name="connsiteX3948" fmla="*/ 7084689 w 8386272"/>
                <a:gd name="connsiteY3948" fmla="*/ 1751672 h 2121144"/>
                <a:gd name="connsiteX3949" fmla="*/ 7084452 w 8386272"/>
                <a:gd name="connsiteY3949" fmla="*/ 1733744 h 2121144"/>
                <a:gd name="connsiteX3950" fmla="*/ 7085401 w 8386272"/>
                <a:gd name="connsiteY3950" fmla="*/ 1841309 h 2121144"/>
                <a:gd name="connsiteX3951" fmla="*/ 7087895 w 8386272"/>
                <a:gd name="connsiteY3951" fmla="*/ 1841309 h 2121144"/>
                <a:gd name="connsiteX3952" fmla="*/ 7288777 w 8386272"/>
                <a:gd name="connsiteY3952" fmla="*/ 1840478 h 2121144"/>
                <a:gd name="connsiteX3953" fmla="*/ 7288777 w 8386272"/>
                <a:gd name="connsiteY3953" fmla="*/ 1858406 h 2121144"/>
                <a:gd name="connsiteX3954" fmla="*/ 7085401 w 8386272"/>
                <a:gd name="connsiteY3954" fmla="*/ 1859237 h 2121144"/>
                <a:gd name="connsiteX3955" fmla="*/ 7085401 w 8386272"/>
                <a:gd name="connsiteY3955" fmla="*/ 1841309 h 2121144"/>
                <a:gd name="connsiteX3956" fmla="*/ 7085995 w 8386272"/>
                <a:gd name="connsiteY3956" fmla="*/ 1948874 h 2121144"/>
                <a:gd name="connsiteX3957" fmla="*/ 7289371 w 8386272"/>
                <a:gd name="connsiteY3957" fmla="*/ 1948043 h 2121144"/>
                <a:gd name="connsiteX3958" fmla="*/ 7289609 w 8386272"/>
                <a:gd name="connsiteY3958" fmla="*/ 1965971 h 2121144"/>
                <a:gd name="connsiteX3959" fmla="*/ 7086232 w 8386272"/>
                <a:gd name="connsiteY3959" fmla="*/ 1966802 h 2121144"/>
                <a:gd name="connsiteX3960" fmla="*/ 7085995 w 8386272"/>
                <a:gd name="connsiteY3960" fmla="*/ 1948874 h 2121144"/>
                <a:gd name="connsiteX3961" fmla="*/ 7086945 w 8386272"/>
                <a:gd name="connsiteY3961" fmla="*/ 2074367 h 2121144"/>
                <a:gd name="connsiteX3962" fmla="*/ 7086945 w 8386272"/>
                <a:gd name="connsiteY3962" fmla="*/ 2056439 h 2121144"/>
                <a:gd name="connsiteX3963" fmla="*/ 7089676 w 8386272"/>
                <a:gd name="connsiteY3963" fmla="*/ 2056439 h 2121144"/>
                <a:gd name="connsiteX3964" fmla="*/ 7290321 w 8386272"/>
                <a:gd name="connsiteY3964" fmla="*/ 2055608 h 2121144"/>
                <a:gd name="connsiteX3965" fmla="*/ 7290559 w 8386272"/>
                <a:gd name="connsiteY3965" fmla="*/ 2073536 h 2121144"/>
                <a:gd name="connsiteX3966" fmla="*/ 7086945 w 8386272"/>
                <a:gd name="connsiteY3966" fmla="*/ 2074367 h 2121144"/>
                <a:gd name="connsiteX3967" fmla="*/ 7440271 w 8386272"/>
                <a:gd name="connsiteY3967" fmla="*/ 501733 h 2121144"/>
                <a:gd name="connsiteX3968" fmla="*/ 7440271 w 8386272"/>
                <a:gd name="connsiteY3968" fmla="*/ 501733 h 2121144"/>
                <a:gd name="connsiteX3969" fmla="*/ 7440271 w 8386272"/>
                <a:gd name="connsiteY3969" fmla="*/ 501733 h 2121144"/>
                <a:gd name="connsiteX3970" fmla="*/ 7439559 w 8386272"/>
                <a:gd name="connsiteY3970" fmla="*/ 501020 h 2121144"/>
                <a:gd name="connsiteX3971" fmla="*/ 7558521 w 8386272"/>
                <a:gd name="connsiteY3971" fmla="*/ 450681 h 2121144"/>
                <a:gd name="connsiteX3972" fmla="*/ 7568375 w 8386272"/>
                <a:gd name="connsiteY3972" fmla="*/ 460179 h 2121144"/>
                <a:gd name="connsiteX3973" fmla="*/ 7568019 w 8386272"/>
                <a:gd name="connsiteY3973" fmla="*/ 460298 h 2121144"/>
                <a:gd name="connsiteX3974" fmla="*/ 7567663 w 8386272"/>
                <a:gd name="connsiteY3974" fmla="*/ 460416 h 2121144"/>
                <a:gd name="connsiteX3975" fmla="*/ 7567663 w 8386272"/>
                <a:gd name="connsiteY3975" fmla="*/ 460416 h 2121144"/>
                <a:gd name="connsiteX3976" fmla="*/ 7568375 w 8386272"/>
                <a:gd name="connsiteY3976" fmla="*/ 461129 h 2121144"/>
                <a:gd name="connsiteX3977" fmla="*/ 7449413 w 8386272"/>
                <a:gd name="connsiteY3977" fmla="*/ 511468 h 2121144"/>
                <a:gd name="connsiteX3978" fmla="*/ 7439559 w 8386272"/>
                <a:gd name="connsiteY3978" fmla="*/ 501970 h 2121144"/>
                <a:gd name="connsiteX3979" fmla="*/ 7440271 w 8386272"/>
                <a:gd name="connsiteY3979" fmla="*/ 501733 h 2121144"/>
                <a:gd name="connsiteX3980" fmla="*/ 7440271 w 8386272"/>
                <a:gd name="connsiteY3980" fmla="*/ 501733 h 2121144"/>
                <a:gd name="connsiteX3981" fmla="*/ 7440746 w 8386272"/>
                <a:gd name="connsiteY3981" fmla="*/ 660706 h 2121144"/>
                <a:gd name="connsiteX3982" fmla="*/ 7559590 w 8386272"/>
                <a:gd name="connsiteY3982" fmla="*/ 610366 h 2121144"/>
                <a:gd name="connsiteX3983" fmla="*/ 7569444 w 8386272"/>
                <a:gd name="connsiteY3983" fmla="*/ 619864 h 2121144"/>
                <a:gd name="connsiteX3984" fmla="*/ 7569206 w 8386272"/>
                <a:gd name="connsiteY3984" fmla="*/ 619983 h 2121144"/>
                <a:gd name="connsiteX3985" fmla="*/ 7568969 w 8386272"/>
                <a:gd name="connsiteY3985" fmla="*/ 620102 h 2121144"/>
                <a:gd name="connsiteX3986" fmla="*/ 7568732 w 8386272"/>
                <a:gd name="connsiteY3986" fmla="*/ 620220 h 2121144"/>
                <a:gd name="connsiteX3987" fmla="*/ 7569444 w 8386272"/>
                <a:gd name="connsiteY3987" fmla="*/ 620814 h 2121144"/>
                <a:gd name="connsiteX3988" fmla="*/ 7450600 w 8386272"/>
                <a:gd name="connsiteY3988" fmla="*/ 671154 h 2121144"/>
                <a:gd name="connsiteX3989" fmla="*/ 7440746 w 8386272"/>
                <a:gd name="connsiteY3989" fmla="*/ 661656 h 2121144"/>
                <a:gd name="connsiteX3990" fmla="*/ 7440864 w 8386272"/>
                <a:gd name="connsiteY3990" fmla="*/ 661537 h 2121144"/>
                <a:gd name="connsiteX3991" fmla="*/ 7441221 w 8386272"/>
                <a:gd name="connsiteY3991" fmla="*/ 661418 h 2121144"/>
                <a:gd name="connsiteX3992" fmla="*/ 7441221 w 8386272"/>
                <a:gd name="connsiteY3992" fmla="*/ 661418 h 2121144"/>
                <a:gd name="connsiteX3993" fmla="*/ 7441221 w 8386272"/>
                <a:gd name="connsiteY3993" fmla="*/ 661418 h 2121144"/>
                <a:gd name="connsiteX3994" fmla="*/ 7440746 w 8386272"/>
                <a:gd name="connsiteY3994" fmla="*/ 660706 h 2121144"/>
                <a:gd name="connsiteX3995" fmla="*/ 7441933 w 8386272"/>
                <a:gd name="connsiteY3995" fmla="*/ 820391 h 2121144"/>
                <a:gd name="connsiteX3996" fmla="*/ 7560777 w 8386272"/>
                <a:gd name="connsiteY3996" fmla="*/ 770052 h 2121144"/>
                <a:gd name="connsiteX3997" fmla="*/ 7570631 w 8386272"/>
                <a:gd name="connsiteY3997" fmla="*/ 779550 h 2121144"/>
                <a:gd name="connsiteX3998" fmla="*/ 7570037 w 8386272"/>
                <a:gd name="connsiteY3998" fmla="*/ 779906 h 2121144"/>
                <a:gd name="connsiteX3999" fmla="*/ 7570631 w 8386272"/>
                <a:gd name="connsiteY3999" fmla="*/ 780499 h 2121144"/>
                <a:gd name="connsiteX4000" fmla="*/ 7451788 w 8386272"/>
                <a:gd name="connsiteY4000" fmla="*/ 830839 h 2121144"/>
                <a:gd name="connsiteX4001" fmla="*/ 7441933 w 8386272"/>
                <a:gd name="connsiteY4001" fmla="*/ 821341 h 2121144"/>
                <a:gd name="connsiteX4002" fmla="*/ 7442646 w 8386272"/>
                <a:gd name="connsiteY4002" fmla="*/ 821104 h 2121144"/>
                <a:gd name="connsiteX4003" fmla="*/ 7442646 w 8386272"/>
                <a:gd name="connsiteY4003" fmla="*/ 821104 h 2121144"/>
                <a:gd name="connsiteX4004" fmla="*/ 7441933 w 8386272"/>
                <a:gd name="connsiteY4004" fmla="*/ 820391 h 2121144"/>
                <a:gd name="connsiteX4005" fmla="*/ 7561964 w 8386272"/>
                <a:gd name="connsiteY4005" fmla="*/ 930806 h 2121144"/>
                <a:gd name="connsiteX4006" fmla="*/ 7571819 w 8386272"/>
                <a:gd name="connsiteY4006" fmla="*/ 940304 h 2121144"/>
                <a:gd name="connsiteX4007" fmla="*/ 7452856 w 8386272"/>
                <a:gd name="connsiteY4007" fmla="*/ 990643 h 2121144"/>
                <a:gd name="connsiteX4008" fmla="*/ 7443001 w 8386272"/>
                <a:gd name="connsiteY4008" fmla="*/ 981145 h 2121144"/>
                <a:gd name="connsiteX4009" fmla="*/ 7561964 w 8386272"/>
                <a:gd name="connsiteY4009" fmla="*/ 930806 h 2121144"/>
                <a:gd name="connsiteX4010" fmla="*/ 7563033 w 8386272"/>
                <a:gd name="connsiteY4010" fmla="*/ 1090610 h 2121144"/>
                <a:gd name="connsiteX4011" fmla="*/ 7572887 w 8386272"/>
                <a:gd name="connsiteY4011" fmla="*/ 1100226 h 2121144"/>
                <a:gd name="connsiteX4012" fmla="*/ 7556621 w 8386272"/>
                <a:gd name="connsiteY4012" fmla="*/ 1107113 h 2121144"/>
                <a:gd name="connsiteX4013" fmla="*/ 7454043 w 8386272"/>
                <a:gd name="connsiteY4013" fmla="*/ 1150447 h 2121144"/>
                <a:gd name="connsiteX4014" fmla="*/ 7444189 w 8386272"/>
                <a:gd name="connsiteY4014" fmla="*/ 1140949 h 2121144"/>
                <a:gd name="connsiteX4015" fmla="*/ 7563033 w 8386272"/>
                <a:gd name="connsiteY4015" fmla="*/ 1090610 h 2121144"/>
                <a:gd name="connsiteX4016" fmla="*/ 7512931 w 8386272"/>
                <a:gd name="connsiteY4016" fmla="*/ 1272022 h 2121144"/>
                <a:gd name="connsiteX4017" fmla="*/ 7564220 w 8386272"/>
                <a:gd name="connsiteY4017" fmla="*/ 1250295 h 2121144"/>
                <a:gd name="connsiteX4018" fmla="*/ 7574074 w 8386272"/>
                <a:gd name="connsiteY4018" fmla="*/ 1259793 h 2121144"/>
                <a:gd name="connsiteX4019" fmla="*/ 7484081 w 8386272"/>
                <a:gd name="connsiteY4019" fmla="*/ 1297904 h 2121144"/>
                <a:gd name="connsiteX4020" fmla="*/ 7455230 w 8386272"/>
                <a:gd name="connsiteY4020" fmla="*/ 1310133 h 2121144"/>
                <a:gd name="connsiteX4021" fmla="*/ 7445376 w 8386272"/>
                <a:gd name="connsiteY4021" fmla="*/ 1300635 h 2121144"/>
                <a:gd name="connsiteX4022" fmla="*/ 7512931 w 8386272"/>
                <a:gd name="connsiteY4022" fmla="*/ 1272022 h 2121144"/>
                <a:gd name="connsiteX4023" fmla="*/ 7565289 w 8386272"/>
                <a:gd name="connsiteY4023" fmla="*/ 1410099 h 2121144"/>
                <a:gd name="connsiteX4024" fmla="*/ 7575143 w 8386272"/>
                <a:gd name="connsiteY4024" fmla="*/ 1419597 h 2121144"/>
                <a:gd name="connsiteX4025" fmla="*/ 7456180 w 8386272"/>
                <a:gd name="connsiteY4025" fmla="*/ 1469937 h 2121144"/>
                <a:gd name="connsiteX4026" fmla="*/ 7446326 w 8386272"/>
                <a:gd name="connsiteY4026" fmla="*/ 1460439 h 2121144"/>
                <a:gd name="connsiteX4027" fmla="*/ 7565289 w 8386272"/>
                <a:gd name="connsiteY4027" fmla="*/ 1410099 h 2121144"/>
                <a:gd name="connsiteX4028" fmla="*/ 7566476 w 8386272"/>
                <a:gd name="connsiteY4028" fmla="*/ 1569785 h 2121144"/>
                <a:gd name="connsiteX4029" fmla="*/ 7576330 w 8386272"/>
                <a:gd name="connsiteY4029" fmla="*/ 1579283 h 2121144"/>
                <a:gd name="connsiteX4030" fmla="*/ 7457486 w 8386272"/>
                <a:gd name="connsiteY4030" fmla="*/ 1629622 h 2121144"/>
                <a:gd name="connsiteX4031" fmla="*/ 7447632 w 8386272"/>
                <a:gd name="connsiteY4031" fmla="*/ 1620124 h 2121144"/>
                <a:gd name="connsiteX4032" fmla="*/ 7566476 w 8386272"/>
                <a:gd name="connsiteY4032" fmla="*/ 1569785 h 2121144"/>
                <a:gd name="connsiteX4033" fmla="*/ 7567545 w 8386272"/>
                <a:gd name="connsiteY4033" fmla="*/ 1729470 h 2121144"/>
                <a:gd name="connsiteX4034" fmla="*/ 7577517 w 8386272"/>
                <a:gd name="connsiteY4034" fmla="*/ 1738968 h 2121144"/>
                <a:gd name="connsiteX4035" fmla="*/ 7458554 w 8386272"/>
                <a:gd name="connsiteY4035" fmla="*/ 1789308 h 2121144"/>
                <a:gd name="connsiteX4036" fmla="*/ 7448701 w 8386272"/>
                <a:gd name="connsiteY4036" fmla="*/ 1779810 h 2121144"/>
                <a:gd name="connsiteX4037" fmla="*/ 7567545 w 8386272"/>
                <a:gd name="connsiteY4037" fmla="*/ 1729470 h 2121144"/>
                <a:gd name="connsiteX4038" fmla="*/ 7459742 w 8386272"/>
                <a:gd name="connsiteY4038" fmla="*/ 1949112 h 2121144"/>
                <a:gd name="connsiteX4039" fmla="*/ 7449888 w 8386272"/>
                <a:gd name="connsiteY4039" fmla="*/ 1939614 h 2121144"/>
                <a:gd name="connsiteX4040" fmla="*/ 7568850 w 8386272"/>
                <a:gd name="connsiteY4040" fmla="*/ 1889274 h 2121144"/>
                <a:gd name="connsiteX4041" fmla="*/ 7578705 w 8386272"/>
                <a:gd name="connsiteY4041" fmla="*/ 1898891 h 2121144"/>
                <a:gd name="connsiteX4042" fmla="*/ 7459742 w 8386272"/>
                <a:gd name="connsiteY4042" fmla="*/ 1949112 h 2121144"/>
                <a:gd name="connsiteX4043" fmla="*/ 7625601 w 8386272"/>
                <a:gd name="connsiteY4043" fmla="*/ 880229 h 2121144"/>
                <a:gd name="connsiteX4044" fmla="*/ 7688644 w 8386272"/>
                <a:gd name="connsiteY4044" fmla="*/ 879991 h 2121144"/>
                <a:gd name="connsiteX4045" fmla="*/ 7689594 w 8386272"/>
                <a:gd name="connsiteY4045" fmla="*/ 996461 h 2121144"/>
                <a:gd name="connsiteX4046" fmla="*/ 7688644 w 8386272"/>
                <a:gd name="connsiteY4046" fmla="*/ 996461 h 2121144"/>
                <a:gd name="connsiteX4047" fmla="*/ 7680096 w 8386272"/>
                <a:gd name="connsiteY4047" fmla="*/ 996461 h 2121144"/>
                <a:gd name="connsiteX4048" fmla="*/ 7626432 w 8386272"/>
                <a:gd name="connsiteY4048" fmla="*/ 996698 h 2121144"/>
                <a:gd name="connsiteX4049" fmla="*/ 7625601 w 8386272"/>
                <a:gd name="connsiteY4049" fmla="*/ 880229 h 2121144"/>
                <a:gd name="connsiteX4050" fmla="*/ 7626670 w 8386272"/>
                <a:gd name="connsiteY4050" fmla="*/ 1037065 h 2121144"/>
                <a:gd name="connsiteX4051" fmla="*/ 7689831 w 8386272"/>
                <a:gd name="connsiteY4051" fmla="*/ 1036827 h 2121144"/>
                <a:gd name="connsiteX4052" fmla="*/ 7690544 w 8386272"/>
                <a:gd name="connsiteY4052" fmla="*/ 1153297 h 2121144"/>
                <a:gd name="connsiteX4053" fmla="*/ 7627501 w 8386272"/>
                <a:gd name="connsiteY4053" fmla="*/ 1153534 h 2121144"/>
                <a:gd name="connsiteX4054" fmla="*/ 7626670 w 8386272"/>
                <a:gd name="connsiteY4054" fmla="*/ 1037065 h 2121144"/>
                <a:gd name="connsiteX4055" fmla="*/ 7627857 w 8386272"/>
                <a:gd name="connsiteY4055" fmla="*/ 1193901 h 2121144"/>
                <a:gd name="connsiteX4056" fmla="*/ 7690900 w 8386272"/>
                <a:gd name="connsiteY4056" fmla="*/ 1193663 h 2121144"/>
                <a:gd name="connsiteX4057" fmla="*/ 7691850 w 8386272"/>
                <a:gd name="connsiteY4057" fmla="*/ 1310133 h 2121144"/>
                <a:gd name="connsiteX4058" fmla="*/ 7628569 w 8386272"/>
                <a:gd name="connsiteY4058" fmla="*/ 1310370 h 2121144"/>
                <a:gd name="connsiteX4059" fmla="*/ 7627857 w 8386272"/>
                <a:gd name="connsiteY4059" fmla="*/ 1193901 h 2121144"/>
                <a:gd name="connsiteX4060" fmla="*/ 7628925 w 8386272"/>
                <a:gd name="connsiteY4060" fmla="*/ 1350737 h 2121144"/>
                <a:gd name="connsiteX4061" fmla="*/ 7692087 w 8386272"/>
                <a:gd name="connsiteY4061" fmla="*/ 1350499 h 2121144"/>
                <a:gd name="connsiteX4062" fmla="*/ 7692918 w 8386272"/>
                <a:gd name="connsiteY4062" fmla="*/ 1467087 h 2121144"/>
                <a:gd name="connsiteX4063" fmla="*/ 7683420 w 8386272"/>
                <a:gd name="connsiteY4063" fmla="*/ 1467087 h 2121144"/>
                <a:gd name="connsiteX4064" fmla="*/ 7629875 w 8386272"/>
                <a:gd name="connsiteY4064" fmla="*/ 1467325 h 2121144"/>
                <a:gd name="connsiteX4065" fmla="*/ 7628925 w 8386272"/>
                <a:gd name="connsiteY4065" fmla="*/ 1350737 h 2121144"/>
                <a:gd name="connsiteX4066" fmla="*/ 7630112 w 8386272"/>
                <a:gd name="connsiteY4066" fmla="*/ 1507454 h 2121144"/>
                <a:gd name="connsiteX4067" fmla="*/ 7692443 w 8386272"/>
                <a:gd name="connsiteY4067" fmla="*/ 1507216 h 2121144"/>
                <a:gd name="connsiteX4068" fmla="*/ 7693155 w 8386272"/>
                <a:gd name="connsiteY4068" fmla="*/ 1507216 h 2121144"/>
                <a:gd name="connsiteX4069" fmla="*/ 7694105 w 8386272"/>
                <a:gd name="connsiteY4069" fmla="*/ 1623805 h 2121144"/>
                <a:gd name="connsiteX4070" fmla="*/ 7684370 w 8386272"/>
                <a:gd name="connsiteY4070" fmla="*/ 1623805 h 2121144"/>
                <a:gd name="connsiteX4071" fmla="*/ 7630825 w 8386272"/>
                <a:gd name="connsiteY4071" fmla="*/ 1624042 h 2121144"/>
                <a:gd name="connsiteX4072" fmla="*/ 7630825 w 8386272"/>
                <a:gd name="connsiteY4072" fmla="*/ 1624042 h 2121144"/>
                <a:gd name="connsiteX4073" fmla="*/ 7630112 w 8386272"/>
                <a:gd name="connsiteY4073" fmla="*/ 1507454 h 2121144"/>
                <a:gd name="connsiteX4074" fmla="*/ 7631181 w 8386272"/>
                <a:gd name="connsiteY4074" fmla="*/ 1664409 h 2121144"/>
                <a:gd name="connsiteX4075" fmla="*/ 7694224 w 8386272"/>
                <a:gd name="connsiteY4075" fmla="*/ 1664171 h 2121144"/>
                <a:gd name="connsiteX4076" fmla="*/ 7695174 w 8386272"/>
                <a:gd name="connsiteY4076" fmla="*/ 1780640 h 2121144"/>
                <a:gd name="connsiteX4077" fmla="*/ 7632012 w 8386272"/>
                <a:gd name="connsiteY4077" fmla="*/ 1780997 h 2121144"/>
                <a:gd name="connsiteX4078" fmla="*/ 7631181 w 8386272"/>
                <a:gd name="connsiteY4078" fmla="*/ 1664409 h 2121144"/>
                <a:gd name="connsiteX4079" fmla="*/ 7695530 w 8386272"/>
                <a:gd name="connsiteY4079" fmla="*/ 1937477 h 2121144"/>
                <a:gd name="connsiteX4080" fmla="*/ 7686745 w 8386272"/>
                <a:gd name="connsiteY4080" fmla="*/ 1937477 h 2121144"/>
                <a:gd name="connsiteX4081" fmla="*/ 7633199 w 8386272"/>
                <a:gd name="connsiteY4081" fmla="*/ 1937714 h 2121144"/>
                <a:gd name="connsiteX4082" fmla="*/ 7632249 w 8386272"/>
                <a:gd name="connsiteY4082" fmla="*/ 1821244 h 2121144"/>
                <a:gd name="connsiteX4083" fmla="*/ 7632962 w 8386272"/>
                <a:gd name="connsiteY4083" fmla="*/ 1821244 h 2121144"/>
                <a:gd name="connsiteX4084" fmla="*/ 7695411 w 8386272"/>
                <a:gd name="connsiteY4084" fmla="*/ 1821007 h 2121144"/>
                <a:gd name="connsiteX4085" fmla="*/ 7696242 w 8386272"/>
                <a:gd name="connsiteY4085" fmla="*/ 1937595 h 2121144"/>
                <a:gd name="connsiteX4086" fmla="*/ 7695530 w 8386272"/>
                <a:gd name="connsiteY4086" fmla="*/ 1937595 h 212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</a:cxnLst>
              <a:rect l="l" t="t" r="r" b="b"/>
              <a:pathLst>
                <a:path w="8386272" h="2121144">
                  <a:moveTo>
                    <a:pt x="8372620" y="170846"/>
                  </a:moveTo>
                  <a:lnTo>
                    <a:pt x="8219821" y="171439"/>
                  </a:lnTo>
                  <a:lnTo>
                    <a:pt x="8372620" y="170846"/>
                  </a:lnTo>
                  <a:lnTo>
                    <a:pt x="8360153" y="119556"/>
                  </a:lnTo>
                  <a:lnTo>
                    <a:pt x="8219464" y="120150"/>
                  </a:lnTo>
                  <a:lnTo>
                    <a:pt x="8219346" y="99136"/>
                  </a:lnTo>
                  <a:lnTo>
                    <a:pt x="8206880" y="47846"/>
                  </a:lnTo>
                  <a:lnTo>
                    <a:pt x="8021550" y="48677"/>
                  </a:lnTo>
                  <a:lnTo>
                    <a:pt x="8022024" y="120981"/>
                  </a:lnTo>
                  <a:lnTo>
                    <a:pt x="8022024" y="120981"/>
                  </a:lnTo>
                  <a:lnTo>
                    <a:pt x="7714763" y="122168"/>
                  </a:lnTo>
                  <a:lnTo>
                    <a:pt x="7716307" y="337298"/>
                  </a:lnTo>
                  <a:lnTo>
                    <a:pt x="7672735" y="337417"/>
                  </a:lnTo>
                  <a:lnTo>
                    <a:pt x="7672854" y="358194"/>
                  </a:lnTo>
                  <a:lnTo>
                    <a:pt x="7672973" y="368760"/>
                  </a:lnTo>
                  <a:lnTo>
                    <a:pt x="7673803" y="474663"/>
                  </a:lnTo>
                  <a:lnTo>
                    <a:pt x="7673803" y="485230"/>
                  </a:lnTo>
                  <a:lnTo>
                    <a:pt x="7674160" y="514911"/>
                  </a:lnTo>
                  <a:lnTo>
                    <a:pt x="7674160" y="525596"/>
                  </a:lnTo>
                  <a:lnTo>
                    <a:pt x="7674991" y="631381"/>
                  </a:lnTo>
                  <a:lnTo>
                    <a:pt x="7675110" y="641947"/>
                  </a:lnTo>
                  <a:lnTo>
                    <a:pt x="7675347" y="671628"/>
                  </a:lnTo>
                  <a:lnTo>
                    <a:pt x="7675465" y="682314"/>
                  </a:lnTo>
                  <a:lnTo>
                    <a:pt x="7676297" y="788217"/>
                  </a:lnTo>
                  <a:lnTo>
                    <a:pt x="7625245" y="788454"/>
                  </a:lnTo>
                  <a:lnTo>
                    <a:pt x="7624770" y="733840"/>
                  </a:lnTo>
                  <a:lnTo>
                    <a:pt x="7624770" y="723274"/>
                  </a:lnTo>
                  <a:lnTo>
                    <a:pt x="7624414" y="693474"/>
                  </a:lnTo>
                  <a:lnTo>
                    <a:pt x="7624295" y="682907"/>
                  </a:lnTo>
                  <a:lnTo>
                    <a:pt x="7623583" y="577004"/>
                  </a:lnTo>
                  <a:lnTo>
                    <a:pt x="7623464" y="566319"/>
                  </a:lnTo>
                  <a:lnTo>
                    <a:pt x="7623345" y="536638"/>
                  </a:lnTo>
                  <a:lnTo>
                    <a:pt x="7623227" y="526071"/>
                  </a:lnTo>
                  <a:lnTo>
                    <a:pt x="7622396" y="420168"/>
                  </a:lnTo>
                  <a:lnTo>
                    <a:pt x="7622396" y="409602"/>
                  </a:lnTo>
                  <a:lnTo>
                    <a:pt x="7622158" y="388825"/>
                  </a:lnTo>
                  <a:lnTo>
                    <a:pt x="7622039" y="369235"/>
                  </a:lnTo>
                  <a:lnTo>
                    <a:pt x="7609573" y="317946"/>
                  </a:lnTo>
                  <a:lnTo>
                    <a:pt x="7609573" y="337536"/>
                  </a:lnTo>
                  <a:lnTo>
                    <a:pt x="7609573" y="337654"/>
                  </a:lnTo>
                  <a:lnTo>
                    <a:pt x="7609573" y="337536"/>
                  </a:lnTo>
                  <a:lnTo>
                    <a:pt x="7534064" y="337892"/>
                  </a:lnTo>
                  <a:lnTo>
                    <a:pt x="7394087" y="401172"/>
                  </a:lnTo>
                  <a:lnTo>
                    <a:pt x="7395037" y="526665"/>
                  </a:lnTo>
                  <a:lnTo>
                    <a:pt x="6930227" y="528446"/>
                  </a:lnTo>
                  <a:lnTo>
                    <a:pt x="6929278" y="398798"/>
                  </a:lnTo>
                  <a:lnTo>
                    <a:pt x="6890573" y="398917"/>
                  </a:lnTo>
                  <a:lnTo>
                    <a:pt x="6890573" y="398917"/>
                  </a:lnTo>
                  <a:lnTo>
                    <a:pt x="6929278" y="398798"/>
                  </a:lnTo>
                  <a:lnTo>
                    <a:pt x="6916812" y="347509"/>
                  </a:lnTo>
                  <a:lnTo>
                    <a:pt x="6622255" y="348577"/>
                  </a:lnTo>
                  <a:lnTo>
                    <a:pt x="6624392" y="644440"/>
                  </a:lnTo>
                  <a:lnTo>
                    <a:pt x="6355953" y="645509"/>
                  </a:lnTo>
                  <a:lnTo>
                    <a:pt x="6354648" y="454836"/>
                  </a:lnTo>
                  <a:lnTo>
                    <a:pt x="6342182" y="403547"/>
                  </a:lnTo>
                  <a:lnTo>
                    <a:pt x="5989449" y="404972"/>
                  </a:lnTo>
                  <a:lnTo>
                    <a:pt x="5988737" y="303818"/>
                  </a:lnTo>
                  <a:lnTo>
                    <a:pt x="5976270" y="252529"/>
                  </a:lnTo>
                  <a:lnTo>
                    <a:pt x="5765771" y="253360"/>
                  </a:lnTo>
                  <a:lnTo>
                    <a:pt x="5766958" y="423730"/>
                  </a:lnTo>
                  <a:lnTo>
                    <a:pt x="5542449" y="424561"/>
                  </a:lnTo>
                  <a:lnTo>
                    <a:pt x="5416837" y="514674"/>
                  </a:lnTo>
                  <a:lnTo>
                    <a:pt x="5419212" y="837369"/>
                  </a:lnTo>
                  <a:lnTo>
                    <a:pt x="5262970" y="837962"/>
                  </a:lnTo>
                  <a:lnTo>
                    <a:pt x="5262495" y="772782"/>
                  </a:lnTo>
                  <a:lnTo>
                    <a:pt x="5250029" y="721493"/>
                  </a:lnTo>
                  <a:lnTo>
                    <a:pt x="5107796" y="721968"/>
                  </a:lnTo>
                  <a:lnTo>
                    <a:pt x="5107321" y="658450"/>
                  </a:lnTo>
                  <a:lnTo>
                    <a:pt x="5107321" y="658450"/>
                  </a:lnTo>
                  <a:lnTo>
                    <a:pt x="5094855" y="607161"/>
                  </a:lnTo>
                  <a:lnTo>
                    <a:pt x="5048908" y="607279"/>
                  </a:lnTo>
                  <a:lnTo>
                    <a:pt x="5049027" y="632568"/>
                  </a:lnTo>
                  <a:lnTo>
                    <a:pt x="5049145" y="643134"/>
                  </a:lnTo>
                  <a:lnTo>
                    <a:pt x="5049145" y="659400"/>
                  </a:lnTo>
                  <a:lnTo>
                    <a:pt x="5049264" y="669966"/>
                  </a:lnTo>
                  <a:lnTo>
                    <a:pt x="5049502" y="695255"/>
                  </a:lnTo>
                  <a:lnTo>
                    <a:pt x="5049502" y="705821"/>
                  </a:lnTo>
                  <a:lnTo>
                    <a:pt x="5049620" y="722087"/>
                  </a:lnTo>
                  <a:lnTo>
                    <a:pt x="5049739" y="732653"/>
                  </a:lnTo>
                  <a:lnTo>
                    <a:pt x="5049858" y="757942"/>
                  </a:lnTo>
                  <a:lnTo>
                    <a:pt x="5049977" y="768508"/>
                  </a:lnTo>
                  <a:lnTo>
                    <a:pt x="5050095" y="784774"/>
                  </a:lnTo>
                  <a:lnTo>
                    <a:pt x="4942886" y="785130"/>
                  </a:lnTo>
                  <a:lnTo>
                    <a:pt x="4942886" y="784299"/>
                  </a:lnTo>
                  <a:lnTo>
                    <a:pt x="4942768" y="773732"/>
                  </a:lnTo>
                  <a:lnTo>
                    <a:pt x="4942768" y="757467"/>
                  </a:lnTo>
                  <a:lnTo>
                    <a:pt x="4942649" y="746900"/>
                  </a:lnTo>
                  <a:lnTo>
                    <a:pt x="4942530" y="721612"/>
                  </a:lnTo>
                  <a:lnTo>
                    <a:pt x="4942412" y="711045"/>
                  </a:lnTo>
                  <a:lnTo>
                    <a:pt x="4942293" y="694780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055" y="658925"/>
                  </a:lnTo>
                  <a:lnTo>
                    <a:pt x="4941937" y="648358"/>
                  </a:lnTo>
                  <a:lnTo>
                    <a:pt x="4941818" y="621526"/>
                  </a:lnTo>
                  <a:lnTo>
                    <a:pt x="4929352" y="570237"/>
                  </a:lnTo>
                  <a:lnTo>
                    <a:pt x="4929471" y="597188"/>
                  </a:lnTo>
                  <a:lnTo>
                    <a:pt x="4929589" y="607754"/>
                  </a:lnTo>
                  <a:lnTo>
                    <a:pt x="4910475" y="607873"/>
                  </a:lnTo>
                  <a:lnTo>
                    <a:pt x="4910118" y="569881"/>
                  </a:lnTo>
                  <a:lnTo>
                    <a:pt x="4854674" y="569881"/>
                  </a:lnTo>
                  <a:lnTo>
                    <a:pt x="4910118" y="570000"/>
                  </a:lnTo>
                  <a:lnTo>
                    <a:pt x="4897652" y="518710"/>
                  </a:lnTo>
                  <a:lnTo>
                    <a:pt x="4813001" y="518592"/>
                  </a:lnTo>
                  <a:lnTo>
                    <a:pt x="4490662" y="520254"/>
                  </a:lnTo>
                  <a:lnTo>
                    <a:pt x="4420495" y="520491"/>
                  </a:lnTo>
                  <a:lnTo>
                    <a:pt x="4421445" y="641472"/>
                  </a:lnTo>
                  <a:lnTo>
                    <a:pt x="4351279" y="641710"/>
                  </a:lnTo>
                  <a:lnTo>
                    <a:pt x="4354247" y="1061285"/>
                  </a:lnTo>
                  <a:cubicBezTo>
                    <a:pt x="4353891" y="1061285"/>
                    <a:pt x="4353297" y="1061285"/>
                    <a:pt x="4352585" y="1061285"/>
                  </a:cubicBezTo>
                  <a:cubicBezTo>
                    <a:pt x="4351754" y="1061285"/>
                    <a:pt x="4350566" y="1061403"/>
                    <a:pt x="4349260" y="1061403"/>
                  </a:cubicBezTo>
                  <a:cubicBezTo>
                    <a:pt x="4348786" y="1061403"/>
                    <a:pt x="4348311" y="1061403"/>
                    <a:pt x="4347836" y="1061522"/>
                  </a:cubicBezTo>
                  <a:cubicBezTo>
                    <a:pt x="4346530" y="1061641"/>
                    <a:pt x="4344986" y="1061641"/>
                    <a:pt x="4343324" y="1061759"/>
                  </a:cubicBezTo>
                  <a:cubicBezTo>
                    <a:pt x="4342849" y="1061759"/>
                    <a:pt x="4342256" y="1061759"/>
                    <a:pt x="4341781" y="1061878"/>
                  </a:cubicBezTo>
                  <a:cubicBezTo>
                    <a:pt x="4339644" y="1061997"/>
                    <a:pt x="4337150" y="1062234"/>
                    <a:pt x="4334538" y="1062472"/>
                  </a:cubicBezTo>
                  <a:cubicBezTo>
                    <a:pt x="4333945" y="1062472"/>
                    <a:pt x="4333233" y="1062591"/>
                    <a:pt x="4332520" y="1062709"/>
                  </a:cubicBezTo>
                  <a:cubicBezTo>
                    <a:pt x="4330265" y="1062947"/>
                    <a:pt x="4328009" y="1063184"/>
                    <a:pt x="4325515" y="1063422"/>
                  </a:cubicBezTo>
                  <a:cubicBezTo>
                    <a:pt x="4324922" y="1063422"/>
                    <a:pt x="4324328" y="1063540"/>
                    <a:pt x="4323853" y="1063659"/>
                  </a:cubicBezTo>
                  <a:cubicBezTo>
                    <a:pt x="4323616" y="1063659"/>
                    <a:pt x="4323378" y="1063659"/>
                    <a:pt x="4323141" y="1063778"/>
                  </a:cubicBezTo>
                  <a:cubicBezTo>
                    <a:pt x="4318629" y="1064253"/>
                    <a:pt x="4313643" y="1064965"/>
                    <a:pt x="4308419" y="1065677"/>
                  </a:cubicBezTo>
                  <a:cubicBezTo>
                    <a:pt x="4307825" y="1065796"/>
                    <a:pt x="4307232" y="1065915"/>
                    <a:pt x="4306519" y="1065915"/>
                  </a:cubicBezTo>
                  <a:cubicBezTo>
                    <a:pt x="4301177" y="1066746"/>
                    <a:pt x="4295478" y="1067815"/>
                    <a:pt x="4289542" y="1069002"/>
                  </a:cubicBezTo>
                  <a:cubicBezTo>
                    <a:pt x="4288948" y="1069120"/>
                    <a:pt x="4288473" y="1069239"/>
                    <a:pt x="4287880" y="1069358"/>
                  </a:cubicBezTo>
                  <a:cubicBezTo>
                    <a:pt x="4282656" y="1070426"/>
                    <a:pt x="4277432" y="1071614"/>
                    <a:pt x="4271970" y="1073038"/>
                  </a:cubicBezTo>
                  <a:cubicBezTo>
                    <a:pt x="4271020" y="1073276"/>
                    <a:pt x="4270190" y="1073513"/>
                    <a:pt x="4269240" y="1073751"/>
                  </a:cubicBezTo>
                  <a:cubicBezTo>
                    <a:pt x="4263897" y="1075175"/>
                    <a:pt x="4258554" y="1076719"/>
                    <a:pt x="4253093" y="1078500"/>
                  </a:cubicBezTo>
                  <a:cubicBezTo>
                    <a:pt x="4252618" y="1078618"/>
                    <a:pt x="4252025" y="1078856"/>
                    <a:pt x="4251550" y="1078975"/>
                  </a:cubicBezTo>
                  <a:cubicBezTo>
                    <a:pt x="4250719" y="1079212"/>
                    <a:pt x="4249887" y="1079450"/>
                    <a:pt x="4249057" y="1079806"/>
                  </a:cubicBezTo>
                  <a:cubicBezTo>
                    <a:pt x="4247038" y="1080518"/>
                    <a:pt x="4245138" y="1081112"/>
                    <a:pt x="4243120" y="1081824"/>
                  </a:cubicBezTo>
                  <a:cubicBezTo>
                    <a:pt x="4241458" y="1082418"/>
                    <a:pt x="4239796" y="1083011"/>
                    <a:pt x="4238253" y="1083605"/>
                  </a:cubicBezTo>
                  <a:cubicBezTo>
                    <a:pt x="4236234" y="1084317"/>
                    <a:pt x="4234334" y="1085148"/>
                    <a:pt x="4232316" y="1085979"/>
                  </a:cubicBezTo>
                  <a:cubicBezTo>
                    <a:pt x="4230654" y="1086692"/>
                    <a:pt x="4229110" y="1087285"/>
                    <a:pt x="4227567" y="1087998"/>
                  </a:cubicBezTo>
                  <a:cubicBezTo>
                    <a:pt x="4225549" y="1088829"/>
                    <a:pt x="4223530" y="1089779"/>
                    <a:pt x="4221512" y="1090728"/>
                  </a:cubicBezTo>
                  <a:cubicBezTo>
                    <a:pt x="4220088" y="1091441"/>
                    <a:pt x="4218544" y="1092153"/>
                    <a:pt x="4217001" y="1092866"/>
                  </a:cubicBezTo>
                  <a:cubicBezTo>
                    <a:pt x="4214864" y="1093934"/>
                    <a:pt x="4212845" y="1095003"/>
                    <a:pt x="4210708" y="1096190"/>
                  </a:cubicBezTo>
                  <a:cubicBezTo>
                    <a:pt x="4209402" y="1096902"/>
                    <a:pt x="4207977" y="1097614"/>
                    <a:pt x="4206672" y="1098327"/>
                  </a:cubicBezTo>
                  <a:cubicBezTo>
                    <a:pt x="4204178" y="1099752"/>
                    <a:pt x="4201685" y="1101295"/>
                    <a:pt x="4199311" y="1102838"/>
                  </a:cubicBezTo>
                  <a:cubicBezTo>
                    <a:pt x="4198479" y="1103432"/>
                    <a:pt x="4197529" y="1103907"/>
                    <a:pt x="4196699" y="1104501"/>
                  </a:cubicBezTo>
                  <a:cubicBezTo>
                    <a:pt x="4193493" y="1106638"/>
                    <a:pt x="4190287" y="1108893"/>
                    <a:pt x="4187319" y="1111268"/>
                  </a:cubicBezTo>
                  <a:cubicBezTo>
                    <a:pt x="4186488" y="1111862"/>
                    <a:pt x="4185657" y="1112574"/>
                    <a:pt x="4184826" y="1113286"/>
                  </a:cubicBezTo>
                  <a:cubicBezTo>
                    <a:pt x="4182689" y="1115067"/>
                    <a:pt x="4180433" y="1116848"/>
                    <a:pt x="4178415" y="1118748"/>
                  </a:cubicBezTo>
                  <a:cubicBezTo>
                    <a:pt x="4177346" y="1119697"/>
                    <a:pt x="4176278" y="1120766"/>
                    <a:pt x="4175209" y="1121834"/>
                  </a:cubicBezTo>
                  <a:cubicBezTo>
                    <a:pt x="4173428" y="1123497"/>
                    <a:pt x="4171766" y="1125159"/>
                    <a:pt x="4170104" y="1126940"/>
                  </a:cubicBezTo>
                  <a:cubicBezTo>
                    <a:pt x="4169035" y="1128127"/>
                    <a:pt x="4167967" y="1129314"/>
                    <a:pt x="4166898" y="1130501"/>
                  </a:cubicBezTo>
                  <a:cubicBezTo>
                    <a:pt x="4165355" y="1132282"/>
                    <a:pt x="4163930" y="1133944"/>
                    <a:pt x="4162506" y="1135844"/>
                  </a:cubicBezTo>
                  <a:cubicBezTo>
                    <a:pt x="4161437" y="1137150"/>
                    <a:pt x="4160487" y="1138575"/>
                    <a:pt x="4159538" y="1139881"/>
                  </a:cubicBezTo>
                  <a:cubicBezTo>
                    <a:pt x="4158231" y="1141662"/>
                    <a:pt x="4156926" y="1143561"/>
                    <a:pt x="4155738" y="1145461"/>
                  </a:cubicBezTo>
                  <a:cubicBezTo>
                    <a:pt x="4154789" y="1146885"/>
                    <a:pt x="4153957" y="1148429"/>
                    <a:pt x="4153126" y="1149854"/>
                  </a:cubicBezTo>
                  <a:cubicBezTo>
                    <a:pt x="4152058" y="1151872"/>
                    <a:pt x="4150870" y="1153890"/>
                    <a:pt x="4149921" y="1155909"/>
                  </a:cubicBezTo>
                  <a:cubicBezTo>
                    <a:pt x="4149090" y="1157452"/>
                    <a:pt x="4148377" y="1159114"/>
                    <a:pt x="4147665" y="1160658"/>
                  </a:cubicBezTo>
                  <a:cubicBezTo>
                    <a:pt x="4146715" y="1162795"/>
                    <a:pt x="4145884" y="1165050"/>
                    <a:pt x="4145053" y="1167306"/>
                  </a:cubicBezTo>
                  <a:cubicBezTo>
                    <a:pt x="4144459" y="1168968"/>
                    <a:pt x="4143866" y="1170630"/>
                    <a:pt x="4143272" y="1172411"/>
                  </a:cubicBezTo>
                  <a:cubicBezTo>
                    <a:pt x="4142560" y="1174786"/>
                    <a:pt x="4141847" y="1177160"/>
                    <a:pt x="4141254" y="1179654"/>
                  </a:cubicBezTo>
                  <a:cubicBezTo>
                    <a:pt x="4140779" y="1181435"/>
                    <a:pt x="4140304" y="1183215"/>
                    <a:pt x="4139948" y="1184996"/>
                  </a:cubicBezTo>
                  <a:cubicBezTo>
                    <a:pt x="4139354" y="1187608"/>
                    <a:pt x="4138998" y="1190339"/>
                    <a:pt x="4138642" y="1193070"/>
                  </a:cubicBezTo>
                  <a:cubicBezTo>
                    <a:pt x="4138404" y="1194850"/>
                    <a:pt x="4138048" y="1196631"/>
                    <a:pt x="4137929" y="1198531"/>
                  </a:cubicBezTo>
                  <a:cubicBezTo>
                    <a:pt x="4137692" y="1201618"/>
                    <a:pt x="4137573" y="1204823"/>
                    <a:pt x="4137454" y="1208029"/>
                  </a:cubicBezTo>
                  <a:cubicBezTo>
                    <a:pt x="4137454" y="1209691"/>
                    <a:pt x="4137217" y="1211234"/>
                    <a:pt x="4137217" y="1212897"/>
                  </a:cubicBezTo>
                  <a:cubicBezTo>
                    <a:pt x="4137217" y="1217883"/>
                    <a:pt x="4137454" y="1222988"/>
                    <a:pt x="4137929" y="1228212"/>
                  </a:cubicBezTo>
                  <a:lnTo>
                    <a:pt x="3925649" y="1229043"/>
                  </a:lnTo>
                  <a:lnTo>
                    <a:pt x="3921375" y="645746"/>
                  </a:lnTo>
                  <a:lnTo>
                    <a:pt x="3921375" y="645746"/>
                  </a:lnTo>
                  <a:lnTo>
                    <a:pt x="3908790" y="594457"/>
                  </a:lnTo>
                  <a:lnTo>
                    <a:pt x="3881839" y="595407"/>
                  </a:lnTo>
                  <a:lnTo>
                    <a:pt x="3881483" y="545898"/>
                  </a:lnTo>
                  <a:lnTo>
                    <a:pt x="3868898" y="494609"/>
                  </a:lnTo>
                  <a:lnTo>
                    <a:pt x="3542048" y="495915"/>
                  </a:lnTo>
                  <a:lnTo>
                    <a:pt x="3542641" y="595763"/>
                  </a:lnTo>
                  <a:lnTo>
                    <a:pt x="3501918" y="596001"/>
                  </a:lnTo>
                  <a:lnTo>
                    <a:pt x="3502156" y="648121"/>
                  </a:lnTo>
                  <a:lnTo>
                    <a:pt x="3396965" y="648596"/>
                  </a:lnTo>
                  <a:lnTo>
                    <a:pt x="3398628" y="872630"/>
                  </a:lnTo>
                  <a:lnTo>
                    <a:pt x="3288807" y="872986"/>
                  </a:lnTo>
                  <a:lnTo>
                    <a:pt x="3278953" y="832739"/>
                  </a:lnTo>
                  <a:lnTo>
                    <a:pt x="3242623" y="832857"/>
                  </a:lnTo>
                  <a:cubicBezTo>
                    <a:pt x="3242385" y="831907"/>
                    <a:pt x="3242385" y="831076"/>
                    <a:pt x="3242148" y="830127"/>
                  </a:cubicBezTo>
                  <a:cubicBezTo>
                    <a:pt x="3242267" y="830364"/>
                    <a:pt x="3242267" y="830720"/>
                    <a:pt x="3242385" y="830958"/>
                  </a:cubicBezTo>
                  <a:cubicBezTo>
                    <a:pt x="3238230" y="813861"/>
                    <a:pt x="3234074" y="796765"/>
                    <a:pt x="3229919" y="779668"/>
                  </a:cubicBezTo>
                  <a:cubicBezTo>
                    <a:pt x="3229919" y="779550"/>
                    <a:pt x="3229801" y="779431"/>
                    <a:pt x="3229801" y="779312"/>
                  </a:cubicBezTo>
                  <a:cubicBezTo>
                    <a:pt x="3229563" y="778362"/>
                    <a:pt x="3229207" y="777413"/>
                    <a:pt x="3228851" y="776463"/>
                  </a:cubicBezTo>
                  <a:cubicBezTo>
                    <a:pt x="3228138" y="774207"/>
                    <a:pt x="3227307" y="771951"/>
                    <a:pt x="3226239" y="769695"/>
                  </a:cubicBezTo>
                  <a:cubicBezTo>
                    <a:pt x="3226120" y="769458"/>
                    <a:pt x="3225882" y="769102"/>
                    <a:pt x="3225764" y="768746"/>
                  </a:cubicBezTo>
                  <a:cubicBezTo>
                    <a:pt x="3225408" y="768033"/>
                    <a:pt x="3225170" y="767440"/>
                    <a:pt x="3224814" y="766727"/>
                  </a:cubicBezTo>
                  <a:cubicBezTo>
                    <a:pt x="3223627" y="764472"/>
                    <a:pt x="3222083" y="762216"/>
                    <a:pt x="3220540" y="760079"/>
                  </a:cubicBezTo>
                  <a:cubicBezTo>
                    <a:pt x="3220184" y="759604"/>
                    <a:pt x="3219946" y="759129"/>
                    <a:pt x="3219590" y="758773"/>
                  </a:cubicBezTo>
                  <a:cubicBezTo>
                    <a:pt x="3219471" y="758535"/>
                    <a:pt x="3219234" y="758298"/>
                    <a:pt x="3219115" y="758060"/>
                  </a:cubicBezTo>
                  <a:cubicBezTo>
                    <a:pt x="3217453" y="756042"/>
                    <a:pt x="3215435" y="754024"/>
                    <a:pt x="3213298" y="752124"/>
                  </a:cubicBezTo>
                  <a:cubicBezTo>
                    <a:pt x="3212823" y="751768"/>
                    <a:pt x="3212585" y="751293"/>
                    <a:pt x="3212110" y="750937"/>
                  </a:cubicBezTo>
                  <a:cubicBezTo>
                    <a:pt x="3209380" y="748681"/>
                    <a:pt x="3206412" y="746544"/>
                    <a:pt x="3202969" y="744526"/>
                  </a:cubicBezTo>
                  <a:cubicBezTo>
                    <a:pt x="3202019" y="743932"/>
                    <a:pt x="3200832" y="743457"/>
                    <a:pt x="3199763" y="742864"/>
                  </a:cubicBezTo>
                  <a:cubicBezTo>
                    <a:pt x="3197270" y="741439"/>
                    <a:pt x="3194539" y="740133"/>
                    <a:pt x="3191689" y="738946"/>
                  </a:cubicBezTo>
                  <a:cubicBezTo>
                    <a:pt x="3190146" y="738233"/>
                    <a:pt x="3188365" y="737758"/>
                    <a:pt x="3186703" y="737165"/>
                  </a:cubicBezTo>
                  <a:cubicBezTo>
                    <a:pt x="3183854" y="736215"/>
                    <a:pt x="3181004" y="735146"/>
                    <a:pt x="3177918" y="734315"/>
                  </a:cubicBezTo>
                  <a:cubicBezTo>
                    <a:pt x="3177324" y="734197"/>
                    <a:pt x="3176612" y="733959"/>
                    <a:pt x="3175899" y="733840"/>
                  </a:cubicBezTo>
                  <a:cubicBezTo>
                    <a:pt x="3172575" y="733009"/>
                    <a:pt x="3169369" y="732060"/>
                    <a:pt x="3165570" y="731347"/>
                  </a:cubicBezTo>
                  <a:lnTo>
                    <a:pt x="3027137" y="731941"/>
                  </a:lnTo>
                  <a:cubicBezTo>
                    <a:pt x="3022981" y="732891"/>
                    <a:pt x="3018826" y="733959"/>
                    <a:pt x="3014670" y="735265"/>
                  </a:cubicBezTo>
                  <a:cubicBezTo>
                    <a:pt x="3014670" y="735265"/>
                    <a:pt x="3014670" y="735265"/>
                    <a:pt x="3014552" y="735265"/>
                  </a:cubicBezTo>
                  <a:cubicBezTo>
                    <a:pt x="3012652" y="735859"/>
                    <a:pt x="3010752" y="736571"/>
                    <a:pt x="3008853" y="737283"/>
                  </a:cubicBezTo>
                  <a:cubicBezTo>
                    <a:pt x="3008378" y="737521"/>
                    <a:pt x="3007784" y="737758"/>
                    <a:pt x="3007309" y="737996"/>
                  </a:cubicBezTo>
                  <a:cubicBezTo>
                    <a:pt x="3006003" y="738589"/>
                    <a:pt x="3004579" y="739064"/>
                    <a:pt x="3003273" y="739777"/>
                  </a:cubicBezTo>
                  <a:cubicBezTo>
                    <a:pt x="3002560" y="740133"/>
                    <a:pt x="3001848" y="740489"/>
                    <a:pt x="3001254" y="740845"/>
                  </a:cubicBezTo>
                  <a:cubicBezTo>
                    <a:pt x="3000067" y="741439"/>
                    <a:pt x="2998999" y="742033"/>
                    <a:pt x="2997811" y="742626"/>
                  </a:cubicBezTo>
                  <a:cubicBezTo>
                    <a:pt x="2997099" y="742982"/>
                    <a:pt x="2996387" y="743457"/>
                    <a:pt x="2995674" y="743813"/>
                  </a:cubicBezTo>
                  <a:cubicBezTo>
                    <a:pt x="2994606" y="744407"/>
                    <a:pt x="2993656" y="745119"/>
                    <a:pt x="2992587" y="745832"/>
                  </a:cubicBezTo>
                  <a:cubicBezTo>
                    <a:pt x="2991875" y="746307"/>
                    <a:pt x="2991163" y="746782"/>
                    <a:pt x="2990569" y="747256"/>
                  </a:cubicBezTo>
                  <a:cubicBezTo>
                    <a:pt x="2989619" y="747969"/>
                    <a:pt x="2988551" y="748800"/>
                    <a:pt x="2987720" y="749512"/>
                  </a:cubicBezTo>
                  <a:cubicBezTo>
                    <a:pt x="2987126" y="749987"/>
                    <a:pt x="2986414" y="750581"/>
                    <a:pt x="2985820" y="751056"/>
                  </a:cubicBezTo>
                  <a:cubicBezTo>
                    <a:pt x="2984870" y="751887"/>
                    <a:pt x="2983921" y="752836"/>
                    <a:pt x="2982971" y="753786"/>
                  </a:cubicBezTo>
                  <a:cubicBezTo>
                    <a:pt x="2982496" y="754261"/>
                    <a:pt x="2981902" y="754736"/>
                    <a:pt x="2981427" y="755330"/>
                  </a:cubicBezTo>
                  <a:cubicBezTo>
                    <a:pt x="2980240" y="756636"/>
                    <a:pt x="2979053" y="758060"/>
                    <a:pt x="2977984" y="759485"/>
                  </a:cubicBezTo>
                  <a:cubicBezTo>
                    <a:pt x="2977866" y="759723"/>
                    <a:pt x="2977628" y="759841"/>
                    <a:pt x="2977509" y="760079"/>
                  </a:cubicBezTo>
                  <a:cubicBezTo>
                    <a:pt x="2976322" y="761741"/>
                    <a:pt x="2975254" y="763522"/>
                    <a:pt x="2974304" y="765421"/>
                  </a:cubicBezTo>
                  <a:cubicBezTo>
                    <a:pt x="2973948" y="766015"/>
                    <a:pt x="2973710" y="766609"/>
                    <a:pt x="2973473" y="767202"/>
                  </a:cubicBezTo>
                  <a:cubicBezTo>
                    <a:pt x="2972879" y="768508"/>
                    <a:pt x="2972286" y="769814"/>
                    <a:pt x="2971692" y="771239"/>
                  </a:cubicBezTo>
                  <a:cubicBezTo>
                    <a:pt x="2971454" y="772070"/>
                    <a:pt x="2971217" y="772901"/>
                    <a:pt x="2970861" y="773613"/>
                  </a:cubicBezTo>
                  <a:cubicBezTo>
                    <a:pt x="2970505" y="774919"/>
                    <a:pt x="2970030" y="776344"/>
                    <a:pt x="2969674" y="777650"/>
                  </a:cubicBezTo>
                  <a:cubicBezTo>
                    <a:pt x="2969436" y="778600"/>
                    <a:pt x="2969317" y="779431"/>
                    <a:pt x="2969080" y="780381"/>
                  </a:cubicBezTo>
                  <a:cubicBezTo>
                    <a:pt x="2968842" y="781805"/>
                    <a:pt x="2968605" y="783230"/>
                    <a:pt x="2968486" y="784774"/>
                  </a:cubicBezTo>
                  <a:cubicBezTo>
                    <a:pt x="2968368" y="785723"/>
                    <a:pt x="2968249" y="786792"/>
                    <a:pt x="2968249" y="787860"/>
                  </a:cubicBezTo>
                  <a:cubicBezTo>
                    <a:pt x="2968130" y="789404"/>
                    <a:pt x="2968130" y="791066"/>
                    <a:pt x="2968130" y="792728"/>
                  </a:cubicBezTo>
                  <a:cubicBezTo>
                    <a:pt x="2968130" y="793797"/>
                    <a:pt x="2968130" y="794747"/>
                    <a:pt x="2968130" y="795815"/>
                  </a:cubicBezTo>
                  <a:cubicBezTo>
                    <a:pt x="2968249" y="797715"/>
                    <a:pt x="2968486" y="799614"/>
                    <a:pt x="2968605" y="801633"/>
                  </a:cubicBezTo>
                  <a:cubicBezTo>
                    <a:pt x="2968724" y="802582"/>
                    <a:pt x="2968724" y="803532"/>
                    <a:pt x="2968961" y="804482"/>
                  </a:cubicBezTo>
                  <a:cubicBezTo>
                    <a:pt x="2969436" y="807450"/>
                    <a:pt x="2970030" y="810537"/>
                    <a:pt x="2970742" y="813861"/>
                  </a:cubicBezTo>
                  <a:cubicBezTo>
                    <a:pt x="2972404" y="820510"/>
                    <a:pt x="2974066" y="827158"/>
                    <a:pt x="2975610" y="833807"/>
                  </a:cubicBezTo>
                  <a:lnTo>
                    <a:pt x="2900219" y="834045"/>
                  </a:lnTo>
                  <a:lnTo>
                    <a:pt x="2900813" y="919289"/>
                  </a:lnTo>
                  <a:lnTo>
                    <a:pt x="2744571" y="919883"/>
                  </a:lnTo>
                  <a:lnTo>
                    <a:pt x="2737684" y="134397"/>
                  </a:lnTo>
                  <a:lnTo>
                    <a:pt x="2725575" y="83108"/>
                  </a:lnTo>
                  <a:lnTo>
                    <a:pt x="2700998" y="83226"/>
                  </a:lnTo>
                  <a:lnTo>
                    <a:pt x="2700761" y="51171"/>
                  </a:lnTo>
                  <a:lnTo>
                    <a:pt x="2688295" y="0"/>
                  </a:lnTo>
                  <a:lnTo>
                    <a:pt x="2214463" y="1900"/>
                  </a:lnTo>
                  <a:lnTo>
                    <a:pt x="2215056" y="85245"/>
                  </a:lnTo>
                  <a:lnTo>
                    <a:pt x="2185375" y="85245"/>
                  </a:lnTo>
                  <a:lnTo>
                    <a:pt x="2191905" y="818966"/>
                  </a:lnTo>
                  <a:lnTo>
                    <a:pt x="2035662" y="819560"/>
                  </a:lnTo>
                  <a:lnTo>
                    <a:pt x="2034119" y="610841"/>
                  </a:lnTo>
                  <a:lnTo>
                    <a:pt x="2021653" y="559552"/>
                  </a:lnTo>
                  <a:lnTo>
                    <a:pt x="1781234" y="560502"/>
                  </a:lnTo>
                  <a:lnTo>
                    <a:pt x="1780878" y="499952"/>
                  </a:lnTo>
                  <a:lnTo>
                    <a:pt x="1768412" y="448663"/>
                  </a:lnTo>
                  <a:lnTo>
                    <a:pt x="1361422" y="450206"/>
                  </a:lnTo>
                  <a:lnTo>
                    <a:pt x="1361778" y="491285"/>
                  </a:lnTo>
                  <a:lnTo>
                    <a:pt x="1211472" y="491879"/>
                  </a:lnTo>
                  <a:lnTo>
                    <a:pt x="1211353" y="468371"/>
                  </a:lnTo>
                  <a:lnTo>
                    <a:pt x="1198887" y="417082"/>
                  </a:lnTo>
                  <a:lnTo>
                    <a:pt x="1092866" y="418269"/>
                  </a:lnTo>
                  <a:lnTo>
                    <a:pt x="1092866" y="418269"/>
                  </a:lnTo>
                  <a:lnTo>
                    <a:pt x="919764" y="418981"/>
                  </a:lnTo>
                  <a:lnTo>
                    <a:pt x="919527" y="418150"/>
                  </a:lnTo>
                  <a:lnTo>
                    <a:pt x="813505" y="419337"/>
                  </a:lnTo>
                  <a:lnTo>
                    <a:pt x="772070" y="419575"/>
                  </a:lnTo>
                  <a:lnTo>
                    <a:pt x="772426" y="480006"/>
                  </a:lnTo>
                  <a:lnTo>
                    <a:pt x="653226" y="480481"/>
                  </a:lnTo>
                  <a:lnTo>
                    <a:pt x="655126" y="740370"/>
                  </a:lnTo>
                  <a:lnTo>
                    <a:pt x="643966" y="740370"/>
                  </a:lnTo>
                  <a:lnTo>
                    <a:pt x="645509" y="962743"/>
                  </a:lnTo>
                  <a:lnTo>
                    <a:pt x="635536" y="962743"/>
                  </a:lnTo>
                  <a:lnTo>
                    <a:pt x="636723" y="1137031"/>
                  </a:lnTo>
                  <a:lnTo>
                    <a:pt x="349646" y="1138219"/>
                  </a:lnTo>
                  <a:lnTo>
                    <a:pt x="348221" y="939116"/>
                  </a:lnTo>
                  <a:lnTo>
                    <a:pt x="335755" y="887827"/>
                  </a:lnTo>
                  <a:lnTo>
                    <a:pt x="43097" y="889014"/>
                  </a:lnTo>
                  <a:lnTo>
                    <a:pt x="0" y="889489"/>
                  </a:lnTo>
                  <a:lnTo>
                    <a:pt x="237" y="912759"/>
                  </a:lnTo>
                  <a:lnTo>
                    <a:pt x="831" y="993374"/>
                  </a:lnTo>
                  <a:lnTo>
                    <a:pt x="1187" y="1047156"/>
                  </a:lnTo>
                  <a:lnTo>
                    <a:pt x="1781" y="1127889"/>
                  </a:lnTo>
                  <a:lnTo>
                    <a:pt x="2137" y="1181672"/>
                  </a:lnTo>
                  <a:lnTo>
                    <a:pt x="2731" y="1262286"/>
                  </a:lnTo>
                  <a:lnTo>
                    <a:pt x="3206" y="1316069"/>
                  </a:lnTo>
                  <a:lnTo>
                    <a:pt x="3799" y="1396683"/>
                  </a:lnTo>
                  <a:lnTo>
                    <a:pt x="4274" y="1450347"/>
                  </a:lnTo>
                  <a:lnTo>
                    <a:pt x="4868" y="1530961"/>
                  </a:lnTo>
                  <a:lnTo>
                    <a:pt x="5105" y="1584744"/>
                  </a:lnTo>
                  <a:lnTo>
                    <a:pt x="5818" y="1665358"/>
                  </a:lnTo>
                  <a:lnTo>
                    <a:pt x="6055" y="1719141"/>
                  </a:lnTo>
                  <a:lnTo>
                    <a:pt x="6767" y="1799755"/>
                  </a:lnTo>
                  <a:lnTo>
                    <a:pt x="7005" y="1853538"/>
                  </a:lnTo>
                  <a:lnTo>
                    <a:pt x="7717" y="1934152"/>
                  </a:lnTo>
                  <a:lnTo>
                    <a:pt x="7955" y="1987935"/>
                  </a:lnTo>
                  <a:lnTo>
                    <a:pt x="8548" y="2063563"/>
                  </a:lnTo>
                  <a:lnTo>
                    <a:pt x="8429" y="2068668"/>
                  </a:lnTo>
                  <a:lnTo>
                    <a:pt x="8667" y="2069855"/>
                  </a:lnTo>
                  <a:lnTo>
                    <a:pt x="8429" y="2069855"/>
                  </a:lnTo>
                  <a:lnTo>
                    <a:pt x="20896" y="2121145"/>
                  </a:lnTo>
                  <a:lnTo>
                    <a:pt x="104953" y="2120788"/>
                  </a:lnTo>
                  <a:lnTo>
                    <a:pt x="104953" y="2120788"/>
                  </a:lnTo>
                  <a:lnTo>
                    <a:pt x="96880" y="981620"/>
                  </a:lnTo>
                  <a:lnTo>
                    <a:pt x="110889" y="981501"/>
                  </a:lnTo>
                  <a:lnTo>
                    <a:pt x="119081" y="2120788"/>
                  </a:lnTo>
                  <a:lnTo>
                    <a:pt x="170489" y="2120670"/>
                  </a:lnTo>
                  <a:lnTo>
                    <a:pt x="162297" y="981383"/>
                  </a:lnTo>
                  <a:lnTo>
                    <a:pt x="176307" y="981264"/>
                  </a:lnTo>
                  <a:lnTo>
                    <a:pt x="184499" y="2120551"/>
                  </a:lnTo>
                  <a:lnTo>
                    <a:pt x="235907" y="2120313"/>
                  </a:lnTo>
                  <a:lnTo>
                    <a:pt x="227715" y="981026"/>
                  </a:lnTo>
                  <a:lnTo>
                    <a:pt x="241725" y="980908"/>
                  </a:lnTo>
                  <a:lnTo>
                    <a:pt x="249798" y="2120195"/>
                  </a:lnTo>
                  <a:lnTo>
                    <a:pt x="249798" y="2120195"/>
                  </a:lnTo>
                  <a:lnTo>
                    <a:pt x="301087" y="2119957"/>
                  </a:lnTo>
                  <a:lnTo>
                    <a:pt x="293251" y="980908"/>
                  </a:lnTo>
                  <a:lnTo>
                    <a:pt x="307261" y="980789"/>
                  </a:lnTo>
                  <a:lnTo>
                    <a:pt x="315453" y="2120076"/>
                  </a:lnTo>
                  <a:lnTo>
                    <a:pt x="738708" y="2118414"/>
                  </a:lnTo>
                  <a:lnTo>
                    <a:pt x="727548" y="569169"/>
                  </a:lnTo>
                  <a:lnTo>
                    <a:pt x="811724" y="568812"/>
                  </a:lnTo>
                  <a:lnTo>
                    <a:pt x="822647" y="2118176"/>
                  </a:lnTo>
                  <a:lnTo>
                    <a:pt x="869187" y="2116870"/>
                  </a:lnTo>
                  <a:lnTo>
                    <a:pt x="869425" y="2116870"/>
                  </a:lnTo>
                  <a:lnTo>
                    <a:pt x="869425" y="2116870"/>
                  </a:lnTo>
                  <a:lnTo>
                    <a:pt x="930212" y="2116633"/>
                  </a:lnTo>
                  <a:lnTo>
                    <a:pt x="930212" y="2117701"/>
                  </a:lnTo>
                  <a:lnTo>
                    <a:pt x="974022" y="2117583"/>
                  </a:lnTo>
                  <a:lnTo>
                    <a:pt x="962861" y="568219"/>
                  </a:lnTo>
                  <a:lnTo>
                    <a:pt x="1081230" y="567744"/>
                  </a:lnTo>
                  <a:lnTo>
                    <a:pt x="1081230" y="567744"/>
                  </a:lnTo>
                  <a:lnTo>
                    <a:pt x="1092391" y="2117108"/>
                  </a:lnTo>
                  <a:lnTo>
                    <a:pt x="1140474" y="2115802"/>
                  </a:lnTo>
                  <a:lnTo>
                    <a:pt x="1140712" y="2115802"/>
                  </a:lnTo>
                  <a:lnTo>
                    <a:pt x="1201499" y="2115446"/>
                  </a:lnTo>
                  <a:lnTo>
                    <a:pt x="1201499" y="2116633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32368" y="567150"/>
                  </a:lnTo>
                  <a:lnTo>
                    <a:pt x="1316544" y="566794"/>
                  </a:lnTo>
                  <a:lnTo>
                    <a:pt x="1327704" y="2116158"/>
                  </a:lnTo>
                  <a:lnTo>
                    <a:pt x="1404757" y="2115802"/>
                  </a:lnTo>
                  <a:lnTo>
                    <a:pt x="1404757" y="2115802"/>
                  </a:lnTo>
                  <a:lnTo>
                    <a:pt x="1404638" y="2105710"/>
                  </a:lnTo>
                  <a:lnTo>
                    <a:pt x="1727333" y="2104404"/>
                  </a:lnTo>
                  <a:lnTo>
                    <a:pt x="1727452" y="2114496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793938" y="629718"/>
                  </a:lnTo>
                  <a:lnTo>
                    <a:pt x="1821957" y="629600"/>
                  </a:lnTo>
                  <a:lnTo>
                    <a:pt x="1832524" y="2114021"/>
                  </a:lnTo>
                  <a:lnTo>
                    <a:pt x="1895685" y="2113783"/>
                  </a:lnTo>
                  <a:lnTo>
                    <a:pt x="1885119" y="629481"/>
                  </a:lnTo>
                  <a:lnTo>
                    <a:pt x="1913138" y="629481"/>
                  </a:lnTo>
                  <a:lnTo>
                    <a:pt x="1923704" y="2113783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76181" y="629125"/>
                  </a:lnTo>
                  <a:lnTo>
                    <a:pt x="2004200" y="629125"/>
                  </a:lnTo>
                  <a:lnTo>
                    <a:pt x="2014767" y="211354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37970" y="154461"/>
                  </a:lnTo>
                  <a:lnTo>
                    <a:pt x="2251980" y="154343"/>
                  </a:lnTo>
                  <a:lnTo>
                    <a:pt x="2267295" y="2112596"/>
                  </a:lnTo>
                  <a:lnTo>
                    <a:pt x="2484681" y="2111765"/>
                  </a:lnTo>
                  <a:lnTo>
                    <a:pt x="2469366" y="153512"/>
                  </a:lnTo>
                  <a:lnTo>
                    <a:pt x="2497385" y="153512"/>
                  </a:lnTo>
                  <a:lnTo>
                    <a:pt x="2512700" y="2111646"/>
                  </a:lnTo>
                  <a:lnTo>
                    <a:pt x="2702067" y="2110934"/>
                  </a:lnTo>
                  <a:lnTo>
                    <a:pt x="2686751" y="152799"/>
                  </a:lnTo>
                  <a:lnTo>
                    <a:pt x="2700761" y="152681"/>
                  </a:lnTo>
                  <a:lnTo>
                    <a:pt x="2703254" y="479056"/>
                  </a:lnTo>
                  <a:lnTo>
                    <a:pt x="2715958" y="2110815"/>
                  </a:lnTo>
                  <a:lnTo>
                    <a:pt x="2800134" y="2110459"/>
                  </a:lnTo>
                  <a:lnTo>
                    <a:pt x="2792179" y="984588"/>
                  </a:lnTo>
                  <a:lnTo>
                    <a:pt x="2855222" y="984232"/>
                  </a:lnTo>
                  <a:lnTo>
                    <a:pt x="2863177" y="2110103"/>
                  </a:lnTo>
                  <a:lnTo>
                    <a:pt x="2933344" y="2109866"/>
                  </a:lnTo>
                  <a:lnTo>
                    <a:pt x="2933344" y="2095144"/>
                  </a:lnTo>
                  <a:lnTo>
                    <a:pt x="2905325" y="2095262"/>
                  </a:lnTo>
                  <a:lnTo>
                    <a:pt x="2905206" y="2086358"/>
                  </a:lnTo>
                  <a:lnTo>
                    <a:pt x="2933225" y="2086239"/>
                  </a:lnTo>
                  <a:lnTo>
                    <a:pt x="2932987" y="2062376"/>
                  </a:lnTo>
                  <a:lnTo>
                    <a:pt x="2905087" y="2062494"/>
                  </a:lnTo>
                  <a:lnTo>
                    <a:pt x="2904968" y="2053471"/>
                  </a:lnTo>
                  <a:lnTo>
                    <a:pt x="2932987" y="2053352"/>
                  </a:lnTo>
                  <a:lnTo>
                    <a:pt x="2932750" y="2029489"/>
                  </a:lnTo>
                  <a:lnTo>
                    <a:pt x="2904731" y="2029489"/>
                  </a:lnTo>
                  <a:lnTo>
                    <a:pt x="2904612" y="2029489"/>
                  </a:lnTo>
                  <a:lnTo>
                    <a:pt x="2904493" y="2020584"/>
                  </a:lnTo>
                  <a:lnTo>
                    <a:pt x="2932513" y="2020465"/>
                  </a:lnTo>
                  <a:lnTo>
                    <a:pt x="2932513" y="2009186"/>
                  </a:lnTo>
                  <a:lnTo>
                    <a:pt x="2946403" y="2009068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88551" y="2020228"/>
                  </a:lnTo>
                  <a:lnTo>
                    <a:pt x="2988551" y="2008949"/>
                  </a:lnTo>
                  <a:lnTo>
                    <a:pt x="3002560" y="2008830"/>
                  </a:lnTo>
                  <a:lnTo>
                    <a:pt x="3002560" y="2020109"/>
                  </a:lnTo>
                  <a:lnTo>
                    <a:pt x="3044589" y="2019991"/>
                  </a:lnTo>
                  <a:lnTo>
                    <a:pt x="3044470" y="2008712"/>
                  </a:lnTo>
                  <a:lnTo>
                    <a:pt x="3058599" y="2008593"/>
                  </a:lnTo>
                  <a:lnTo>
                    <a:pt x="3058599" y="2019872"/>
                  </a:lnTo>
                  <a:lnTo>
                    <a:pt x="3100746" y="2019753"/>
                  </a:lnTo>
                  <a:lnTo>
                    <a:pt x="3100746" y="2019753"/>
                  </a:lnTo>
                  <a:lnTo>
                    <a:pt x="3100627" y="2008356"/>
                  </a:lnTo>
                  <a:lnTo>
                    <a:pt x="3100627" y="2008356"/>
                  </a:lnTo>
                  <a:lnTo>
                    <a:pt x="3114637" y="2008356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993" y="2019634"/>
                  </a:lnTo>
                  <a:lnTo>
                    <a:pt x="3156903" y="2019516"/>
                  </a:lnTo>
                  <a:lnTo>
                    <a:pt x="3156785" y="2008118"/>
                  </a:lnTo>
                  <a:lnTo>
                    <a:pt x="3170794" y="2007999"/>
                  </a:lnTo>
                  <a:lnTo>
                    <a:pt x="3170913" y="2019397"/>
                  </a:lnTo>
                  <a:lnTo>
                    <a:pt x="3213060" y="2019160"/>
                  </a:lnTo>
                  <a:lnTo>
                    <a:pt x="3212941" y="2007881"/>
                  </a:lnTo>
                  <a:lnTo>
                    <a:pt x="3226951" y="2007762"/>
                  </a:lnTo>
                  <a:lnTo>
                    <a:pt x="3227070" y="2019160"/>
                  </a:lnTo>
                  <a:lnTo>
                    <a:pt x="3269217" y="2018922"/>
                  </a:lnTo>
                  <a:lnTo>
                    <a:pt x="3269099" y="2007643"/>
                  </a:lnTo>
                  <a:lnTo>
                    <a:pt x="3283108" y="2007524"/>
                  </a:lnTo>
                  <a:lnTo>
                    <a:pt x="3283227" y="2018803"/>
                  </a:lnTo>
                  <a:lnTo>
                    <a:pt x="3306616" y="2018803"/>
                  </a:lnTo>
                  <a:lnTo>
                    <a:pt x="3306734" y="2027708"/>
                  </a:lnTo>
                  <a:lnTo>
                    <a:pt x="3306734" y="2027708"/>
                  </a:lnTo>
                  <a:lnTo>
                    <a:pt x="3283345" y="2027826"/>
                  </a:lnTo>
                  <a:lnTo>
                    <a:pt x="3283464" y="2051690"/>
                  </a:lnTo>
                  <a:lnTo>
                    <a:pt x="3306853" y="2051690"/>
                  </a:lnTo>
                  <a:lnTo>
                    <a:pt x="3306972" y="2060713"/>
                  </a:lnTo>
                  <a:lnTo>
                    <a:pt x="3283583" y="2060713"/>
                  </a:lnTo>
                  <a:lnTo>
                    <a:pt x="3283583" y="2060713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307090" y="2084577"/>
                  </a:lnTo>
                  <a:lnTo>
                    <a:pt x="3307209" y="2093481"/>
                  </a:lnTo>
                  <a:lnTo>
                    <a:pt x="3283820" y="2093481"/>
                  </a:lnTo>
                  <a:lnTo>
                    <a:pt x="3283820" y="2093481"/>
                  </a:lnTo>
                  <a:lnTo>
                    <a:pt x="3283939" y="2108322"/>
                  </a:lnTo>
                  <a:lnTo>
                    <a:pt x="3283939" y="2108322"/>
                  </a:lnTo>
                  <a:lnTo>
                    <a:pt x="3332973" y="2108085"/>
                  </a:lnTo>
                  <a:lnTo>
                    <a:pt x="3324662" y="932943"/>
                  </a:lnTo>
                  <a:lnTo>
                    <a:pt x="3387824" y="932705"/>
                  </a:lnTo>
                  <a:lnTo>
                    <a:pt x="3396134" y="2107847"/>
                  </a:lnTo>
                  <a:lnTo>
                    <a:pt x="3550359" y="2107254"/>
                  </a:lnTo>
                  <a:lnTo>
                    <a:pt x="3544778" y="1304790"/>
                  </a:lnTo>
                  <a:lnTo>
                    <a:pt x="3565793" y="1304671"/>
                  </a:lnTo>
                  <a:lnTo>
                    <a:pt x="3571610" y="2107254"/>
                  </a:lnTo>
                  <a:lnTo>
                    <a:pt x="3688317" y="2106779"/>
                  </a:lnTo>
                  <a:lnTo>
                    <a:pt x="3688436" y="2107135"/>
                  </a:lnTo>
                  <a:lnTo>
                    <a:pt x="3743287" y="2106541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74478" y="1303484"/>
                  </a:lnTo>
                  <a:lnTo>
                    <a:pt x="3895255" y="1303365"/>
                  </a:lnTo>
                  <a:lnTo>
                    <a:pt x="3895374" y="1303365"/>
                  </a:lnTo>
                  <a:lnTo>
                    <a:pt x="3895374" y="1303365"/>
                  </a:lnTo>
                  <a:lnTo>
                    <a:pt x="3901191" y="2105948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8846" y="2081846"/>
                  </a:lnTo>
                  <a:lnTo>
                    <a:pt x="4238846" y="2077691"/>
                  </a:lnTo>
                  <a:cubicBezTo>
                    <a:pt x="4238846" y="2077572"/>
                    <a:pt x="4239083" y="2077216"/>
                    <a:pt x="4239202" y="2076860"/>
                  </a:cubicBezTo>
                  <a:cubicBezTo>
                    <a:pt x="4240864" y="2073298"/>
                    <a:pt x="4248582" y="2058220"/>
                    <a:pt x="4262472" y="2056439"/>
                  </a:cubicBezTo>
                  <a:cubicBezTo>
                    <a:pt x="4268290" y="2056677"/>
                    <a:pt x="4274820" y="2060713"/>
                    <a:pt x="4285268" y="2077572"/>
                  </a:cubicBezTo>
                  <a:lnTo>
                    <a:pt x="4285743" y="2104523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036" y="2077453"/>
                  </a:lnTo>
                  <a:cubicBezTo>
                    <a:pt x="4318036" y="2077335"/>
                    <a:pt x="4318273" y="2076979"/>
                    <a:pt x="4318392" y="2076623"/>
                  </a:cubicBezTo>
                  <a:cubicBezTo>
                    <a:pt x="4320054" y="2073061"/>
                    <a:pt x="4327771" y="2058576"/>
                    <a:pt x="4342849" y="2056320"/>
                  </a:cubicBezTo>
                  <a:cubicBezTo>
                    <a:pt x="4342849" y="2056320"/>
                    <a:pt x="4342968" y="2056320"/>
                    <a:pt x="4342968" y="2056320"/>
                  </a:cubicBezTo>
                  <a:cubicBezTo>
                    <a:pt x="4344037" y="2056439"/>
                    <a:pt x="4345105" y="2056795"/>
                    <a:pt x="4346055" y="2057270"/>
                  </a:cubicBezTo>
                  <a:cubicBezTo>
                    <a:pt x="4350566" y="2059170"/>
                    <a:pt x="4356028" y="2064156"/>
                    <a:pt x="4364457" y="2077216"/>
                  </a:cubicBezTo>
                  <a:lnTo>
                    <a:pt x="4364814" y="2104167"/>
                  </a:lnTo>
                  <a:lnTo>
                    <a:pt x="4364814" y="2104167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17290" y="719831"/>
                  </a:lnTo>
                  <a:lnTo>
                    <a:pt x="4438423" y="719712"/>
                  </a:lnTo>
                  <a:lnTo>
                    <a:pt x="4448277" y="2103929"/>
                  </a:lnTo>
                  <a:lnTo>
                    <a:pt x="4572345" y="2103336"/>
                  </a:lnTo>
                  <a:lnTo>
                    <a:pt x="4561660" y="604193"/>
                  </a:lnTo>
                  <a:lnTo>
                    <a:pt x="4608438" y="604074"/>
                  </a:lnTo>
                  <a:lnTo>
                    <a:pt x="4619123" y="2103217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30012" y="603480"/>
                  </a:lnTo>
                  <a:lnTo>
                    <a:pt x="4776553" y="603361"/>
                  </a:lnTo>
                  <a:lnTo>
                    <a:pt x="4776790" y="603361"/>
                  </a:lnTo>
                  <a:lnTo>
                    <a:pt x="4787357" y="2102505"/>
                  </a:lnTo>
                  <a:lnTo>
                    <a:pt x="5149825" y="2101199"/>
                  </a:lnTo>
                  <a:lnTo>
                    <a:pt x="5140564" y="787029"/>
                  </a:lnTo>
                  <a:lnTo>
                    <a:pt x="5140564" y="787029"/>
                  </a:lnTo>
                  <a:lnTo>
                    <a:pt x="5161578" y="787029"/>
                  </a:lnTo>
                  <a:lnTo>
                    <a:pt x="5170958" y="2101080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17735" y="786673"/>
                  </a:lnTo>
                  <a:lnTo>
                    <a:pt x="5217735" y="786673"/>
                  </a:lnTo>
                  <a:lnTo>
                    <a:pt x="5238631" y="786673"/>
                  </a:lnTo>
                  <a:lnTo>
                    <a:pt x="5238631" y="786673"/>
                  </a:lnTo>
                  <a:lnTo>
                    <a:pt x="5248010" y="2100724"/>
                  </a:lnTo>
                  <a:lnTo>
                    <a:pt x="5485936" y="2099893"/>
                  </a:lnTo>
                  <a:lnTo>
                    <a:pt x="5485936" y="2099893"/>
                  </a:lnTo>
                  <a:lnTo>
                    <a:pt x="5476912" y="812080"/>
                  </a:lnTo>
                  <a:lnTo>
                    <a:pt x="5475250" y="597425"/>
                  </a:lnTo>
                  <a:lnTo>
                    <a:pt x="5476912" y="596357"/>
                  </a:lnTo>
                  <a:lnTo>
                    <a:pt x="5533188" y="561214"/>
                  </a:lnTo>
                  <a:lnTo>
                    <a:pt x="5533188" y="561214"/>
                  </a:lnTo>
                  <a:lnTo>
                    <a:pt x="5544230" y="2099418"/>
                  </a:lnTo>
                  <a:lnTo>
                    <a:pt x="5831426" y="2098349"/>
                  </a:lnTo>
                  <a:lnTo>
                    <a:pt x="5831426" y="2098349"/>
                  </a:lnTo>
                  <a:lnTo>
                    <a:pt x="5818841" y="327207"/>
                  </a:lnTo>
                  <a:lnTo>
                    <a:pt x="5818841" y="327207"/>
                  </a:lnTo>
                  <a:lnTo>
                    <a:pt x="5853865" y="327088"/>
                  </a:lnTo>
                  <a:lnTo>
                    <a:pt x="5866569" y="2098230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16908" y="326850"/>
                  </a:lnTo>
                  <a:lnTo>
                    <a:pt x="5917264" y="326850"/>
                  </a:lnTo>
                  <a:lnTo>
                    <a:pt x="5952169" y="326613"/>
                  </a:lnTo>
                  <a:lnTo>
                    <a:pt x="5964754" y="2097874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198880" y="482499"/>
                  </a:lnTo>
                  <a:lnTo>
                    <a:pt x="6310957" y="482024"/>
                  </a:lnTo>
                  <a:lnTo>
                    <a:pt x="6322474" y="2096450"/>
                  </a:lnTo>
                  <a:lnTo>
                    <a:pt x="6374593" y="2096212"/>
                  </a:lnTo>
                  <a:lnTo>
                    <a:pt x="6374593" y="2096212"/>
                  </a:lnTo>
                  <a:lnTo>
                    <a:pt x="6374593" y="2095144"/>
                  </a:lnTo>
                  <a:lnTo>
                    <a:pt x="6374000" y="717931"/>
                  </a:lnTo>
                  <a:lnTo>
                    <a:pt x="6383973" y="2096212"/>
                  </a:lnTo>
                  <a:lnTo>
                    <a:pt x="6383973" y="2096212"/>
                  </a:lnTo>
                  <a:lnTo>
                    <a:pt x="6500798" y="2095737"/>
                  </a:lnTo>
                  <a:lnTo>
                    <a:pt x="6500324" y="717456"/>
                  </a:lnTo>
                  <a:lnTo>
                    <a:pt x="6510178" y="2095737"/>
                  </a:lnTo>
                  <a:lnTo>
                    <a:pt x="6627003" y="2095262"/>
                  </a:lnTo>
                  <a:lnTo>
                    <a:pt x="6627003" y="2095262"/>
                  </a:lnTo>
                  <a:lnTo>
                    <a:pt x="6617268" y="716981"/>
                  </a:lnTo>
                  <a:lnTo>
                    <a:pt x="6626647" y="716981"/>
                  </a:lnTo>
                  <a:lnTo>
                    <a:pt x="6636501" y="2095262"/>
                  </a:lnTo>
                  <a:lnTo>
                    <a:pt x="6977243" y="2093956"/>
                  </a:lnTo>
                  <a:lnTo>
                    <a:pt x="6966558" y="612622"/>
                  </a:lnTo>
                  <a:lnTo>
                    <a:pt x="6966558" y="612622"/>
                  </a:lnTo>
                  <a:lnTo>
                    <a:pt x="6994577" y="612503"/>
                  </a:lnTo>
                  <a:lnTo>
                    <a:pt x="7005143" y="2093838"/>
                  </a:lnTo>
                  <a:lnTo>
                    <a:pt x="7369986" y="2092413"/>
                  </a:lnTo>
                  <a:lnTo>
                    <a:pt x="7369986" y="2092413"/>
                  </a:lnTo>
                  <a:lnTo>
                    <a:pt x="7359419" y="611197"/>
                  </a:lnTo>
                  <a:lnTo>
                    <a:pt x="7359419" y="611197"/>
                  </a:lnTo>
                  <a:lnTo>
                    <a:pt x="7387082" y="611079"/>
                  </a:lnTo>
                  <a:lnTo>
                    <a:pt x="7387557" y="611079"/>
                  </a:lnTo>
                  <a:lnTo>
                    <a:pt x="7387557" y="611079"/>
                  </a:lnTo>
                  <a:lnTo>
                    <a:pt x="7398124" y="2092413"/>
                  </a:lnTo>
                  <a:lnTo>
                    <a:pt x="7468528" y="2092175"/>
                  </a:lnTo>
                  <a:lnTo>
                    <a:pt x="7569800" y="2049316"/>
                  </a:lnTo>
                  <a:lnTo>
                    <a:pt x="7579773" y="2058814"/>
                  </a:lnTo>
                  <a:lnTo>
                    <a:pt x="7501296" y="2092057"/>
                  </a:lnTo>
                  <a:lnTo>
                    <a:pt x="7634268" y="2091582"/>
                  </a:lnTo>
                  <a:lnTo>
                    <a:pt x="7633437" y="1978437"/>
                  </a:lnTo>
                  <a:lnTo>
                    <a:pt x="7696480" y="1978199"/>
                  </a:lnTo>
                  <a:lnTo>
                    <a:pt x="7697430" y="2091344"/>
                  </a:lnTo>
                  <a:lnTo>
                    <a:pt x="7790985" y="2090988"/>
                  </a:lnTo>
                  <a:lnTo>
                    <a:pt x="7777688" y="227359"/>
                  </a:lnTo>
                  <a:lnTo>
                    <a:pt x="7777688" y="227359"/>
                  </a:lnTo>
                  <a:lnTo>
                    <a:pt x="7815086" y="227240"/>
                  </a:lnTo>
                  <a:lnTo>
                    <a:pt x="7828384" y="2090869"/>
                  </a:lnTo>
                  <a:lnTo>
                    <a:pt x="7856403" y="2090751"/>
                  </a:lnTo>
                  <a:lnTo>
                    <a:pt x="7856403" y="2090632"/>
                  </a:lnTo>
                  <a:lnTo>
                    <a:pt x="7856403" y="2090632"/>
                  </a:lnTo>
                  <a:lnTo>
                    <a:pt x="7843105" y="227003"/>
                  </a:lnTo>
                  <a:lnTo>
                    <a:pt x="7880504" y="226884"/>
                  </a:lnTo>
                  <a:lnTo>
                    <a:pt x="7893801" y="2090513"/>
                  </a:lnTo>
                  <a:lnTo>
                    <a:pt x="7921820" y="2090395"/>
                  </a:lnTo>
                  <a:lnTo>
                    <a:pt x="7921820" y="2090395"/>
                  </a:lnTo>
                  <a:lnTo>
                    <a:pt x="7908523" y="226765"/>
                  </a:lnTo>
                  <a:lnTo>
                    <a:pt x="7945922" y="226646"/>
                  </a:lnTo>
                  <a:lnTo>
                    <a:pt x="7945922" y="226646"/>
                  </a:lnTo>
                  <a:lnTo>
                    <a:pt x="7959219" y="2090276"/>
                  </a:lnTo>
                  <a:lnTo>
                    <a:pt x="7987238" y="2090157"/>
                  </a:lnTo>
                  <a:lnTo>
                    <a:pt x="7973941" y="226528"/>
                  </a:lnTo>
                  <a:lnTo>
                    <a:pt x="8011340" y="226409"/>
                  </a:lnTo>
                  <a:lnTo>
                    <a:pt x="8024637" y="2090038"/>
                  </a:lnTo>
                  <a:lnTo>
                    <a:pt x="8052656" y="2089920"/>
                  </a:lnTo>
                  <a:lnTo>
                    <a:pt x="8039477" y="226290"/>
                  </a:lnTo>
                  <a:lnTo>
                    <a:pt x="8039477" y="226290"/>
                  </a:lnTo>
                  <a:lnTo>
                    <a:pt x="8076875" y="226171"/>
                  </a:lnTo>
                  <a:lnTo>
                    <a:pt x="8090173" y="2089801"/>
                  </a:lnTo>
                  <a:lnTo>
                    <a:pt x="8118192" y="2089682"/>
                  </a:lnTo>
                  <a:lnTo>
                    <a:pt x="8118192" y="2089682"/>
                  </a:lnTo>
                  <a:lnTo>
                    <a:pt x="8104894" y="226053"/>
                  </a:lnTo>
                  <a:lnTo>
                    <a:pt x="8142293" y="225934"/>
                  </a:lnTo>
                  <a:lnTo>
                    <a:pt x="8155590" y="2089564"/>
                  </a:lnTo>
                  <a:lnTo>
                    <a:pt x="8183609" y="2089445"/>
                  </a:lnTo>
                  <a:lnTo>
                    <a:pt x="8170312" y="225815"/>
                  </a:lnTo>
                  <a:lnTo>
                    <a:pt x="8207711" y="225697"/>
                  </a:lnTo>
                  <a:lnTo>
                    <a:pt x="8221008" y="2089326"/>
                  </a:lnTo>
                  <a:lnTo>
                    <a:pt x="8249027" y="2089207"/>
                  </a:lnTo>
                  <a:lnTo>
                    <a:pt x="8235967" y="225222"/>
                  </a:lnTo>
                  <a:lnTo>
                    <a:pt x="8235967" y="225222"/>
                  </a:lnTo>
                  <a:lnTo>
                    <a:pt x="8273010" y="225103"/>
                  </a:lnTo>
                  <a:lnTo>
                    <a:pt x="8273365" y="225103"/>
                  </a:lnTo>
                  <a:lnTo>
                    <a:pt x="8273365" y="225103"/>
                  </a:lnTo>
                  <a:lnTo>
                    <a:pt x="8286544" y="2088732"/>
                  </a:lnTo>
                  <a:lnTo>
                    <a:pt x="8286544" y="2088732"/>
                  </a:lnTo>
                  <a:lnTo>
                    <a:pt x="8314682" y="2088614"/>
                  </a:lnTo>
                  <a:lnTo>
                    <a:pt x="8301385" y="224984"/>
                  </a:lnTo>
                  <a:lnTo>
                    <a:pt x="8338783" y="224866"/>
                  </a:lnTo>
                  <a:lnTo>
                    <a:pt x="8352080" y="2088495"/>
                  </a:lnTo>
                  <a:lnTo>
                    <a:pt x="8386273" y="2088258"/>
                  </a:lnTo>
                  <a:lnTo>
                    <a:pt x="8372620" y="170846"/>
                  </a:lnTo>
                  <a:close/>
                  <a:moveTo>
                    <a:pt x="37042" y="2120076"/>
                  </a:moveTo>
                  <a:lnTo>
                    <a:pt x="20896" y="2120076"/>
                  </a:lnTo>
                  <a:lnTo>
                    <a:pt x="21014" y="2114971"/>
                  </a:lnTo>
                  <a:lnTo>
                    <a:pt x="37161" y="2114852"/>
                  </a:lnTo>
                  <a:lnTo>
                    <a:pt x="64112" y="2114852"/>
                  </a:lnTo>
                  <a:lnTo>
                    <a:pt x="37042" y="2120076"/>
                  </a:lnTo>
                  <a:close/>
                  <a:moveTo>
                    <a:pt x="367811" y="1258368"/>
                  </a:moveTo>
                  <a:lnTo>
                    <a:pt x="367573" y="1236167"/>
                  </a:lnTo>
                  <a:lnTo>
                    <a:pt x="367573" y="1236048"/>
                  </a:lnTo>
                  <a:lnTo>
                    <a:pt x="367573" y="1236048"/>
                  </a:lnTo>
                  <a:lnTo>
                    <a:pt x="618558" y="1234980"/>
                  </a:lnTo>
                  <a:lnTo>
                    <a:pt x="620220" y="1234980"/>
                  </a:lnTo>
                  <a:lnTo>
                    <a:pt x="620220" y="1234980"/>
                  </a:lnTo>
                  <a:lnTo>
                    <a:pt x="620339" y="1257419"/>
                  </a:lnTo>
                  <a:lnTo>
                    <a:pt x="367811" y="1258368"/>
                  </a:lnTo>
                  <a:lnTo>
                    <a:pt x="367811" y="1258368"/>
                  </a:lnTo>
                  <a:close/>
                  <a:moveTo>
                    <a:pt x="368048" y="1296479"/>
                  </a:moveTo>
                  <a:lnTo>
                    <a:pt x="368048" y="1296479"/>
                  </a:lnTo>
                  <a:lnTo>
                    <a:pt x="620577" y="1295411"/>
                  </a:lnTo>
                  <a:lnTo>
                    <a:pt x="620695" y="1317850"/>
                  </a:lnTo>
                  <a:lnTo>
                    <a:pt x="620695" y="1317850"/>
                  </a:lnTo>
                  <a:lnTo>
                    <a:pt x="368048" y="1318918"/>
                  </a:lnTo>
                  <a:lnTo>
                    <a:pt x="368048" y="1296479"/>
                  </a:lnTo>
                  <a:close/>
                  <a:moveTo>
                    <a:pt x="368404" y="1357029"/>
                  </a:moveTo>
                  <a:lnTo>
                    <a:pt x="620933" y="1356079"/>
                  </a:lnTo>
                  <a:lnTo>
                    <a:pt x="621170" y="1378400"/>
                  </a:lnTo>
                  <a:lnTo>
                    <a:pt x="368642" y="1379349"/>
                  </a:lnTo>
                  <a:lnTo>
                    <a:pt x="368404" y="1357029"/>
                  </a:lnTo>
                  <a:close/>
                  <a:moveTo>
                    <a:pt x="368879" y="1417460"/>
                  </a:moveTo>
                  <a:lnTo>
                    <a:pt x="621408" y="1416510"/>
                  </a:lnTo>
                  <a:lnTo>
                    <a:pt x="621526" y="1438831"/>
                  </a:lnTo>
                  <a:lnTo>
                    <a:pt x="369117" y="1439780"/>
                  </a:lnTo>
                  <a:lnTo>
                    <a:pt x="368879" y="1417460"/>
                  </a:lnTo>
                  <a:close/>
                  <a:moveTo>
                    <a:pt x="369354" y="1477891"/>
                  </a:moveTo>
                  <a:lnTo>
                    <a:pt x="621764" y="1476942"/>
                  </a:lnTo>
                  <a:lnTo>
                    <a:pt x="622001" y="1499262"/>
                  </a:lnTo>
                  <a:lnTo>
                    <a:pt x="369473" y="1500330"/>
                  </a:lnTo>
                  <a:lnTo>
                    <a:pt x="369354" y="1477891"/>
                  </a:lnTo>
                  <a:close/>
                  <a:moveTo>
                    <a:pt x="369710" y="1538441"/>
                  </a:moveTo>
                  <a:lnTo>
                    <a:pt x="622239" y="1537491"/>
                  </a:lnTo>
                  <a:lnTo>
                    <a:pt x="622357" y="1559812"/>
                  </a:lnTo>
                  <a:lnTo>
                    <a:pt x="369948" y="1560880"/>
                  </a:lnTo>
                  <a:lnTo>
                    <a:pt x="369710" y="1538441"/>
                  </a:lnTo>
                  <a:close/>
                  <a:moveTo>
                    <a:pt x="370185" y="1598872"/>
                  </a:moveTo>
                  <a:lnTo>
                    <a:pt x="622714" y="1597922"/>
                  </a:lnTo>
                  <a:lnTo>
                    <a:pt x="622832" y="1620243"/>
                  </a:lnTo>
                  <a:lnTo>
                    <a:pt x="370304" y="1621311"/>
                  </a:lnTo>
                  <a:lnTo>
                    <a:pt x="370185" y="1598872"/>
                  </a:lnTo>
                  <a:close/>
                  <a:moveTo>
                    <a:pt x="370541" y="1659541"/>
                  </a:moveTo>
                  <a:lnTo>
                    <a:pt x="623189" y="1658472"/>
                  </a:lnTo>
                  <a:lnTo>
                    <a:pt x="623426" y="1680911"/>
                  </a:lnTo>
                  <a:lnTo>
                    <a:pt x="370898" y="1681861"/>
                  </a:lnTo>
                  <a:lnTo>
                    <a:pt x="370541" y="1659541"/>
                  </a:lnTo>
                  <a:close/>
                  <a:moveTo>
                    <a:pt x="371016" y="1719972"/>
                  </a:moveTo>
                  <a:lnTo>
                    <a:pt x="623545" y="1718903"/>
                  </a:lnTo>
                  <a:lnTo>
                    <a:pt x="623663" y="1741342"/>
                  </a:lnTo>
                  <a:lnTo>
                    <a:pt x="371254" y="1742292"/>
                  </a:lnTo>
                  <a:lnTo>
                    <a:pt x="371016" y="1719972"/>
                  </a:lnTo>
                  <a:close/>
                  <a:moveTo>
                    <a:pt x="371491" y="1780403"/>
                  </a:moveTo>
                  <a:lnTo>
                    <a:pt x="624020" y="1779335"/>
                  </a:lnTo>
                  <a:lnTo>
                    <a:pt x="624138" y="1801774"/>
                  </a:lnTo>
                  <a:lnTo>
                    <a:pt x="371610" y="1802723"/>
                  </a:lnTo>
                  <a:lnTo>
                    <a:pt x="371491" y="1780403"/>
                  </a:lnTo>
                  <a:close/>
                  <a:moveTo>
                    <a:pt x="371847" y="1840953"/>
                  </a:moveTo>
                  <a:lnTo>
                    <a:pt x="624376" y="1840003"/>
                  </a:lnTo>
                  <a:lnTo>
                    <a:pt x="624613" y="1862323"/>
                  </a:lnTo>
                  <a:lnTo>
                    <a:pt x="372085" y="1863273"/>
                  </a:lnTo>
                  <a:lnTo>
                    <a:pt x="371847" y="1840953"/>
                  </a:lnTo>
                  <a:close/>
                  <a:moveTo>
                    <a:pt x="372441" y="1923823"/>
                  </a:moveTo>
                  <a:lnTo>
                    <a:pt x="372322" y="1901384"/>
                  </a:lnTo>
                  <a:lnTo>
                    <a:pt x="624851" y="1900434"/>
                  </a:lnTo>
                  <a:lnTo>
                    <a:pt x="624851" y="1900434"/>
                  </a:lnTo>
                  <a:lnTo>
                    <a:pt x="624969" y="1922755"/>
                  </a:lnTo>
                  <a:lnTo>
                    <a:pt x="372441" y="1923823"/>
                  </a:lnTo>
                  <a:lnTo>
                    <a:pt x="372441" y="1923823"/>
                  </a:lnTo>
                  <a:close/>
                  <a:moveTo>
                    <a:pt x="372797" y="1961934"/>
                  </a:moveTo>
                  <a:lnTo>
                    <a:pt x="625207" y="1960984"/>
                  </a:lnTo>
                  <a:lnTo>
                    <a:pt x="625444" y="1983304"/>
                  </a:lnTo>
                  <a:lnTo>
                    <a:pt x="372916" y="1984373"/>
                  </a:lnTo>
                  <a:lnTo>
                    <a:pt x="372797" y="1961934"/>
                  </a:lnTo>
                  <a:close/>
                  <a:moveTo>
                    <a:pt x="373153" y="2022365"/>
                  </a:moveTo>
                  <a:lnTo>
                    <a:pt x="625682" y="2021415"/>
                  </a:lnTo>
                  <a:lnTo>
                    <a:pt x="625801" y="2043854"/>
                  </a:lnTo>
                  <a:lnTo>
                    <a:pt x="373391" y="2044804"/>
                  </a:lnTo>
                  <a:lnTo>
                    <a:pt x="373153" y="2022365"/>
                  </a:lnTo>
                  <a:close/>
                  <a:moveTo>
                    <a:pt x="373747" y="2105354"/>
                  </a:moveTo>
                  <a:lnTo>
                    <a:pt x="373628" y="2083034"/>
                  </a:lnTo>
                  <a:lnTo>
                    <a:pt x="626157" y="2081965"/>
                  </a:lnTo>
                  <a:lnTo>
                    <a:pt x="626275" y="2104404"/>
                  </a:lnTo>
                  <a:lnTo>
                    <a:pt x="373747" y="2105354"/>
                  </a:lnTo>
                  <a:close/>
                  <a:moveTo>
                    <a:pt x="861708" y="1009995"/>
                  </a:moveTo>
                  <a:lnTo>
                    <a:pt x="922495" y="1009758"/>
                  </a:lnTo>
                  <a:lnTo>
                    <a:pt x="922851" y="1054517"/>
                  </a:lnTo>
                  <a:lnTo>
                    <a:pt x="862064" y="1054755"/>
                  </a:lnTo>
                  <a:lnTo>
                    <a:pt x="861708" y="1009995"/>
                  </a:lnTo>
                  <a:close/>
                  <a:moveTo>
                    <a:pt x="862301" y="1095121"/>
                  </a:moveTo>
                  <a:lnTo>
                    <a:pt x="923088" y="1094765"/>
                  </a:lnTo>
                  <a:lnTo>
                    <a:pt x="923445" y="1139525"/>
                  </a:lnTo>
                  <a:lnTo>
                    <a:pt x="862657" y="1139881"/>
                  </a:lnTo>
                  <a:lnTo>
                    <a:pt x="862301" y="1095121"/>
                  </a:lnTo>
                  <a:close/>
                  <a:moveTo>
                    <a:pt x="862895" y="1180247"/>
                  </a:moveTo>
                  <a:lnTo>
                    <a:pt x="923682" y="1180010"/>
                  </a:lnTo>
                  <a:lnTo>
                    <a:pt x="924038" y="1224888"/>
                  </a:lnTo>
                  <a:lnTo>
                    <a:pt x="863251" y="1225125"/>
                  </a:lnTo>
                  <a:lnTo>
                    <a:pt x="862895" y="1180247"/>
                  </a:lnTo>
                  <a:close/>
                  <a:moveTo>
                    <a:pt x="863488" y="1265373"/>
                  </a:moveTo>
                  <a:lnTo>
                    <a:pt x="924276" y="1265136"/>
                  </a:lnTo>
                  <a:lnTo>
                    <a:pt x="924632" y="1309895"/>
                  </a:lnTo>
                  <a:lnTo>
                    <a:pt x="863845" y="1310133"/>
                  </a:lnTo>
                  <a:lnTo>
                    <a:pt x="863488" y="1265373"/>
                  </a:lnTo>
                  <a:close/>
                  <a:moveTo>
                    <a:pt x="864082" y="1350618"/>
                  </a:moveTo>
                  <a:lnTo>
                    <a:pt x="924869" y="1350262"/>
                  </a:lnTo>
                  <a:lnTo>
                    <a:pt x="925226" y="1395021"/>
                  </a:lnTo>
                  <a:lnTo>
                    <a:pt x="864438" y="1395259"/>
                  </a:lnTo>
                  <a:lnTo>
                    <a:pt x="864082" y="1350618"/>
                  </a:lnTo>
                  <a:close/>
                  <a:moveTo>
                    <a:pt x="864676" y="1435625"/>
                  </a:moveTo>
                  <a:lnTo>
                    <a:pt x="925463" y="1435388"/>
                  </a:lnTo>
                  <a:lnTo>
                    <a:pt x="925819" y="1480147"/>
                  </a:lnTo>
                  <a:lnTo>
                    <a:pt x="865032" y="1480385"/>
                  </a:lnTo>
                  <a:lnTo>
                    <a:pt x="864676" y="1435625"/>
                  </a:lnTo>
                  <a:close/>
                  <a:moveTo>
                    <a:pt x="865269" y="1520751"/>
                  </a:moveTo>
                  <a:lnTo>
                    <a:pt x="926057" y="1520514"/>
                  </a:lnTo>
                  <a:lnTo>
                    <a:pt x="926413" y="1565273"/>
                  </a:lnTo>
                  <a:lnTo>
                    <a:pt x="865625" y="1565510"/>
                  </a:lnTo>
                  <a:lnTo>
                    <a:pt x="865269" y="1520751"/>
                  </a:lnTo>
                  <a:close/>
                  <a:moveTo>
                    <a:pt x="865863" y="1605996"/>
                  </a:moveTo>
                  <a:lnTo>
                    <a:pt x="926650" y="1605640"/>
                  </a:lnTo>
                  <a:lnTo>
                    <a:pt x="927006" y="1650399"/>
                  </a:lnTo>
                  <a:lnTo>
                    <a:pt x="927006" y="1650399"/>
                  </a:lnTo>
                  <a:lnTo>
                    <a:pt x="866219" y="1650755"/>
                  </a:lnTo>
                  <a:lnTo>
                    <a:pt x="865863" y="1605996"/>
                  </a:lnTo>
                  <a:close/>
                  <a:moveTo>
                    <a:pt x="866575" y="1691122"/>
                  </a:moveTo>
                  <a:lnTo>
                    <a:pt x="927363" y="1690884"/>
                  </a:lnTo>
                  <a:lnTo>
                    <a:pt x="927719" y="1735644"/>
                  </a:lnTo>
                  <a:lnTo>
                    <a:pt x="866931" y="1735881"/>
                  </a:lnTo>
                  <a:lnTo>
                    <a:pt x="866931" y="1735881"/>
                  </a:lnTo>
                  <a:lnTo>
                    <a:pt x="866575" y="1691122"/>
                  </a:lnTo>
                  <a:close/>
                  <a:moveTo>
                    <a:pt x="867169" y="1776248"/>
                  </a:moveTo>
                  <a:lnTo>
                    <a:pt x="927956" y="1776010"/>
                  </a:lnTo>
                  <a:lnTo>
                    <a:pt x="928312" y="1820770"/>
                  </a:lnTo>
                  <a:lnTo>
                    <a:pt x="867525" y="1821007"/>
                  </a:lnTo>
                  <a:lnTo>
                    <a:pt x="867169" y="1776248"/>
                  </a:lnTo>
                  <a:close/>
                  <a:moveTo>
                    <a:pt x="867762" y="1861374"/>
                  </a:moveTo>
                  <a:lnTo>
                    <a:pt x="928550" y="1861136"/>
                  </a:lnTo>
                  <a:lnTo>
                    <a:pt x="928906" y="1905896"/>
                  </a:lnTo>
                  <a:lnTo>
                    <a:pt x="868119" y="1906252"/>
                  </a:lnTo>
                  <a:lnTo>
                    <a:pt x="867762" y="1861374"/>
                  </a:lnTo>
                  <a:close/>
                  <a:moveTo>
                    <a:pt x="868356" y="1946500"/>
                  </a:moveTo>
                  <a:lnTo>
                    <a:pt x="929143" y="1946262"/>
                  </a:lnTo>
                  <a:lnTo>
                    <a:pt x="929500" y="1991140"/>
                  </a:lnTo>
                  <a:lnTo>
                    <a:pt x="868712" y="1991378"/>
                  </a:lnTo>
                  <a:lnTo>
                    <a:pt x="868356" y="1946500"/>
                  </a:lnTo>
                  <a:close/>
                  <a:moveTo>
                    <a:pt x="869187" y="2076504"/>
                  </a:moveTo>
                  <a:lnTo>
                    <a:pt x="868831" y="2031626"/>
                  </a:lnTo>
                  <a:lnTo>
                    <a:pt x="929618" y="2031388"/>
                  </a:lnTo>
                  <a:lnTo>
                    <a:pt x="929975" y="2076147"/>
                  </a:lnTo>
                  <a:lnTo>
                    <a:pt x="869187" y="2076504"/>
                  </a:lnTo>
                  <a:close/>
                  <a:moveTo>
                    <a:pt x="1132876" y="1008927"/>
                  </a:moveTo>
                  <a:lnTo>
                    <a:pt x="1193663" y="1008689"/>
                  </a:lnTo>
                  <a:lnTo>
                    <a:pt x="1194019" y="1053449"/>
                  </a:lnTo>
                  <a:lnTo>
                    <a:pt x="1133232" y="1053686"/>
                  </a:lnTo>
                  <a:lnTo>
                    <a:pt x="1132876" y="1008927"/>
                  </a:lnTo>
                  <a:close/>
                  <a:moveTo>
                    <a:pt x="1133470" y="1093934"/>
                  </a:moveTo>
                  <a:lnTo>
                    <a:pt x="1194257" y="1093697"/>
                  </a:lnTo>
                  <a:lnTo>
                    <a:pt x="1194613" y="1138456"/>
                  </a:lnTo>
                  <a:lnTo>
                    <a:pt x="1133826" y="1138812"/>
                  </a:lnTo>
                  <a:lnTo>
                    <a:pt x="1133470" y="1093934"/>
                  </a:lnTo>
                  <a:close/>
                  <a:moveTo>
                    <a:pt x="1134063" y="1179179"/>
                  </a:moveTo>
                  <a:lnTo>
                    <a:pt x="1194850" y="1178941"/>
                  </a:lnTo>
                  <a:lnTo>
                    <a:pt x="1195207" y="1223819"/>
                  </a:lnTo>
                  <a:lnTo>
                    <a:pt x="1134419" y="1224057"/>
                  </a:lnTo>
                  <a:lnTo>
                    <a:pt x="1134063" y="1179179"/>
                  </a:lnTo>
                  <a:close/>
                  <a:moveTo>
                    <a:pt x="1134657" y="1264305"/>
                  </a:moveTo>
                  <a:lnTo>
                    <a:pt x="1195444" y="1264067"/>
                  </a:lnTo>
                  <a:lnTo>
                    <a:pt x="1195800" y="1308827"/>
                  </a:lnTo>
                  <a:lnTo>
                    <a:pt x="1135013" y="1309064"/>
                  </a:lnTo>
                  <a:lnTo>
                    <a:pt x="1134657" y="1264305"/>
                  </a:lnTo>
                  <a:close/>
                  <a:moveTo>
                    <a:pt x="1135250" y="1349549"/>
                  </a:moveTo>
                  <a:lnTo>
                    <a:pt x="1196038" y="1349193"/>
                  </a:lnTo>
                  <a:lnTo>
                    <a:pt x="1196038" y="1349193"/>
                  </a:lnTo>
                  <a:lnTo>
                    <a:pt x="1196394" y="1393953"/>
                  </a:lnTo>
                  <a:lnTo>
                    <a:pt x="1135607" y="1394190"/>
                  </a:lnTo>
                  <a:lnTo>
                    <a:pt x="1135250" y="1349549"/>
                  </a:lnTo>
                  <a:close/>
                  <a:moveTo>
                    <a:pt x="1135844" y="1434557"/>
                  </a:moveTo>
                  <a:lnTo>
                    <a:pt x="1196750" y="1434319"/>
                  </a:lnTo>
                  <a:lnTo>
                    <a:pt x="1197106" y="1478960"/>
                  </a:lnTo>
                  <a:lnTo>
                    <a:pt x="1197106" y="1479197"/>
                  </a:lnTo>
                  <a:lnTo>
                    <a:pt x="1197106" y="1479197"/>
                  </a:lnTo>
                  <a:lnTo>
                    <a:pt x="1136200" y="1479435"/>
                  </a:lnTo>
                  <a:lnTo>
                    <a:pt x="1135844" y="1434557"/>
                  </a:lnTo>
                  <a:close/>
                  <a:moveTo>
                    <a:pt x="1136556" y="1519683"/>
                  </a:moveTo>
                  <a:lnTo>
                    <a:pt x="1197344" y="1519445"/>
                  </a:lnTo>
                  <a:lnTo>
                    <a:pt x="1197700" y="1564323"/>
                  </a:lnTo>
                  <a:lnTo>
                    <a:pt x="1136913" y="1564561"/>
                  </a:lnTo>
                  <a:lnTo>
                    <a:pt x="1136556" y="1519683"/>
                  </a:lnTo>
                  <a:close/>
                  <a:moveTo>
                    <a:pt x="1137150" y="1604809"/>
                  </a:moveTo>
                  <a:lnTo>
                    <a:pt x="1197937" y="1604571"/>
                  </a:lnTo>
                  <a:lnTo>
                    <a:pt x="1198293" y="1649330"/>
                  </a:lnTo>
                  <a:lnTo>
                    <a:pt x="1137506" y="1649568"/>
                  </a:lnTo>
                  <a:lnTo>
                    <a:pt x="1137150" y="1604809"/>
                  </a:lnTo>
                  <a:close/>
                  <a:moveTo>
                    <a:pt x="1137862" y="1690053"/>
                  </a:moveTo>
                  <a:lnTo>
                    <a:pt x="1198650" y="1689816"/>
                  </a:lnTo>
                  <a:lnTo>
                    <a:pt x="1199006" y="1734694"/>
                  </a:lnTo>
                  <a:lnTo>
                    <a:pt x="1138219" y="1734931"/>
                  </a:lnTo>
                  <a:lnTo>
                    <a:pt x="1137862" y="1690053"/>
                  </a:lnTo>
                  <a:close/>
                  <a:moveTo>
                    <a:pt x="1138456" y="1775179"/>
                  </a:moveTo>
                  <a:lnTo>
                    <a:pt x="1199243" y="1774942"/>
                  </a:lnTo>
                  <a:lnTo>
                    <a:pt x="1199599" y="1819701"/>
                  </a:lnTo>
                  <a:lnTo>
                    <a:pt x="1138812" y="1819939"/>
                  </a:lnTo>
                  <a:lnTo>
                    <a:pt x="1138456" y="1775179"/>
                  </a:lnTo>
                  <a:close/>
                  <a:moveTo>
                    <a:pt x="1139050" y="1860305"/>
                  </a:moveTo>
                  <a:lnTo>
                    <a:pt x="1199837" y="1859949"/>
                  </a:lnTo>
                  <a:lnTo>
                    <a:pt x="1200193" y="1904708"/>
                  </a:lnTo>
                  <a:lnTo>
                    <a:pt x="1139406" y="1904946"/>
                  </a:lnTo>
                  <a:lnTo>
                    <a:pt x="1139050" y="1860305"/>
                  </a:lnTo>
                  <a:close/>
                  <a:moveTo>
                    <a:pt x="1139643" y="1945431"/>
                  </a:moveTo>
                  <a:lnTo>
                    <a:pt x="1200431" y="1945194"/>
                  </a:lnTo>
                  <a:lnTo>
                    <a:pt x="1200787" y="1989953"/>
                  </a:lnTo>
                  <a:lnTo>
                    <a:pt x="1139999" y="1990191"/>
                  </a:lnTo>
                  <a:lnTo>
                    <a:pt x="1139643" y="1945431"/>
                  </a:lnTo>
                  <a:close/>
                  <a:moveTo>
                    <a:pt x="1140474" y="2075435"/>
                  </a:moveTo>
                  <a:lnTo>
                    <a:pt x="1140118" y="2030676"/>
                  </a:lnTo>
                  <a:lnTo>
                    <a:pt x="1200905" y="2030438"/>
                  </a:lnTo>
                  <a:lnTo>
                    <a:pt x="1201262" y="2075198"/>
                  </a:lnTo>
                  <a:lnTo>
                    <a:pt x="1140474" y="2075435"/>
                  </a:lnTo>
                  <a:close/>
                  <a:moveTo>
                    <a:pt x="1393715" y="537350"/>
                  </a:moveTo>
                  <a:lnTo>
                    <a:pt x="1716410" y="536044"/>
                  </a:lnTo>
                  <a:lnTo>
                    <a:pt x="1716410" y="553972"/>
                  </a:lnTo>
                  <a:lnTo>
                    <a:pt x="1393834" y="555278"/>
                  </a:lnTo>
                  <a:lnTo>
                    <a:pt x="1393834" y="555159"/>
                  </a:lnTo>
                  <a:lnTo>
                    <a:pt x="1393715" y="537350"/>
                  </a:lnTo>
                  <a:close/>
                  <a:moveTo>
                    <a:pt x="1686492" y="589114"/>
                  </a:moveTo>
                  <a:lnTo>
                    <a:pt x="1630335" y="589352"/>
                  </a:lnTo>
                  <a:lnTo>
                    <a:pt x="1630216" y="565488"/>
                  </a:lnTo>
                  <a:lnTo>
                    <a:pt x="1686373" y="565251"/>
                  </a:lnTo>
                  <a:lnTo>
                    <a:pt x="1686492" y="589114"/>
                  </a:lnTo>
                  <a:close/>
                  <a:moveTo>
                    <a:pt x="1479435" y="589946"/>
                  </a:moveTo>
                  <a:lnTo>
                    <a:pt x="1423278" y="590183"/>
                  </a:lnTo>
                  <a:lnTo>
                    <a:pt x="1423159" y="566319"/>
                  </a:lnTo>
                  <a:lnTo>
                    <a:pt x="1479316" y="566082"/>
                  </a:lnTo>
                  <a:lnTo>
                    <a:pt x="1479435" y="589946"/>
                  </a:lnTo>
                  <a:close/>
                  <a:moveTo>
                    <a:pt x="1394309" y="600037"/>
                  </a:moveTo>
                  <a:lnTo>
                    <a:pt x="1716885" y="598850"/>
                  </a:lnTo>
                  <a:lnTo>
                    <a:pt x="1717123" y="616777"/>
                  </a:lnTo>
                  <a:lnTo>
                    <a:pt x="1396327" y="617965"/>
                  </a:lnTo>
                  <a:lnTo>
                    <a:pt x="1394427" y="617965"/>
                  </a:lnTo>
                  <a:lnTo>
                    <a:pt x="1394309" y="600037"/>
                  </a:lnTo>
                  <a:close/>
                  <a:moveTo>
                    <a:pt x="1686966" y="651326"/>
                  </a:moveTo>
                  <a:lnTo>
                    <a:pt x="1630809" y="651564"/>
                  </a:lnTo>
                  <a:lnTo>
                    <a:pt x="1630572" y="627700"/>
                  </a:lnTo>
                  <a:lnTo>
                    <a:pt x="1686729" y="627463"/>
                  </a:lnTo>
                  <a:lnTo>
                    <a:pt x="1686966" y="651326"/>
                  </a:lnTo>
                  <a:close/>
                  <a:moveTo>
                    <a:pt x="1423634" y="628531"/>
                  </a:moveTo>
                  <a:lnTo>
                    <a:pt x="1479791" y="628294"/>
                  </a:lnTo>
                  <a:lnTo>
                    <a:pt x="1480028" y="652158"/>
                  </a:lnTo>
                  <a:lnTo>
                    <a:pt x="1423871" y="652395"/>
                  </a:lnTo>
                  <a:lnTo>
                    <a:pt x="1423871" y="652395"/>
                  </a:lnTo>
                  <a:lnTo>
                    <a:pt x="1423634" y="628531"/>
                  </a:lnTo>
                  <a:close/>
                  <a:moveTo>
                    <a:pt x="1394665" y="662843"/>
                  </a:moveTo>
                  <a:lnTo>
                    <a:pt x="1717360" y="661537"/>
                  </a:lnTo>
                  <a:lnTo>
                    <a:pt x="1717597" y="679464"/>
                  </a:lnTo>
                  <a:lnTo>
                    <a:pt x="1394784" y="680652"/>
                  </a:lnTo>
                  <a:lnTo>
                    <a:pt x="1394665" y="662843"/>
                  </a:lnTo>
                  <a:close/>
                  <a:moveTo>
                    <a:pt x="1687323" y="713538"/>
                  </a:moveTo>
                  <a:lnTo>
                    <a:pt x="1631166" y="713776"/>
                  </a:lnTo>
                  <a:lnTo>
                    <a:pt x="1631047" y="689912"/>
                  </a:lnTo>
                  <a:lnTo>
                    <a:pt x="1687204" y="689675"/>
                  </a:lnTo>
                  <a:lnTo>
                    <a:pt x="1687323" y="713538"/>
                  </a:lnTo>
                  <a:close/>
                  <a:moveTo>
                    <a:pt x="1480385" y="714370"/>
                  </a:moveTo>
                  <a:lnTo>
                    <a:pt x="1424228" y="714607"/>
                  </a:lnTo>
                  <a:lnTo>
                    <a:pt x="1424109" y="690743"/>
                  </a:lnTo>
                  <a:lnTo>
                    <a:pt x="1480266" y="690506"/>
                  </a:lnTo>
                  <a:lnTo>
                    <a:pt x="1480385" y="714370"/>
                  </a:lnTo>
                  <a:close/>
                  <a:moveTo>
                    <a:pt x="1395140" y="725530"/>
                  </a:moveTo>
                  <a:lnTo>
                    <a:pt x="1717835" y="724224"/>
                  </a:lnTo>
                  <a:lnTo>
                    <a:pt x="1717835" y="742151"/>
                  </a:lnTo>
                  <a:lnTo>
                    <a:pt x="1395259" y="743457"/>
                  </a:lnTo>
                  <a:lnTo>
                    <a:pt x="1395140" y="725530"/>
                  </a:lnTo>
                  <a:close/>
                  <a:moveTo>
                    <a:pt x="1687798" y="775632"/>
                  </a:moveTo>
                  <a:lnTo>
                    <a:pt x="1687798" y="775632"/>
                  </a:lnTo>
                  <a:lnTo>
                    <a:pt x="1631640" y="775869"/>
                  </a:lnTo>
                  <a:lnTo>
                    <a:pt x="1631522" y="752005"/>
                  </a:lnTo>
                  <a:lnTo>
                    <a:pt x="1687441" y="751768"/>
                  </a:lnTo>
                  <a:lnTo>
                    <a:pt x="1687441" y="751768"/>
                  </a:lnTo>
                  <a:lnTo>
                    <a:pt x="1687798" y="775632"/>
                  </a:lnTo>
                  <a:close/>
                  <a:moveTo>
                    <a:pt x="1480860" y="776463"/>
                  </a:moveTo>
                  <a:lnTo>
                    <a:pt x="1424702" y="776819"/>
                  </a:lnTo>
                  <a:lnTo>
                    <a:pt x="1424584" y="752955"/>
                  </a:lnTo>
                  <a:lnTo>
                    <a:pt x="1480741" y="752718"/>
                  </a:lnTo>
                  <a:lnTo>
                    <a:pt x="1480860" y="776463"/>
                  </a:lnTo>
                  <a:close/>
                  <a:moveTo>
                    <a:pt x="1395615" y="788335"/>
                  </a:moveTo>
                  <a:lnTo>
                    <a:pt x="1718191" y="787029"/>
                  </a:lnTo>
                  <a:lnTo>
                    <a:pt x="1718429" y="804957"/>
                  </a:lnTo>
                  <a:lnTo>
                    <a:pt x="1395733" y="806144"/>
                  </a:lnTo>
                  <a:lnTo>
                    <a:pt x="1395615" y="788335"/>
                  </a:lnTo>
                  <a:close/>
                  <a:moveTo>
                    <a:pt x="1688272" y="839625"/>
                  </a:moveTo>
                  <a:lnTo>
                    <a:pt x="1632115" y="839862"/>
                  </a:lnTo>
                  <a:lnTo>
                    <a:pt x="1631878" y="815998"/>
                  </a:lnTo>
                  <a:lnTo>
                    <a:pt x="1688035" y="815761"/>
                  </a:lnTo>
                  <a:lnTo>
                    <a:pt x="1688272" y="839625"/>
                  </a:lnTo>
                  <a:close/>
                  <a:moveTo>
                    <a:pt x="1481334" y="840456"/>
                  </a:moveTo>
                  <a:lnTo>
                    <a:pt x="1425177" y="840693"/>
                  </a:lnTo>
                  <a:lnTo>
                    <a:pt x="1424940" y="816829"/>
                  </a:lnTo>
                  <a:lnTo>
                    <a:pt x="1481097" y="816592"/>
                  </a:lnTo>
                  <a:lnTo>
                    <a:pt x="1481334" y="840456"/>
                  </a:lnTo>
                  <a:close/>
                  <a:moveTo>
                    <a:pt x="1395971" y="851022"/>
                  </a:moveTo>
                  <a:lnTo>
                    <a:pt x="1718666" y="849716"/>
                  </a:lnTo>
                  <a:lnTo>
                    <a:pt x="1718666" y="867644"/>
                  </a:lnTo>
                  <a:lnTo>
                    <a:pt x="1396090" y="868831"/>
                  </a:lnTo>
                  <a:lnTo>
                    <a:pt x="1395971" y="851022"/>
                  </a:lnTo>
                  <a:close/>
                  <a:moveTo>
                    <a:pt x="1688629" y="902312"/>
                  </a:moveTo>
                  <a:lnTo>
                    <a:pt x="1632472" y="902549"/>
                  </a:lnTo>
                  <a:lnTo>
                    <a:pt x="1632353" y="878685"/>
                  </a:lnTo>
                  <a:lnTo>
                    <a:pt x="1688510" y="878448"/>
                  </a:lnTo>
                  <a:lnTo>
                    <a:pt x="1688629" y="902312"/>
                  </a:lnTo>
                  <a:close/>
                  <a:moveTo>
                    <a:pt x="1481691" y="903143"/>
                  </a:moveTo>
                  <a:lnTo>
                    <a:pt x="1425534" y="903380"/>
                  </a:lnTo>
                  <a:lnTo>
                    <a:pt x="1425415" y="879516"/>
                  </a:lnTo>
                  <a:lnTo>
                    <a:pt x="1425415" y="879516"/>
                  </a:lnTo>
                  <a:lnTo>
                    <a:pt x="1481572" y="879279"/>
                  </a:lnTo>
                  <a:lnTo>
                    <a:pt x="1481691" y="903143"/>
                  </a:lnTo>
                  <a:close/>
                  <a:moveTo>
                    <a:pt x="1396565" y="913828"/>
                  </a:moveTo>
                  <a:lnTo>
                    <a:pt x="1719141" y="912522"/>
                  </a:lnTo>
                  <a:lnTo>
                    <a:pt x="1719378" y="930331"/>
                  </a:lnTo>
                  <a:lnTo>
                    <a:pt x="1396683" y="931637"/>
                  </a:lnTo>
                  <a:lnTo>
                    <a:pt x="1396565" y="913828"/>
                  </a:lnTo>
                  <a:close/>
                  <a:moveTo>
                    <a:pt x="1689222" y="964523"/>
                  </a:moveTo>
                  <a:lnTo>
                    <a:pt x="1633065" y="964761"/>
                  </a:lnTo>
                  <a:lnTo>
                    <a:pt x="1632828" y="940897"/>
                  </a:lnTo>
                  <a:lnTo>
                    <a:pt x="1688985" y="940660"/>
                  </a:lnTo>
                  <a:lnTo>
                    <a:pt x="1689222" y="964523"/>
                  </a:lnTo>
                  <a:close/>
                  <a:moveTo>
                    <a:pt x="1482284" y="965236"/>
                  </a:moveTo>
                  <a:lnTo>
                    <a:pt x="1426127" y="965473"/>
                  </a:lnTo>
                  <a:lnTo>
                    <a:pt x="1425890" y="941610"/>
                  </a:lnTo>
                  <a:lnTo>
                    <a:pt x="1482047" y="941372"/>
                  </a:lnTo>
                  <a:lnTo>
                    <a:pt x="1482284" y="965236"/>
                  </a:lnTo>
                  <a:close/>
                  <a:moveTo>
                    <a:pt x="1396921" y="976515"/>
                  </a:moveTo>
                  <a:lnTo>
                    <a:pt x="1719616" y="975209"/>
                  </a:lnTo>
                  <a:lnTo>
                    <a:pt x="1719616" y="975209"/>
                  </a:lnTo>
                  <a:lnTo>
                    <a:pt x="1719616" y="993136"/>
                  </a:lnTo>
                  <a:lnTo>
                    <a:pt x="1397039" y="994442"/>
                  </a:lnTo>
                  <a:lnTo>
                    <a:pt x="1396921" y="976515"/>
                  </a:lnTo>
                  <a:close/>
                  <a:moveTo>
                    <a:pt x="1689578" y="1027210"/>
                  </a:moveTo>
                  <a:lnTo>
                    <a:pt x="1633421" y="1027448"/>
                  </a:lnTo>
                  <a:lnTo>
                    <a:pt x="1633303" y="1003584"/>
                  </a:lnTo>
                  <a:lnTo>
                    <a:pt x="1689460" y="1003347"/>
                  </a:lnTo>
                  <a:lnTo>
                    <a:pt x="1689578" y="1027210"/>
                  </a:lnTo>
                  <a:close/>
                  <a:moveTo>
                    <a:pt x="1482640" y="1028041"/>
                  </a:moveTo>
                  <a:lnTo>
                    <a:pt x="1426483" y="1028279"/>
                  </a:lnTo>
                  <a:lnTo>
                    <a:pt x="1426365" y="1004415"/>
                  </a:lnTo>
                  <a:lnTo>
                    <a:pt x="1482522" y="1004178"/>
                  </a:lnTo>
                  <a:lnTo>
                    <a:pt x="1482522" y="1004178"/>
                  </a:lnTo>
                  <a:lnTo>
                    <a:pt x="1482640" y="1028041"/>
                  </a:lnTo>
                  <a:close/>
                  <a:moveTo>
                    <a:pt x="1397396" y="1039320"/>
                  </a:moveTo>
                  <a:lnTo>
                    <a:pt x="1719972" y="1038014"/>
                  </a:lnTo>
                  <a:lnTo>
                    <a:pt x="1720209" y="1055942"/>
                  </a:lnTo>
                  <a:lnTo>
                    <a:pt x="1397514" y="1057248"/>
                  </a:lnTo>
                  <a:lnTo>
                    <a:pt x="1397396" y="1039320"/>
                  </a:lnTo>
                  <a:close/>
                  <a:moveTo>
                    <a:pt x="1690053" y="1091441"/>
                  </a:moveTo>
                  <a:lnTo>
                    <a:pt x="1633896" y="1091678"/>
                  </a:lnTo>
                  <a:lnTo>
                    <a:pt x="1633659" y="1067815"/>
                  </a:lnTo>
                  <a:lnTo>
                    <a:pt x="1689816" y="1067577"/>
                  </a:lnTo>
                  <a:lnTo>
                    <a:pt x="1690053" y="1091441"/>
                  </a:lnTo>
                  <a:close/>
                  <a:moveTo>
                    <a:pt x="1483115" y="1092272"/>
                  </a:moveTo>
                  <a:lnTo>
                    <a:pt x="1426958" y="1092628"/>
                  </a:lnTo>
                  <a:lnTo>
                    <a:pt x="1426721" y="1068764"/>
                  </a:lnTo>
                  <a:lnTo>
                    <a:pt x="1482878" y="1068527"/>
                  </a:lnTo>
                  <a:lnTo>
                    <a:pt x="1483115" y="1092272"/>
                  </a:lnTo>
                  <a:close/>
                  <a:moveTo>
                    <a:pt x="1397752" y="1101889"/>
                  </a:moveTo>
                  <a:lnTo>
                    <a:pt x="1720447" y="1100701"/>
                  </a:lnTo>
                  <a:lnTo>
                    <a:pt x="1720684" y="1118629"/>
                  </a:lnTo>
                  <a:lnTo>
                    <a:pt x="1397989" y="1119935"/>
                  </a:lnTo>
                  <a:lnTo>
                    <a:pt x="1397752" y="1101889"/>
                  </a:lnTo>
                  <a:close/>
                  <a:moveTo>
                    <a:pt x="1690409" y="1154009"/>
                  </a:moveTo>
                  <a:lnTo>
                    <a:pt x="1634252" y="1154246"/>
                  </a:lnTo>
                  <a:lnTo>
                    <a:pt x="1634134" y="1130383"/>
                  </a:lnTo>
                  <a:lnTo>
                    <a:pt x="1690291" y="1130026"/>
                  </a:lnTo>
                  <a:lnTo>
                    <a:pt x="1690409" y="1154009"/>
                  </a:lnTo>
                  <a:close/>
                  <a:moveTo>
                    <a:pt x="1483471" y="1154840"/>
                  </a:moveTo>
                  <a:lnTo>
                    <a:pt x="1427314" y="1155078"/>
                  </a:lnTo>
                  <a:lnTo>
                    <a:pt x="1427196" y="1131214"/>
                  </a:lnTo>
                  <a:lnTo>
                    <a:pt x="1483353" y="1130976"/>
                  </a:lnTo>
                  <a:lnTo>
                    <a:pt x="1483353" y="1130976"/>
                  </a:lnTo>
                  <a:lnTo>
                    <a:pt x="1483471" y="1154840"/>
                  </a:lnTo>
                  <a:close/>
                  <a:moveTo>
                    <a:pt x="1398227" y="1164694"/>
                  </a:moveTo>
                  <a:lnTo>
                    <a:pt x="1720803" y="1163507"/>
                  </a:lnTo>
                  <a:lnTo>
                    <a:pt x="1721041" y="1181435"/>
                  </a:lnTo>
                  <a:lnTo>
                    <a:pt x="1398464" y="1182740"/>
                  </a:lnTo>
                  <a:lnTo>
                    <a:pt x="1398227" y="1164694"/>
                  </a:lnTo>
                  <a:close/>
                  <a:moveTo>
                    <a:pt x="1691003" y="1216221"/>
                  </a:moveTo>
                  <a:lnTo>
                    <a:pt x="1634846" y="1216458"/>
                  </a:lnTo>
                  <a:lnTo>
                    <a:pt x="1634727" y="1192595"/>
                  </a:lnTo>
                  <a:lnTo>
                    <a:pt x="1634727" y="1192595"/>
                  </a:lnTo>
                  <a:lnTo>
                    <a:pt x="1690766" y="1192357"/>
                  </a:lnTo>
                  <a:lnTo>
                    <a:pt x="1691003" y="1216221"/>
                  </a:lnTo>
                  <a:close/>
                  <a:moveTo>
                    <a:pt x="1484065" y="1217052"/>
                  </a:moveTo>
                  <a:lnTo>
                    <a:pt x="1427908" y="1217289"/>
                  </a:lnTo>
                  <a:lnTo>
                    <a:pt x="1427671" y="1193426"/>
                  </a:lnTo>
                  <a:lnTo>
                    <a:pt x="1483946" y="1193188"/>
                  </a:lnTo>
                  <a:lnTo>
                    <a:pt x="1483946" y="1193188"/>
                  </a:lnTo>
                  <a:lnTo>
                    <a:pt x="1484065" y="1217052"/>
                  </a:lnTo>
                  <a:close/>
                  <a:moveTo>
                    <a:pt x="1398820" y="1227381"/>
                  </a:moveTo>
                  <a:lnTo>
                    <a:pt x="1721397" y="1226075"/>
                  </a:lnTo>
                  <a:lnTo>
                    <a:pt x="1721515" y="1244003"/>
                  </a:lnTo>
                  <a:lnTo>
                    <a:pt x="1398820" y="1245190"/>
                  </a:lnTo>
                  <a:lnTo>
                    <a:pt x="1398820" y="1227381"/>
                  </a:lnTo>
                  <a:close/>
                  <a:moveTo>
                    <a:pt x="1691478" y="1277602"/>
                  </a:moveTo>
                  <a:lnTo>
                    <a:pt x="1635321" y="1277839"/>
                  </a:lnTo>
                  <a:lnTo>
                    <a:pt x="1635084" y="1253976"/>
                  </a:lnTo>
                  <a:lnTo>
                    <a:pt x="1691240" y="1253738"/>
                  </a:lnTo>
                  <a:lnTo>
                    <a:pt x="1691478" y="1277602"/>
                  </a:lnTo>
                  <a:close/>
                  <a:moveTo>
                    <a:pt x="1484540" y="1278433"/>
                  </a:moveTo>
                  <a:lnTo>
                    <a:pt x="1428383" y="1278670"/>
                  </a:lnTo>
                  <a:lnTo>
                    <a:pt x="1428145" y="1254807"/>
                  </a:lnTo>
                  <a:lnTo>
                    <a:pt x="1484302" y="1254569"/>
                  </a:lnTo>
                  <a:lnTo>
                    <a:pt x="1484540" y="1278433"/>
                  </a:lnTo>
                  <a:close/>
                  <a:moveTo>
                    <a:pt x="1399177" y="1290187"/>
                  </a:moveTo>
                  <a:lnTo>
                    <a:pt x="1721872" y="1288881"/>
                  </a:lnTo>
                  <a:lnTo>
                    <a:pt x="1721872" y="1306808"/>
                  </a:lnTo>
                  <a:lnTo>
                    <a:pt x="1401195" y="1307996"/>
                  </a:lnTo>
                  <a:lnTo>
                    <a:pt x="1399295" y="1307996"/>
                  </a:lnTo>
                  <a:lnTo>
                    <a:pt x="1399177" y="1290187"/>
                  </a:lnTo>
                  <a:close/>
                  <a:moveTo>
                    <a:pt x="1691834" y="1341357"/>
                  </a:moveTo>
                  <a:lnTo>
                    <a:pt x="1635677" y="1341595"/>
                  </a:lnTo>
                  <a:lnTo>
                    <a:pt x="1635558" y="1317731"/>
                  </a:lnTo>
                  <a:lnTo>
                    <a:pt x="1691715" y="1317494"/>
                  </a:lnTo>
                  <a:lnTo>
                    <a:pt x="1691715" y="1317494"/>
                  </a:lnTo>
                  <a:lnTo>
                    <a:pt x="1691834" y="1341357"/>
                  </a:lnTo>
                  <a:close/>
                  <a:moveTo>
                    <a:pt x="1484896" y="1342070"/>
                  </a:moveTo>
                  <a:lnTo>
                    <a:pt x="1484896" y="1342070"/>
                  </a:lnTo>
                  <a:lnTo>
                    <a:pt x="1429095" y="1342307"/>
                  </a:lnTo>
                  <a:lnTo>
                    <a:pt x="1428739" y="1342307"/>
                  </a:lnTo>
                  <a:lnTo>
                    <a:pt x="1428620" y="1318443"/>
                  </a:lnTo>
                  <a:lnTo>
                    <a:pt x="1484777" y="1318206"/>
                  </a:lnTo>
                  <a:lnTo>
                    <a:pt x="1484896" y="1342070"/>
                  </a:lnTo>
                  <a:close/>
                  <a:moveTo>
                    <a:pt x="1399651" y="1352874"/>
                  </a:moveTo>
                  <a:lnTo>
                    <a:pt x="1722228" y="1351568"/>
                  </a:lnTo>
                  <a:lnTo>
                    <a:pt x="1722465" y="1369495"/>
                  </a:lnTo>
                  <a:lnTo>
                    <a:pt x="1399770" y="1370682"/>
                  </a:lnTo>
                  <a:lnTo>
                    <a:pt x="1399651" y="1352874"/>
                  </a:lnTo>
                  <a:close/>
                  <a:moveTo>
                    <a:pt x="1692309" y="1405350"/>
                  </a:moveTo>
                  <a:lnTo>
                    <a:pt x="1636152" y="1405588"/>
                  </a:lnTo>
                  <a:lnTo>
                    <a:pt x="1635914" y="1381724"/>
                  </a:lnTo>
                  <a:lnTo>
                    <a:pt x="1692072" y="1381486"/>
                  </a:lnTo>
                  <a:lnTo>
                    <a:pt x="1692309" y="1405350"/>
                  </a:lnTo>
                  <a:close/>
                  <a:moveTo>
                    <a:pt x="1485371" y="1406181"/>
                  </a:moveTo>
                  <a:lnTo>
                    <a:pt x="1429214" y="1406419"/>
                  </a:lnTo>
                  <a:lnTo>
                    <a:pt x="1428977" y="1382555"/>
                  </a:lnTo>
                  <a:lnTo>
                    <a:pt x="1485134" y="1382318"/>
                  </a:lnTo>
                  <a:lnTo>
                    <a:pt x="1485371" y="1406181"/>
                  </a:lnTo>
                  <a:close/>
                  <a:moveTo>
                    <a:pt x="1400008" y="1415679"/>
                  </a:moveTo>
                  <a:lnTo>
                    <a:pt x="1722703" y="1414492"/>
                  </a:lnTo>
                  <a:lnTo>
                    <a:pt x="1722703" y="1432301"/>
                  </a:lnTo>
                  <a:lnTo>
                    <a:pt x="1400126" y="1433607"/>
                  </a:lnTo>
                  <a:lnTo>
                    <a:pt x="1400008" y="1415679"/>
                  </a:lnTo>
                  <a:close/>
                  <a:moveTo>
                    <a:pt x="1692665" y="1465663"/>
                  </a:moveTo>
                  <a:lnTo>
                    <a:pt x="1636508" y="1465900"/>
                  </a:lnTo>
                  <a:lnTo>
                    <a:pt x="1636389" y="1442036"/>
                  </a:lnTo>
                  <a:lnTo>
                    <a:pt x="1692546" y="1441799"/>
                  </a:lnTo>
                  <a:lnTo>
                    <a:pt x="1692665" y="1465663"/>
                  </a:lnTo>
                  <a:close/>
                  <a:moveTo>
                    <a:pt x="1485727" y="1466494"/>
                  </a:moveTo>
                  <a:lnTo>
                    <a:pt x="1429570" y="1466731"/>
                  </a:lnTo>
                  <a:lnTo>
                    <a:pt x="1429451" y="1442867"/>
                  </a:lnTo>
                  <a:lnTo>
                    <a:pt x="1485608" y="1442630"/>
                  </a:lnTo>
                  <a:lnTo>
                    <a:pt x="1485727" y="1466494"/>
                  </a:lnTo>
                  <a:close/>
                  <a:moveTo>
                    <a:pt x="1400601" y="1478366"/>
                  </a:moveTo>
                  <a:lnTo>
                    <a:pt x="1723178" y="1477060"/>
                  </a:lnTo>
                  <a:lnTo>
                    <a:pt x="1723415" y="1494988"/>
                  </a:lnTo>
                  <a:lnTo>
                    <a:pt x="1400720" y="1496294"/>
                  </a:lnTo>
                  <a:lnTo>
                    <a:pt x="1400601" y="1478366"/>
                  </a:lnTo>
                  <a:close/>
                  <a:moveTo>
                    <a:pt x="1693259" y="1530012"/>
                  </a:moveTo>
                  <a:lnTo>
                    <a:pt x="1637102" y="1530249"/>
                  </a:lnTo>
                  <a:lnTo>
                    <a:pt x="1636864" y="1506385"/>
                  </a:lnTo>
                  <a:lnTo>
                    <a:pt x="1693021" y="1506148"/>
                  </a:lnTo>
                  <a:lnTo>
                    <a:pt x="1693259" y="1530012"/>
                  </a:lnTo>
                  <a:close/>
                  <a:moveTo>
                    <a:pt x="1486321" y="1530843"/>
                  </a:moveTo>
                  <a:lnTo>
                    <a:pt x="1430164" y="1531080"/>
                  </a:lnTo>
                  <a:lnTo>
                    <a:pt x="1429926" y="1507216"/>
                  </a:lnTo>
                  <a:lnTo>
                    <a:pt x="1486083" y="1506979"/>
                  </a:lnTo>
                  <a:lnTo>
                    <a:pt x="1486321" y="1530843"/>
                  </a:lnTo>
                  <a:close/>
                  <a:moveTo>
                    <a:pt x="1400957" y="1541172"/>
                  </a:moveTo>
                  <a:lnTo>
                    <a:pt x="1723652" y="1539866"/>
                  </a:lnTo>
                  <a:lnTo>
                    <a:pt x="1723652" y="1557793"/>
                  </a:lnTo>
                  <a:lnTo>
                    <a:pt x="1401076" y="1559099"/>
                  </a:lnTo>
                  <a:lnTo>
                    <a:pt x="1400957" y="1541172"/>
                  </a:lnTo>
                  <a:close/>
                  <a:moveTo>
                    <a:pt x="1693615" y="1592224"/>
                  </a:moveTo>
                  <a:lnTo>
                    <a:pt x="1637458" y="1592461"/>
                  </a:lnTo>
                  <a:lnTo>
                    <a:pt x="1637339" y="1568597"/>
                  </a:lnTo>
                  <a:lnTo>
                    <a:pt x="1693496" y="1568360"/>
                  </a:lnTo>
                  <a:lnTo>
                    <a:pt x="1693615" y="1592224"/>
                  </a:lnTo>
                  <a:close/>
                  <a:moveTo>
                    <a:pt x="1486677" y="1593055"/>
                  </a:moveTo>
                  <a:lnTo>
                    <a:pt x="1430520" y="1593292"/>
                  </a:lnTo>
                  <a:lnTo>
                    <a:pt x="1430401" y="1569428"/>
                  </a:lnTo>
                  <a:lnTo>
                    <a:pt x="1486558" y="1569191"/>
                  </a:lnTo>
                  <a:lnTo>
                    <a:pt x="1486677" y="1593055"/>
                  </a:lnTo>
                  <a:close/>
                  <a:moveTo>
                    <a:pt x="1401432" y="1603740"/>
                  </a:moveTo>
                  <a:lnTo>
                    <a:pt x="1724009" y="1602434"/>
                  </a:lnTo>
                  <a:lnTo>
                    <a:pt x="1724246" y="1620361"/>
                  </a:lnTo>
                  <a:lnTo>
                    <a:pt x="1401551" y="1621549"/>
                  </a:lnTo>
                  <a:lnTo>
                    <a:pt x="1401432" y="1603740"/>
                  </a:lnTo>
                  <a:close/>
                  <a:moveTo>
                    <a:pt x="1694090" y="1654792"/>
                  </a:moveTo>
                  <a:lnTo>
                    <a:pt x="1637933" y="1655029"/>
                  </a:lnTo>
                  <a:lnTo>
                    <a:pt x="1637695" y="1631166"/>
                  </a:lnTo>
                  <a:lnTo>
                    <a:pt x="1693852" y="1630928"/>
                  </a:lnTo>
                  <a:lnTo>
                    <a:pt x="1694090" y="1654792"/>
                  </a:lnTo>
                  <a:close/>
                  <a:moveTo>
                    <a:pt x="1487152" y="1655623"/>
                  </a:moveTo>
                  <a:lnTo>
                    <a:pt x="1430995" y="1655860"/>
                  </a:lnTo>
                  <a:lnTo>
                    <a:pt x="1430757" y="1631997"/>
                  </a:lnTo>
                  <a:lnTo>
                    <a:pt x="1486914" y="1631759"/>
                  </a:lnTo>
                  <a:lnTo>
                    <a:pt x="1487152" y="1655623"/>
                  </a:lnTo>
                  <a:close/>
                  <a:moveTo>
                    <a:pt x="1401788" y="1666546"/>
                  </a:moveTo>
                  <a:lnTo>
                    <a:pt x="1724484" y="1665240"/>
                  </a:lnTo>
                  <a:lnTo>
                    <a:pt x="1724721" y="1683167"/>
                  </a:lnTo>
                  <a:lnTo>
                    <a:pt x="1402026" y="1684473"/>
                  </a:lnTo>
                  <a:lnTo>
                    <a:pt x="1401788" y="1666546"/>
                  </a:lnTo>
                  <a:close/>
                  <a:moveTo>
                    <a:pt x="1694446" y="1718072"/>
                  </a:moveTo>
                  <a:lnTo>
                    <a:pt x="1638408" y="1718310"/>
                  </a:lnTo>
                  <a:lnTo>
                    <a:pt x="1638170" y="1694446"/>
                  </a:lnTo>
                  <a:lnTo>
                    <a:pt x="1694327" y="1694209"/>
                  </a:lnTo>
                  <a:lnTo>
                    <a:pt x="1694446" y="1718072"/>
                  </a:lnTo>
                  <a:close/>
                  <a:moveTo>
                    <a:pt x="1487508" y="1718903"/>
                  </a:moveTo>
                  <a:lnTo>
                    <a:pt x="1431351" y="1719141"/>
                  </a:lnTo>
                  <a:lnTo>
                    <a:pt x="1431232" y="1695277"/>
                  </a:lnTo>
                  <a:lnTo>
                    <a:pt x="1431232" y="1695277"/>
                  </a:lnTo>
                  <a:lnTo>
                    <a:pt x="1487389" y="1695040"/>
                  </a:lnTo>
                  <a:lnTo>
                    <a:pt x="1487508" y="1718903"/>
                  </a:lnTo>
                  <a:close/>
                  <a:moveTo>
                    <a:pt x="1402263" y="1729232"/>
                  </a:moveTo>
                  <a:lnTo>
                    <a:pt x="1724958" y="1728045"/>
                  </a:lnTo>
                  <a:lnTo>
                    <a:pt x="1724958" y="1745973"/>
                  </a:lnTo>
                  <a:lnTo>
                    <a:pt x="1402382" y="1747279"/>
                  </a:lnTo>
                  <a:lnTo>
                    <a:pt x="1402263" y="1729232"/>
                  </a:lnTo>
                  <a:close/>
                  <a:moveTo>
                    <a:pt x="1694921" y="1780640"/>
                  </a:moveTo>
                  <a:lnTo>
                    <a:pt x="1638764" y="1780878"/>
                  </a:lnTo>
                  <a:lnTo>
                    <a:pt x="1638645" y="1757014"/>
                  </a:lnTo>
                  <a:lnTo>
                    <a:pt x="1694802" y="1756777"/>
                  </a:lnTo>
                  <a:lnTo>
                    <a:pt x="1694921" y="1780640"/>
                  </a:lnTo>
                  <a:close/>
                  <a:moveTo>
                    <a:pt x="1487983" y="1781472"/>
                  </a:moveTo>
                  <a:lnTo>
                    <a:pt x="1431826" y="1781709"/>
                  </a:lnTo>
                  <a:lnTo>
                    <a:pt x="1431707" y="1757845"/>
                  </a:lnTo>
                  <a:lnTo>
                    <a:pt x="1487864" y="1757608"/>
                  </a:lnTo>
                  <a:lnTo>
                    <a:pt x="1487983" y="1781472"/>
                  </a:lnTo>
                  <a:close/>
                  <a:moveTo>
                    <a:pt x="1402857" y="1792038"/>
                  </a:moveTo>
                  <a:lnTo>
                    <a:pt x="1725433" y="1790851"/>
                  </a:lnTo>
                  <a:lnTo>
                    <a:pt x="1725671" y="1808778"/>
                  </a:lnTo>
                  <a:lnTo>
                    <a:pt x="1402976" y="1810084"/>
                  </a:lnTo>
                  <a:lnTo>
                    <a:pt x="1402857" y="1792038"/>
                  </a:lnTo>
                  <a:close/>
                  <a:moveTo>
                    <a:pt x="1695515" y="1843209"/>
                  </a:moveTo>
                  <a:lnTo>
                    <a:pt x="1639358" y="1843446"/>
                  </a:lnTo>
                  <a:lnTo>
                    <a:pt x="1639120" y="1819582"/>
                  </a:lnTo>
                  <a:lnTo>
                    <a:pt x="1695277" y="1819345"/>
                  </a:lnTo>
                  <a:lnTo>
                    <a:pt x="1695515" y="1843209"/>
                  </a:lnTo>
                  <a:close/>
                  <a:moveTo>
                    <a:pt x="1488577" y="1844040"/>
                  </a:moveTo>
                  <a:lnTo>
                    <a:pt x="1432420" y="1844277"/>
                  </a:lnTo>
                  <a:lnTo>
                    <a:pt x="1432182" y="1820414"/>
                  </a:lnTo>
                  <a:lnTo>
                    <a:pt x="1488339" y="1820176"/>
                  </a:lnTo>
                  <a:lnTo>
                    <a:pt x="1488577" y="1844040"/>
                  </a:lnTo>
                  <a:close/>
                  <a:moveTo>
                    <a:pt x="1403213" y="1854844"/>
                  </a:moveTo>
                  <a:lnTo>
                    <a:pt x="1726027" y="1853657"/>
                  </a:lnTo>
                  <a:lnTo>
                    <a:pt x="1726027" y="1871584"/>
                  </a:lnTo>
                  <a:lnTo>
                    <a:pt x="1403451" y="1872890"/>
                  </a:lnTo>
                  <a:lnTo>
                    <a:pt x="1403213" y="1854844"/>
                  </a:lnTo>
                  <a:close/>
                  <a:moveTo>
                    <a:pt x="1695871" y="1906608"/>
                  </a:moveTo>
                  <a:lnTo>
                    <a:pt x="1639714" y="1906845"/>
                  </a:lnTo>
                  <a:lnTo>
                    <a:pt x="1639595" y="1882982"/>
                  </a:lnTo>
                  <a:lnTo>
                    <a:pt x="1695752" y="1882744"/>
                  </a:lnTo>
                  <a:lnTo>
                    <a:pt x="1695871" y="1906608"/>
                  </a:lnTo>
                  <a:close/>
                  <a:moveTo>
                    <a:pt x="1488933" y="1907439"/>
                  </a:moveTo>
                  <a:lnTo>
                    <a:pt x="1432776" y="1907676"/>
                  </a:lnTo>
                  <a:lnTo>
                    <a:pt x="1432657" y="1883813"/>
                  </a:lnTo>
                  <a:lnTo>
                    <a:pt x="1488814" y="1883575"/>
                  </a:lnTo>
                  <a:lnTo>
                    <a:pt x="1488933" y="1907439"/>
                  </a:lnTo>
                  <a:close/>
                  <a:moveTo>
                    <a:pt x="1403688" y="1917531"/>
                  </a:moveTo>
                  <a:lnTo>
                    <a:pt x="1726264" y="1916225"/>
                  </a:lnTo>
                  <a:lnTo>
                    <a:pt x="1726502" y="1934033"/>
                  </a:lnTo>
                  <a:lnTo>
                    <a:pt x="1403807" y="1935339"/>
                  </a:lnTo>
                  <a:lnTo>
                    <a:pt x="1403688" y="1917531"/>
                  </a:lnTo>
                  <a:close/>
                  <a:moveTo>
                    <a:pt x="1696346" y="1968583"/>
                  </a:moveTo>
                  <a:lnTo>
                    <a:pt x="1640664" y="1968820"/>
                  </a:lnTo>
                  <a:lnTo>
                    <a:pt x="1640189" y="1968820"/>
                  </a:lnTo>
                  <a:lnTo>
                    <a:pt x="1639951" y="1944956"/>
                  </a:lnTo>
                  <a:lnTo>
                    <a:pt x="1696108" y="1944719"/>
                  </a:lnTo>
                  <a:lnTo>
                    <a:pt x="1696346" y="1968583"/>
                  </a:lnTo>
                  <a:close/>
                  <a:moveTo>
                    <a:pt x="1489408" y="1969295"/>
                  </a:moveTo>
                  <a:lnTo>
                    <a:pt x="1489408" y="1969414"/>
                  </a:lnTo>
                  <a:lnTo>
                    <a:pt x="1489408" y="1969414"/>
                  </a:lnTo>
                  <a:lnTo>
                    <a:pt x="1433251" y="1969770"/>
                  </a:lnTo>
                  <a:lnTo>
                    <a:pt x="1433013" y="1945906"/>
                  </a:lnTo>
                  <a:lnTo>
                    <a:pt x="1489170" y="1945669"/>
                  </a:lnTo>
                  <a:lnTo>
                    <a:pt x="1489170" y="1945669"/>
                  </a:lnTo>
                  <a:lnTo>
                    <a:pt x="1489408" y="1969295"/>
                  </a:lnTo>
                  <a:close/>
                  <a:moveTo>
                    <a:pt x="1404044" y="1980218"/>
                  </a:moveTo>
                  <a:lnTo>
                    <a:pt x="1726739" y="1978912"/>
                  </a:lnTo>
                  <a:lnTo>
                    <a:pt x="1726739" y="1996839"/>
                  </a:lnTo>
                  <a:lnTo>
                    <a:pt x="1404163" y="1998145"/>
                  </a:lnTo>
                  <a:lnTo>
                    <a:pt x="1404044" y="1980218"/>
                  </a:lnTo>
                  <a:close/>
                  <a:moveTo>
                    <a:pt x="1696702" y="2032694"/>
                  </a:moveTo>
                  <a:lnTo>
                    <a:pt x="1640545" y="2032932"/>
                  </a:lnTo>
                  <a:lnTo>
                    <a:pt x="1640426" y="2009068"/>
                  </a:lnTo>
                  <a:lnTo>
                    <a:pt x="1696227" y="2008830"/>
                  </a:lnTo>
                  <a:lnTo>
                    <a:pt x="1696583" y="2008830"/>
                  </a:lnTo>
                  <a:lnTo>
                    <a:pt x="1696583" y="2008830"/>
                  </a:lnTo>
                  <a:lnTo>
                    <a:pt x="1696702" y="2032694"/>
                  </a:lnTo>
                  <a:close/>
                  <a:moveTo>
                    <a:pt x="1489764" y="2033525"/>
                  </a:moveTo>
                  <a:lnTo>
                    <a:pt x="1433607" y="2033763"/>
                  </a:lnTo>
                  <a:lnTo>
                    <a:pt x="1433488" y="2009899"/>
                  </a:lnTo>
                  <a:lnTo>
                    <a:pt x="1489645" y="2009661"/>
                  </a:lnTo>
                  <a:lnTo>
                    <a:pt x="1489764" y="2033525"/>
                  </a:lnTo>
                  <a:close/>
                  <a:moveTo>
                    <a:pt x="1434200" y="2095144"/>
                  </a:moveTo>
                  <a:lnTo>
                    <a:pt x="1433963" y="2071280"/>
                  </a:lnTo>
                  <a:lnTo>
                    <a:pt x="1490120" y="2071042"/>
                  </a:lnTo>
                  <a:lnTo>
                    <a:pt x="1490357" y="2094906"/>
                  </a:lnTo>
                  <a:lnTo>
                    <a:pt x="1434200" y="2095144"/>
                  </a:lnTo>
                  <a:close/>
                  <a:moveTo>
                    <a:pt x="1641138" y="2094312"/>
                  </a:moveTo>
                  <a:lnTo>
                    <a:pt x="1640901" y="2070449"/>
                  </a:lnTo>
                  <a:lnTo>
                    <a:pt x="1697058" y="2070211"/>
                  </a:lnTo>
                  <a:lnTo>
                    <a:pt x="1697296" y="2094075"/>
                  </a:lnTo>
                  <a:lnTo>
                    <a:pt x="1641138" y="2094312"/>
                  </a:lnTo>
                  <a:close/>
                  <a:moveTo>
                    <a:pt x="1727333" y="2059645"/>
                  </a:moveTo>
                  <a:lnTo>
                    <a:pt x="1404638" y="2060951"/>
                  </a:lnTo>
                  <a:lnTo>
                    <a:pt x="1404638" y="2043023"/>
                  </a:lnTo>
                  <a:lnTo>
                    <a:pt x="1727214" y="2041717"/>
                  </a:lnTo>
                  <a:lnTo>
                    <a:pt x="1727333" y="2059645"/>
                  </a:lnTo>
                  <a:lnTo>
                    <a:pt x="1727333" y="2059645"/>
                  </a:lnTo>
                  <a:close/>
                  <a:moveTo>
                    <a:pt x="2069974" y="911097"/>
                  </a:moveTo>
                  <a:lnTo>
                    <a:pt x="2161155" y="910741"/>
                  </a:lnTo>
                  <a:lnTo>
                    <a:pt x="2161392" y="946596"/>
                  </a:lnTo>
                  <a:lnTo>
                    <a:pt x="2070211" y="946952"/>
                  </a:lnTo>
                  <a:lnTo>
                    <a:pt x="2069974" y="911097"/>
                  </a:lnTo>
                  <a:close/>
                  <a:moveTo>
                    <a:pt x="2070330" y="982688"/>
                  </a:moveTo>
                  <a:lnTo>
                    <a:pt x="2161630" y="982332"/>
                  </a:lnTo>
                  <a:lnTo>
                    <a:pt x="2161867" y="1018187"/>
                  </a:lnTo>
                  <a:lnTo>
                    <a:pt x="2070567" y="1018425"/>
                  </a:lnTo>
                  <a:lnTo>
                    <a:pt x="2070330" y="982688"/>
                  </a:lnTo>
                  <a:close/>
                  <a:moveTo>
                    <a:pt x="2071042" y="1054398"/>
                  </a:moveTo>
                  <a:lnTo>
                    <a:pt x="2162223" y="1054161"/>
                  </a:lnTo>
                  <a:lnTo>
                    <a:pt x="2162461" y="1090016"/>
                  </a:lnTo>
                  <a:lnTo>
                    <a:pt x="2071280" y="1090254"/>
                  </a:lnTo>
                  <a:lnTo>
                    <a:pt x="2071042" y="1054398"/>
                  </a:lnTo>
                  <a:close/>
                  <a:moveTo>
                    <a:pt x="2071399" y="1126109"/>
                  </a:moveTo>
                  <a:lnTo>
                    <a:pt x="2162580" y="1125871"/>
                  </a:lnTo>
                  <a:lnTo>
                    <a:pt x="2162817" y="1161607"/>
                  </a:lnTo>
                  <a:lnTo>
                    <a:pt x="2071636" y="1161964"/>
                  </a:lnTo>
                  <a:lnTo>
                    <a:pt x="2071399" y="1126109"/>
                  </a:lnTo>
                  <a:close/>
                  <a:moveTo>
                    <a:pt x="2071873" y="1197937"/>
                  </a:moveTo>
                  <a:lnTo>
                    <a:pt x="2163173" y="1197581"/>
                  </a:lnTo>
                  <a:lnTo>
                    <a:pt x="2163411" y="1233436"/>
                  </a:lnTo>
                  <a:lnTo>
                    <a:pt x="2072111" y="1233792"/>
                  </a:lnTo>
                  <a:lnTo>
                    <a:pt x="2071873" y="1197937"/>
                  </a:lnTo>
                  <a:close/>
                  <a:moveTo>
                    <a:pt x="2072467" y="1269529"/>
                  </a:moveTo>
                  <a:lnTo>
                    <a:pt x="2163648" y="1269172"/>
                  </a:lnTo>
                  <a:lnTo>
                    <a:pt x="2163886" y="1305027"/>
                  </a:lnTo>
                  <a:lnTo>
                    <a:pt x="2072705" y="1305384"/>
                  </a:lnTo>
                  <a:lnTo>
                    <a:pt x="2072467" y="1269529"/>
                  </a:lnTo>
                  <a:close/>
                  <a:moveTo>
                    <a:pt x="2072942" y="1341357"/>
                  </a:moveTo>
                  <a:lnTo>
                    <a:pt x="2163529" y="1341001"/>
                  </a:lnTo>
                  <a:lnTo>
                    <a:pt x="2164123" y="1341001"/>
                  </a:lnTo>
                  <a:lnTo>
                    <a:pt x="2164361" y="1376856"/>
                  </a:lnTo>
                  <a:lnTo>
                    <a:pt x="2073179" y="1377212"/>
                  </a:lnTo>
                  <a:lnTo>
                    <a:pt x="2072942" y="1341357"/>
                  </a:lnTo>
                  <a:close/>
                  <a:moveTo>
                    <a:pt x="2073417" y="1412949"/>
                  </a:moveTo>
                  <a:lnTo>
                    <a:pt x="2164717" y="1412592"/>
                  </a:lnTo>
                  <a:lnTo>
                    <a:pt x="2164717" y="1412592"/>
                  </a:lnTo>
                  <a:lnTo>
                    <a:pt x="2164954" y="1448447"/>
                  </a:lnTo>
                  <a:lnTo>
                    <a:pt x="2073773" y="1448804"/>
                  </a:lnTo>
                  <a:lnTo>
                    <a:pt x="2073417" y="1412949"/>
                  </a:lnTo>
                  <a:close/>
                  <a:moveTo>
                    <a:pt x="2074011" y="1484659"/>
                  </a:moveTo>
                  <a:lnTo>
                    <a:pt x="2165192" y="1484421"/>
                  </a:lnTo>
                  <a:lnTo>
                    <a:pt x="2165429" y="1520276"/>
                  </a:lnTo>
                  <a:lnTo>
                    <a:pt x="2074248" y="1520514"/>
                  </a:lnTo>
                  <a:lnTo>
                    <a:pt x="2074011" y="1484659"/>
                  </a:lnTo>
                  <a:close/>
                  <a:moveTo>
                    <a:pt x="2074485" y="1556369"/>
                  </a:moveTo>
                  <a:lnTo>
                    <a:pt x="2165667" y="1556131"/>
                  </a:lnTo>
                  <a:lnTo>
                    <a:pt x="2166023" y="1591986"/>
                  </a:lnTo>
                  <a:lnTo>
                    <a:pt x="2074723" y="1592342"/>
                  </a:lnTo>
                  <a:lnTo>
                    <a:pt x="2074485" y="1556369"/>
                  </a:lnTo>
                  <a:close/>
                  <a:moveTo>
                    <a:pt x="2074960" y="1628079"/>
                  </a:moveTo>
                  <a:lnTo>
                    <a:pt x="2166260" y="1627723"/>
                  </a:lnTo>
                  <a:lnTo>
                    <a:pt x="2166497" y="1663577"/>
                  </a:lnTo>
                  <a:lnTo>
                    <a:pt x="2075317" y="1663934"/>
                  </a:lnTo>
                  <a:lnTo>
                    <a:pt x="2074960" y="1628079"/>
                  </a:lnTo>
                  <a:close/>
                  <a:moveTo>
                    <a:pt x="2075554" y="1699907"/>
                  </a:moveTo>
                  <a:lnTo>
                    <a:pt x="2075554" y="1699789"/>
                  </a:lnTo>
                  <a:lnTo>
                    <a:pt x="2166735" y="1699433"/>
                  </a:lnTo>
                  <a:lnTo>
                    <a:pt x="2166972" y="1735288"/>
                  </a:lnTo>
                  <a:lnTo>
                    <a:pt x="2075791" y="1735644"/>
                  </a:lnTo>
                  <a:lnTo>
                    <a:pt x="2075554" y="1699907"/>
                  </a:lnTo>
                  <a:close/>
                  <a:moveTo>
                    <a:pt x="2076029" y="1771499"/>
                  </a:moveTo>
                  <a:lnTo>
                    <a:pt x="2167329" y="1771142"/>
                  </a:lnTo>
                  <a:lnTo>
                    <a:pt x="2167566" y="1806998"/>
                  </a:lnTo>
                  <a:lnTo>
                    <a:pt x="2076266" y="1807354"/>
                  </a:lnTo>
                  <a:lnTo>
                    <a:pt x="2076029" y="1771499"/>
                  </a:lnTo>
                  <a:close/>
                  <a:moveTo>
                    <a:pt x="2076623" y="1843209"/>
                  </a:moveTo>
                  <a:lnTo>
                    <a:pt x="2167803" y="1842853"/>
                  </a:lnTo>
                  <a:lnTo>
                    <a:pt x="2168041" y="1878708"/>
                  </a:lnTo>
                  <a:lnTo>
                    <a:pt x="2076860" y="1879064"/>
                  </a:lnTo>
                  <a:lnTo>
                    <a:pt x="2076623" y="1843209"/>
                  </a:lnTo>
                  <a:close/>
                  <a:moveTo>
                    <a:pt x="2077097" y="1914919"/>
                  </a:moveTo>
                  <a:lnTo>
                    <a:pt x="2168278" y="1914563"/>
                  </a:lnTo>
                  <a:lnTo>
                    <a:pt x="2168516" y="1950418"/>
                  </a:lnTo>
                  <a:lnTo>
                    <a:pt x="2077335" y="1950774"/>
                  </a:lnTo>
                  <a:lnTo>
                    <a:pt x="2077097" y="1914919"/>
                  </a:lnTo>
                  <a:close/>
                  <a:moveTo>
                    <a:pt x="2077572" y="1986510"/>
                  </a:moveTo>
                  <a:lnTo>
                    <a:pt x="2168872" y="1986273"/>
                  </a:lnTo>
                  <a:lnTo>
                    <a:pt x="2169109" y="2022128"/>
                  </a:lnTo>
                  <a:lnTo>
                    <a:pt x="2077810" y="2022365"/>
                  </a:lnTo>
                  <a:lnTo>
                    <a:pt x="2077572" y="1986510"/>
                  </a:lnTo>
                  <a:close/>
                  <a:moveTo>
                    <a:pt x="2078403" y="2094075"/>
                  </a:moveTo>
                  <a:lnTo>
                    <a:pt x="2078166" y="2058220"/>
                  </a:lnTo>
                  <a:lnTo>
                    <a:pt x="2169347" y="2057864"/>
                  </a:lnTo>
                  <a:lnTo>
                    <a:pt x="2169584" y="2093719"/>
                  </a:lnTo>
                  <a:lnTo>
                    <a:pt x="2078403" y="2094075"/>
                  </a:lnTo>
                  <a:close/>
                  <a:moveTo>
                    <a:pt x="2287835" y="243624"/>
                  </a:moveTo>
                  <a:lnTo>
                    <a:pt x="2287835" y="243624"/>
                  </a:lnTo>
                  <a:lnTo>
                    <a:pt x="2287716" y="231870"/>
                  </a:lnTo>
                  <a:lnTo>
                    <a:pt x="2393025" y="231514"/>
                  </a:lnTo>
                  <a:lnTo>
                    <a:pt x="2393144" y="243149"/>
                  </a:lnTo>
                  <a:lnTo>
                    <a:pt x="2393500" y="298594"/>
                  </a:lnTo>
                  <a:lnTo>
                    <a:pt x="2288310" y="299069"/>
                  </a:lnTo>
                  <a:lnTo>
                    <a:pt x="2287835" y="243624"/>
                  </a:lnTo>
                  <a:close/>
                  <a:moveTo>
                    <a:pt x="2290565" y="381464"/>
                  </a:moveTo>
                  <a:lnTo>
                    <a:pt x="2290328" y="347865"/>
                  </a:lnTo>
                  <a:lnTo>
                    <a:pt x="2342923" y="347627"/>
                  </a:lnTo>
                  <a:lnTo>
                    <a:pt x="2395637" y="347390"/>
                  </a:lnTo>
                  <a:lnTo>
                    <a:pt x="2396112" y="414707"/>
                  </a:lnTo>
                  <a:lnTo>
                    <a:pt x="2290922" y="415063"/>
                  </a:lnTo>
                  <a:lnTo>
                    <a:pt x="2290565" y="381464"/>
                  </a:lnTo>
                  <a:close/>
                  <a:moveTo>
                    <a:pt x="2291278" y="466590"/>
                  </a:moveTo>
                  <a:lnTo>
                    <a:pt x="2396468" y="466234"/>
                  </a:lnTo>
                  <a:lnTo>
                    <a:pt x="2396468" y="466234"/>
                  </a:lnTo>
                  <a:lnTo>
                    <a:pt x="2397062" y="533432"/>
                  </a:lnTo>
                  <a:lnTo>
                    <a:pt x="2291753" y="533907"/>
                  </a:lnTo>
                  <a:lnTo>
                    <a:pt x="2291278" y="466590"/>
                  </a:lnTo>
                  <a:close/>
                  <a:moveTo>
                    <a:pt x="2292109" y="585315"/>
                  </a:moveTo>
                  <a:lnTo>
                    <a:pt x="2397299" y="584840"/>
                  </a:lnTo>
                  <a:lnTo>
                    <a:pt x="2397893" y="652158"/>
                  </a:lnTo>
                  <a:lnTo>
                    <a:pt x="2397299" y="652158"/>
                  </a:lnTo>
                  <a:lnTo>
                    <a:pt x="2292584" y="652514"/>
                  </a:lnTo>
                  <a:lnTo>
                    <a:pt x="2292109" y="585315"/>
                  </a:lnTo>
                  <a:close/>
                  <a:moveTo>
                    <a:pt x="2292821" y="704040"/>
                  </a:moveTo>
                  <a:lnTo>
                    <a:pt x="2398130" y="703684"/>
                  </a:lnTo>
                  <a:lnTo>
                    <a:pt x="2398605" y="770883"/>
                  </a:lnTo>
                  <a:lnTo>
                    <a:pt x="2293415" y="771358"/>
                  </a:lnTo>
                  <a:lnTo>
                    <a:pt x="2292821" y="704040"/>
                  </a:lnTo>
                  <a:close/>
                  <a:moveTo>
                    <a:pt x="2293652" y="822884"/>
                  </a:moveTo>
                  <a:lnTo>
                    <a:pt x="2398961" y="822409"/>
                  </a:lnTo>
                  <a:lnTo>
                    <a:pt x="2399318" y="889727"/>
                  </a:lnTo>
                  <a:lnTo>
                    <a:pt x="2294127" y="890083"/>
                  </a:lnTo>
                  <a:lnTo>
                    <a:pt x="2293652" y="822884"/>
                  </a:lnTo>
                  <a:close/>
                  <a:moveTo>
                    <a:pt x="2294602" y="941491"/>
                  </a:moveTo>
                  <a:lnTo>
                    <a:pt x="2399793" y="941135"/>
                  </a:lnTo>
                  <a:lnTo>
                    <a:pt x="2400386" y="1008333"/>
                  </a:lnTo>
                  <a:lnTo>
                    <a:pt x="2295077" y="1008808"/>
                  </a:lnTo>
                  <a:lnTo>
                    <a:pt x="2294602" y="941491"/>
                  </a:lnTo>
                  <a:close/>
                  <a:moveTo>
                    <a:pt x="2295433" y="1060335"/>
                  </a:moveTo>
                  <a:lnTo>
                    <a:pt x="2400624" y="1059860"/>
                  </a:lnTo>
                  <a:lnTo>
                    <a:pt x="2401217" y="1127177"/>
                  </a:lnTo>
                  <a:lnTo>
                    <a:pt x="2296027" y="1127533"/>
                  </a:lnTo>
                  <a:lnTo>
                    <a:pt x="2295433" y="1060335"/>
                  </a:lnTo>
                  <a:close/>
                  <a:moveTo>
                    <a:pt x="2296264" y="1179060"/>
                  </a:moveTo>
                  <a:lnTo>
                    <a:pt x="2401573" y="1178704"/>
                  </a:lnTo>
                  <a:lnTo>
                    <a:pt x="2402048" y="1245902"/>
                  </a:lnTo>
                  <a:lnTo>
                    <a:pt x="2401336" y="1245902"/>
                  </a:lnTo>
                  <a:lnTo>
                    <a:pt x="2296858" y="1246377"/>
                  </a:lnTo>
                  <a:lnTo>
                    <a:pt x="2296264" y="1179060"/>
                  </a:lnTo>
                  <a:close/>
                  <a:moveTo>
                    <a:pt x="2297214" y="1297785"/>
                  </a:moveTo>
                  <a:lnTo>
                    <a:pt x="2297214" y="1297785"/>
                  </a:lnTo>
                  <a:lnTo>
                    <a:pt x="2402405" y="1297310"/>
                  </a:lnTo>
                  <a:lnTo>
                    <a:pt x="2402998" y="1364627"/>
                  </a:lnTo>
                  <a:lnTo>
                    <a:pt x="2297689" y="1364984"/>
                  </a:lnTo>
                  <a:lnTo>
                    <a:pt x="2297214" y="1297785"/>
                  </a:lnTo>
                  <a:close/>
                  <a:moveTo>
                    <a:pt x="2298045" y="1416510"/>
                  </a:moveTo>
                  <a:lnTo>
                    <a:pt x="2403236" y="1416154"/>
                  </a:lnTo>
                  <a:lnTo>
                    <a:pt x="2403829" y="1483353"/>
                  </a:lnTo>
                  <a:lnTo>
                    <a:pt x="2298520" y="1483828"/>
                  </a:lnTo>
                  <a:lnTo>
                    <a:pt x="2298045" y="1416510"/>
                  </a:lnTo>
                  <a:close/>
                  <a:moveTo>
                    <a:pt x="2298757" y="1535354"/>
                  </a:moveTo>
                  <a:lnTo>
                    <a:pt x="2298757" y="1535354"/>
                  </a:lnTo>
                  <a:lnTo>
                    <a:pt x="2404067" y="1534879"/>
                  </a:lnTo>
                  <a:lnTo>
                    <a:pt x="2404423" y="1602197"/>
                  </a:lnTo>
                  <a:lnTo>
                    <a:pt x="2299232" y="1602553"/>
                  </a:lnTo>
                  <a:lnTo>
                    <a:pt x="2298757" y="1535354"/>
                  </a:lnTo>
                  <a:close/>
                  <a:moveTo>
                    <a:pt x="2299707" y="1654080"/>
                  </a:moveTo>
                  <a:lnTo>
                    <a:pt x="2404898" y="1653723"/>
                  </a:lnTo>
                  <a:lnTo>
                    <a:pt x="2405254" y="1720922"/>
                  </a:lnTo>
                  <a:lnTo>
                    <a:pt x="2300063" y="1721397"/>
                  </a:lnTo>
                  <a:lnTo>
                    <a:pt x="2299707" y="1654080"/>
                  </a:lnTo>
                  <a:close/>
                  <a:moveTo>
                    <a:pt x="2300538" y="1772805"/>
                  </a:moveTo>
                  <a:lnTo>
                    <a:pt x="2405729" y="1772330"/>
                  </a:lnTo>
                  <a:lnTo>
                    <a:pt x="2406322" y="1839647"/>
                  </a:lnTo>
                  <a:lnTo>
                    <a:pt x="2301013" y="1840003"/>
                  </a:lnTo>
                  <a:lnTo>
                    <a:pt x="2300538" y="1772805"/>
                  </a:lnTo>
                  <a:close/>
                  <a:moveTo>
                    <a:pt x="2301369" y="1891530"/>
                  </a:moveTo>
                  <a:lnTo>
                    <a:pt x="2406560" y="1891174"/>
                  </a:lnTo>
                  <a:lnTo>
                    <a:pt x="2407154" y="1958372"/>
                  </a:lnTo>
                  <a:lnTo>
                    <a:pt x="2301963" y="1958847"/>
                  </a:lnTo>
                  <a:lnTo>
                    <a:pt x="2301369" y="1891530"/>
                  </a:lnTo>
                  <a:close/>
                  <a:moveTo>
                    <a:pt x="2302794" y="2077453"/>
                  </a:moveTo>
                  <a:lnTo>
                    <a:pt x="2302200" y="2010255"/>
                  </a:lnTo>
                  <a:lnTo>
                    <a:pt x="2407510" y="2009899"/>
                  </a:lnTo>
                  <a:lnTo>
                    <a:pt x="2407866" y="2077097"/>
                  </a:lnTo>
                  <a:lnTo>
                    <a:pt x="2302794" y="2077453"/>
                  </a:lnTo>
                  <a:close/>
                  <a:moveTo>
                    <a:pt x="2549030" y="228071"/>
                  </a:moveTo>
                  <a:lnTo>
                    <a:pt x="2654339" y="227715"/>
                  </a:lnTo>
                  <a:lnTo>
                    <a:pt x="2654696" y="294913"/>
                  </a:lnTo>
                  <a:lnTo>
                    <a:pt x="2549505" y="295270"/>
                  </a:lnTo>
                  <a:lnTo>
                    <a:pt x="2549030" y="228071"/>
                  </a:lnTo>
                  <a:close/>
                  <a:moveTo>
                    <a:pt x="2549980" y="346796"/>
                  </a:moveTo>
                  <a:lnTo>
                    <a:pt x="2655170" y="346321"/>
                  </a:lnTo>
                  <a:lnTo>
                    <a:pt x="2655527" y="413520"/>
                  </a:lnTo>
                  <a:lnTo>
                    <a:pt x="2550336" y="413995"/>
                  </a:lnTo>
                  <a:lnTo>
                    <a:pt x="2549980" y="346796"/>
                  </a:lnTo>
                  <a:close/>
                  <a:moveTo>
                    <a:pt x="2550811" y="465521"/>
                  </a:moveTo>
                  <a:lnTo>
                    <a:pt x="2656002" y="465165"/>
                  </a:lnTo>
                  <a:lnTo>
                    <a:pt x="2656595" y="532364"/>
                  </a:lnTo>
                  <a:lnTo>
                    <a:pt x="2551286" y="532720"/>
                  </a:lnTo>
                  <a:lnTo>
                    <a:pt x="2550811" y="465521"/>
                  </a:lnTo>
                  <a:close/>
                  <a:moveTo>
                    <a:pt x="2551642" y="584365"/>
                  </a:moveTo>
                  <a:lnTo>
                    <a:pt x="2656833" y="583891"/>
                  </a:lnTo>
                  <a:lnTo>
                    <a:pt x="2657426" y="651089"/>
                  </a:lnTo>
                  <a:lnTo>
                    <a:pt x="2552236" y="651564"/>
                  </a:lnTo>
                  <a:lnTo>
                    <a:pt x="2551642" y="584365"/>
                  </a:lnTo>
                  <a:close/>
                  <a:moveTo>
                    <a:pt x="2552354" y="703091"/>
                  </a:moveTo>
                  <a:lnTo>
                    <a:pt x="2657664" y="702734"/>
                  </a:lnTo>
                  <a:lnTo>
                    <a:pt x="2658020" y="769933"/>
                  </a:lnTo>
                  <a:lnTo>
                    <a:pt x="2552829" y="770289"/>
                  </a:lnTo>
                  <a:lnTo>
                    <a:pt x="2552354" y="703091"/>
                  </a:lnTo>
                  <a:close/>
                  <a:moveTo>
                    <a:pt x="2553304" y="821816"/>
                  </a:moveTo>
                  <a:lnTo>
                    <a:pt x="2658495" y="821341"/>
                  </a:lnTo>
                  <a:lnTo>
                    <a:pt x="2658851" y="888539"/>
                  </a:lnTo>
                  <a:lnTo>
                    <a:pt x="2553660" y="889014"/>
                  </a:lnTo>
                  <a:lnTo>
                    <a:pt x="2553304" y="821816"/>
                  </a:lnTo>
                  <a:close/>
                  <a:moveTo>
                    <a:pt x="2554135" y="940541"/>
                  </a:moveTo>
                  <a:lnTo>
                    <a:pt x="2659326" y="940185"/>
                  </a:lnTo>
                  <a:lnTo>
                    <a:pt x="2659919" y="1007383"/>
                  </a:lnTo>
                  <a:lnTo>
                    <a:pt x="2554610" y="1007739"/>
                  </a:lnTo>
                  <a:lnTo>
                    <a:pt x="2554135" y="940541"/>
                  </a:lnTo>
                  <a:close/>
                  <a:moveTo>
                    <a:pt x="2554966" y="1059385"/>
                  </a:moveTo>
                  <a:lnTo>
                    <a:pt x="2660276" y="1058910"/>
                  </a:lnTo>
                  <a:lnTo>
                    <a:pt x="2660632" y="1126227"/>
                  </a:lnTo>
                  <a:lnTo>
                    <a:pt x="2555441" y="1126583"/>
                  </a:lnTo>
                  <a:lnTo>
                    <a:pt x="2554966" y="1059385"/>
                  </a:lnTo>
                  <a:close/>
                  <a:moveTo>
                    <a:pt x="2555916" y="1177991"/>
                  </a:moveTo>
                  <a:lnTo>
                    <a:pt x="2661107" y="1177635"/>
                  </a:lnTo>
                  <a:lnTo>
                    <a:pt x="2661582" y="1244834"/>
                  </a:lnTo>
                  <a:lnTo>
                    <a:pt x="2556391" y="1245309"/>
                  </a:lnTo>
                  <a:lnTo>
                    <a:pt x="2555916" y="1177991"/>
                  </a:lnTo>
                  <a:close/>
                  <a:moveTo>
                    <a:pt x="2556747" y="1296835"/>
                  </a:moveTo>
                  <a:lnTo>
                    <a:pt x="2661938" y="1296361"/>
                  </a:lnTo>
                  <a:lnTo>
                    <a:pt x="2662531" y="1363678"/>
                  </a:lnTo>
                  <a:lnTo>
                    <a:pt x="2557222" y="1364034"/>
                  </a:lnTo>
                  <a:lnTo>
                    <a:pt x="2556747" y="1296835"/>
                  </a:lnTo>
                  <a:close/>
                  <a:moveTo>
                    <a:pt x="2557578" y="1415561"/>
                  </a:moveTo>
                  <a:lnTo>
                    <a:pt x="2662769" y="1415204"/>
                  </a:lnTo>
                  <a:lnTo>
                    <a:pt x="2663363" y="1482403"/>
                  </a:lnTo>
                  <a:lnTo>
                    <a:pt x="2558172" y="1482878"/>
                  </a:lnTo>
                  <a:lnTo>
                    <a:pt x="2557578" y="1415561"/>
                  </a:lnTo>
                  <a:close/>
                  <a:moveTo>
                    <a:pt x="2558291" y="1534286"/>
                  </a:moveTo>
                  <a:lnTo>
                    <a:pt x="2663600" y="1533811"/>
                  </a:lnTo>
                  <a:lnTo>
                    <a:pt x="2664075" y="1601128"/>
                  </a:lnTo>
                  <a:lnTo>
                    <a:pt x="2558884" y="1601484"/>
                  </a:lnTo>
                  <a:lnTo>
                    <a:pt x="2558291" y="1534286"/>
                  </a:lnTo>
                  <a:close/>
                  <a:moveTo>
                    <a:pt x="2559240" y="1653011"/>
                  </a:moveTo>
                  <a:lnTo>
                    <a:pt x="2664431" y="1652655"/>
                  </a:lnTo>
                  <a:lnTo>
                    <a:pt x="2665025" y="1719853"/>
                  </a:lnTo>
                  <a:lnTo>
                    <a:pt x="2559715" y="1720328"/>
                  </a:lnTo>
                  <a:lnTo>
                    <a:pt x="2559240" y="1653011"/>
                  </a:lnTo>
                  <a:close/>
                  <a:moveTo>
                    <a:pt x="2560072" y="1771855"/>
                  </a:moveTo>
                  <a:lnTo>
                    <a:pt x="2665262" y="1771380"/>
                  </a:lnTo>
                  <a:lnTo>
                    <a:pt x="2665856" y="1838697"/>
                  </a:lnTo>
                  <a:lnTo>
                    <a:pt x="2560546" y="1839053"/>
                  </a:lnTo>
                  <a:lnTo>
                    <a:pt x="2560072" y="1771855"/>
                  </a:lnTo>
                  <a:close/>
                  <a:moveTo>
                    <a:pt x="2560903" y="1890461"/>
                  </a:moveTo>
                  <a:lnTo>
                    <a:pt x="2666212" y="1890105"/>
                  </a:lnTo>
                  <a:lnTo>
                    <a:pt x="2666687" y="1957304"/>
                  </a:lnTo>
                  <a:lnTo>
                    <a:pt x="2561496" y="1957778"/>
                  </a:lnTo>
                  <a:lnTo>
                    <a:pt x="2560903" y="1890461"/>
                  </a:lnTo>
                  <a:close/>
                  <a:moveTo>
                    <a:pt x="2562327" y="2076504"/>
                  </a:moveTo>
                  <a:lnTo>
                    <a:pt x="2561852" y="2009305"/>
                  </a:lnTo>
                  <a:lnTo>
                    <a:pt x="2667043" y="2008830"/>
                  </a:lnTo>
                  <a:lnTo>
                    <a:pt x="2667399" y="2076147"/>
                  </a:lnTo>
                  <a:lnTo>
                    <a:pt x="2562327" y="2076504"/>
                  </a:lnTo>
                  <a:close/>
                  <a:moveTo>
                    <a:pt x="3054325" y="846986"/>
                  </a:moveTo>
                  <a:cubicBezTo>
                    <a:pt x="3054443" y="846986"/>
                    <a:pt x="3054443" y="846986"/>
                    <a:pt x="3054325" y="846986"/>
                  </a:cubicBezTo>
                  <a:cubicBezTo>
                    <a:pt x="3054562" y="846867"/>
                    <a:pt x="3054681" y="846748"/>
                    <a:pt x="3054918" y="846629"/>
                  </a:cubicBezTo>
                  <a:cubicBezTo>
                    <a:pt x="3054918" y="846629"/>
                    <a:pt x="3054918" y="846629"/>
                    <a:pt x="3054918" y="846629"/>
                  </a:cubicBezTo>
                  <a:cubicBezTo>
                    <a:pt x="3055274" y="846392"/>
                    <a:pt x="3055749" y="846036"/>
                    <a:pt x="3056105" y="845798"/>
                  </a:cubicBezTo>
                  <a:cubicBezTo>
                    <a:pt x="3056581" y="845442"/>
                    <a:pt x="3057055" y="845205"/>
                    <a:pt x="3057649" y="844730"/>
                  </a:cubicBezTo>
                  <a:cubicBezTo>
                    <a:pt x="3057649" y="844730"/>
                    <a:pt x="3057767" y="844730"/>
                    <a:pt x="3057767" y="844611"/>
                  </a:cubicBezTo>
                  <a:cubicBezTo>
                    <a:pt x="3057886" y="844492"/>
                    <a:pt x="3057886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599" y="844136"/>
                    <a:pt x="3059430" y="843661"/>
                    <a:pt x="3060142" y="843186"/>
                  </a:cubicBezTo>
                  <a:cubicBezTo>
                    <a:pt x="3060854" y="842712"/>
                    <a:pt x="3061448" y="842355"/>
                    <a:pt x="3062279" y="841880"/>
                  </a:cubicBezTo>
                  <a:cubicBezTo>
                    <a:pt x="3062279" y="841880"/>
                    <a:pt x="3062279" y="841880"/>
                    <a:pt x="3062279" y="841880"/>
                  </a:cubicBezTo>
                  <a:cubicBezTo>
                    <a:pt x="3062517" y="841762"/>
                    <a:pt x="3062754" y="841643"/>
                    <a:pt x="3062991" y="841406"/>
                  </a:cubicBezTo>
                  <a:cubicBezTo>
                    <a:pt x="3063229" y="841287"/>
                    <a:pt x="3063348" y="841168"/>
                    <a:pt x="3063585" y="841049"/>
                  </a:cubicBezTo>
                  <a:cubicBezTo>
                    <a:pt x="3064298" y="840574"/>
                    <a:pt x="3065247" y="840218"/>
                    <a:pt x="3066197" y="839743"/>
                  </a:cubicBezTo>
                  <a:cubicBezTo>
                    <a:pt x="3067028" y="839268"/>
                    <a:pt x="3067859" y="838912"/>
                    <a:pt x="3068809" y="838437"/>
                  </a:cubicBezTo>
                  <a:cubicBezTo>
                    <a:pt x="3068928" y="838437"/>
                    <a:pt x="3069047" y="838319"/>
                    <a:pt x="3069047" y="838319"/>
                  </a:cubicBezTo>
                  <a:cubicBezTo>
                    <a:pt x="3069284" y="838200"/>
                    <a:pt x="3069522" y="838081"/>
                    <a:pt x="3069759" y="837962"/>
                  </a:cubicBezTo>
                  <a:cubicBezTo>
                    <a:pt x="3071896" y="836894"/>
                    <a:pt x="3074270" y="835944"/>
                    <a:pt x="3076882" y="834994"/>
                  </a:cubicBezTo>
                  <a:cubicBezTo>
                    <a:pt x="3077239" y="834876"/>
                    <a:pt x="3077476" y="834757"/>
                    <a:pt x="3077832" y="834638"/>
                  </a:cubicBezTo>
                  <a:cubicBezTo>
                    <a:pt x="3078188" y="834519"/>
                    <a:pt x="3078426" y="834401"/>
                    <a:pt x="3078782" y="834282"/>
                  </a:cubicBezTo>
                  <a:cubicBezTo>
                    <a:pt x="3078782" y="834282"/>
                    <a:pt x="3078782" y="834282"/>
                    <a:pt x="3078782" y="834282"/>
                  </a:cubicBezTo>
                  <a:cubicBezTo>
                    <a:pt x="3080444" y="833688"/>
                    <a:pt x="3082106" y="833213"/>
                    <a:pt x="3083887" y="832620"/>
                  </a:cubicBezTo>
                  <a:cubicBezTo>
                    <a:pt x="3083887" y="832620"/>
                    <a:pt x="3083887" y="832620"/>
                    <a:pt x="3083887" y="832620"/>
                  </a:cubicBezTo>
                  <a:cubicBezTo>
                    <a:pt x="3086024" y="832026"/>
                    <a:pt x="3088161" y="831433"/>
                    <a:pt x="3090536" y="830839"/>
                  </a:cubicBezTo>
                  <a:cubicBezTo>
                    <a:pt x="3092317" y="830364"/>
                    <a:pt x="3094097" y="830008"/>
                    <a:pt x="3095997" y="829652"/>
                  </a:cubicBezTo>
                  <a:cubicBezTo>
                    <a:pt x="3097184" y="829414"/>
                    <a:pt x="3098490" y="829177"/>
                    <a:pt x="3099796" y="829058"/>
                  </a:cubicBezTo>
                  <a:cubicBezTo>
                    <a:pt x="3103121" y="828583"/>
                    <a:pt x="3106445" y="828227"/>
                    <a:pt x="3110007" y="828108"/>
                  </a:cubicBezTo>
                  <a:cubicBezTo>
                    <a:pt x="3111075" y="828108"/>
                    <a:pt x="3112144" y="827990"/>
                    <a:pt x="3113331" y="827990"/>
                  </a:cubicBezTo>
                  <a:cubicBezTo>
                    <a:pt x="3113925" y="827990"/>
                    <a:pt x="3114518" y="827990"/>
                    <a:pt x="3115112" y="827990"/>
                  </a:cubicBezTo>
                  <a:cubicBezTo>
                    <a:pt x="3117249" y="827990"/>
                    <a:pt x="3119267" y="828108"/>
                    <a:pt x="3121523" y="828227"/>
                  </a:cubicBezTo>
                  <a:cubicBezTo>
                    <a:pt x="3136601" y="829414"/>
                    <a:pt x="3153341" y="834401"/>
                    <a:pt x="3170675" y="845798"/>
                  </a:cubicBezTo>
                  <a:cubicBezTo>
                    <a:pt x="3171388" y="846273"/>
                    <a:pt x="3171981" y="846629"/>
                    <a:pt x="3172694" y="847104"/>
                  </a:cubicBezTo>
                  <a:lnTo>
                    <a:pt x="3172931" y="882959"/>
                  </a:lnTo>
                  <a:lnTo>
                    <a:pt x="3053731" y="883434"/>
                  </a:lnTo>
                  <a:lnTo>
                    <a:pt x="3053375" y="847579"/>
                  </a:lnTo>
                  <a:cubicBezTo>
                    <a:pt x="3053375" y="847698"/>
                    <a:pt x="3053850" y="847342"/>
                    <a:pt x="3054325" y="846986"/>
                  </a:cubicBezTo>
                  <a:close/>
                  <a:moveTo>
                    <a:pt x="3237993" y="922139"/>
                  </a:moveTo>
                  <a:lnTo>
                    <a:pt x="3237993" y="937810"/>
                  </a:lnTo>
                  <a:lnTo>
                    <a:pt x="2974898" y="938879"/>
                  </a:lnTo>
                  <a:lnTo>
                    <a:pt x="2974898" y="923207"/>
                  </a:lnTo>
                  <a:lnTo>
                    <a:pt x="3237993" y="922139"/>
                  </a:lnTo>
                  <a:close/>
                  <a:moveTo>
                    <a:pt x="2898557" y="1034809"/>
                  </a:moveTo>
                  <a:lnTo>
                    <a:pt x="2926576" y="1034690"/>
                  </a:lnTo>
                  <a:lnTo>
                    <a:pt x="2926339" y="1010826"/>
                  </a:lnTo>
                  <a:lnTo>
                    <a:pt x="2926339" y="1010826"/>
                  </a:lnTo>
                  <a:lnTo>
                    <a:pt x="2898438" y="1010826"/>
                  </a:lnTo>
                  <a:lnTo>
                    <a:pt x="2898320" y="1001803"/>
                  </a:lnTo>
                  <a:lnTo>
                    <a:pt x="2926339" y="1001685"/>
                  </a:lnTo>
                  <a:lnTo>
                    <a:pt x="2926339" y="985419"/>
                  </a:lnTo>
                  <a:lnTo>
                    <a:pt x="2940348" y="985300"/>
                  </a:lnTo>
                  <a:lnTo>
                    <a:pt x="2940348" y="1001803"/>
                  </a:lnTo>
                  <a:lnTo>
                    <a:pt x="2982615" y="1001566"/>
                  </a:lnTo>
                  <a:lnTo>
                    <a:pt x="2982496" y="985182"/>
                  </a:lnTo>
                  <a:lnTo>
                    <a:pt x="2996505" y="985063"/>
                  </a:lnTo>
                  <a:lnTo>
                    <a:pt x="2996743" y="1001447"/>
                  </a:lnTo>
                  <a:lnTo>
                    <a:pt x="3038653" y="1001328"/>
                  </a:lnTo>
                  <a:lnTo>
                    <a:pt x="3038653" y="984944"/>
                  </a:lnTo>
                  <a:lnTo>
                    <a:pt x="3052662" y="984825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3019" y="1001210"/>
                  </a:lnTo>
                  <a:lnTo>
                    <a:pt x="3094810" y="1001091"/>
                  </a:lnTo>
                  <a:lnTo>
                    <a:pt x="3094810" y="1001091"/>
                  </a:lnTo>
                  <a:lnTo>
                    <a:pt x="3094810" y="984588"/>
                  </a:lnTo>
                  <a:lnTo>
                    <a:pt x="3108820" y="984588"/>
                  </a:lnTo>
                  <a:lnTo>
                    <a:pt x="3108820" y="1000972"/>
                  </a:lnTo>
                  <a:lnTo>
                    <a:pt x="3150967" y="1000853"/>
                  </a:lnTo>
                  <a:lnTo>
                    <a:pt x="3150967" y="984351"/>
                  </a:lnTo>
                  <a:lnTo>
                    <a:pt x="3164976" y="984232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207124" y="1000616"/>
                  </a:lnTo>
                  <a:lnTo>
                    <a:pt x="3207124" y="984113"/>
                  </a:lnTo>
                  <a:lnTo>
                    <a:pt x="3221133" y="983994"/>
                  </a:lnTo>
                  <a:lnTo>
                    <a:pt x="3221133" y="1000497"/>
                  </a:lnTo>
                  <a:lnTo>
                    <a:pt x="3263281" y="1000260"/>
                  </a:lnTo>
                  <a:lnTo>
                    <a:pt x="3263281" y="983876"/>
                  </a:lnTo>
                  <a:lnTo>
                    <a:pt x="3277291" y="983757"/>
                  </a:lnTo>
                  <a:lnTo>
                    <a:pt x="3277291" y="1000141"/>
                  </a:lnTo>
                  <a:lnTo>
                    <a:pt x="3277291" y="1000260"/>
                  </a:lnTo>
                  <a:lnTo>
                    <a:pt x="3300679" y="1000141"/>
                  </a:lnTo>
                  <a:lnTo>
                    <a:pt x="3300798" y="1009164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528" y="1033147"/>
                  </a:lnTo>
                  <a:lnTo>
                    <a:pt x="3300917" y="1033147"/>
                  </a:lnTo>
                  <a:lnTo>
                    <a:pt x="3301036" y="1042051"/>
                  </a:lnTo>
                  <a:lnTo>
                    <a:pt x="3277647" y="1042170"/>
                  </a:lnTo>
                  <a:lnTo>
                    <a:pt x="3277884" y="1062116"/>
                  </a:lnTo>
                  <a:lnTo>
                    <a:pt x="3263875" y="1062234"/>
                  </a:lnTo>
                  <a:lnTo>
                    <a:pt x="3263637" y="1042170"/>
                  </a:lnTo>
                  <a:lnTo>
                    <a:pt x="3221490" y="1042407"/>
                  </a:lnTo>
                  <a:lnTo>
                    <a:pt x="3221727" y="1062353"/>
                  </a:lnTo>
                  <a:lnTo>
                    <a:pt x="3207717" y="1062472"/>
                  </a:lnTo>
                  <a:lnTo>
                    <a:pt x="3207480" y="1042526"/>
                  </a:lnTo>
                  <a:lnTo>
                    <a:pt x="3165332" y="1042645"/>
                  </a:lnTo>
                  <a:lnTo>
                    <a:pt x="3165332" y="1042645"/>
                  </a:lnTo>
                  <a:lnTo>
                    <a:pt x="3165570" y="1062591"/>
                  </a:lnTo>
                  <a:lnTo>
                    <a:pt x="3151561" y="1062591"/>
                  </a:lnTo>
                  <a:lnTo>
                    <a:pt x="3151323" y="1042645"/>
                  </a:lnTo>
                  <a:lnTo>
                    <a:pt x="3109176" y="1042763"/>
                  </a:lnTo>
                  <a:lnTo>
                    <a:pt x="3109176" y="1042763"/>
                  </a:lnTo>
                  <a:lnTo>
                    <a:pt x="3109413" y="1062709"/>
                  </a:lnTo>
                  <a:lnTo>
                    <a:pt x="3095404" y="1062828"/>
                  </a:lnTo>
                  <a:lnTo>
                    <a:pt x="3095285" y="1042763"/>
                  </a:lnTo>
                  <a:lnTo>
                    <a:pt x="3053256" y="1042882"/>
                  </a:lnTo>
                  <a:lnTo>
                    <a:pt x="3053375" y="1062947"/>
                  </a:lnTo>
                  <a:lnTo>
                    <a:pt x="3039365" y="1063065"/>
                  </a:lnTo>
                  <a:lnTo>
                    <a:pt x="3039128" y="1043001"/>
                  </a:lnTo>
                  <a:lnTo>
                    <a:pt x="2997099" y="1043120"/>
                  </a:lnTo>
                  <a:lnTo>
                    <a:pt x="2997099" y="1043120"/>
                  </a:lnTo>
                  <a:lnTo>
                    <a:pt x="2997218" y="1063184"/>
                  </a:lnTo>
                  <a:lnTo>
                    <a:pt x="2983208" y="1063303"/>
                  </a:lnTo>
                  <a:lnTo>
                    <a:pt x="2983089" y="1043238"/>
                  </a:lnTo>
                  <a:lnTo>
                    <a:pt x="2940942" y="1043476"/>
                  </a:lnTo>
                  <a:lnTo>
                    <a:pt x="2941061" y="1063422"/>
                  </a:lnTo>
                  <a:lnTo>
                    <a:pt x="2927051" y="1063540"/>
                  </a:lnTo>
                  <a:lnTo>
                    <a:pt x="2926932" y="1043476"/>
                  </a:lnTo>
                  <a:lnTo>
                    <a:pt x="2898913" y="1043595"/>
                  </a:lnTo>
                  <a:lnTo>
                    <a:pt x="2898557" y="1034809"/>
                  </a:lnTo>
                  <a:close/>
                  <a:moveTo>
                    <a:pt x="2900457" y="1297666"/>
                  </a:moveTo>
                  <a:lnTo>
                    <a:pt x="2928476" y="1297548"/>
                  </a:lnTo>
                  <a:lnTo>
                    <a:pt x="2928238" y="1273684"/>
                  </a:lnTo>
                  <a:lnTo>
                    <a:pt x="2928238" y="1273684"/>
                  </a:lnTo>
                  <a:lnTo>
                    <a:pt x="2900338" y="1273803"/>
                  </a:lnTo>
                  <a:lnTo>
                    <a:pt x="2900219" y="1264780"/>
                  </a:lnTo>
                  <a:lnTo>
                    <a:pt x="2928238" y="1264661"/>
                  </a:lnTo>
                  <a:lnTo>
                    <a:pt x="2928001" y="1240797"/>
                  </a:lnTo>
                  <a:lnTo>
                    <a:pt x="2899982" y="1240916"/>
                  </a:lnTo>
                  <a:lnTo>
                    <a:pt x="2899982" y="1232011"/>
                  </a:lnTo>
                  <a:lnTo>
                    <a:pt x="2927882" y="1231893"/>
                  </a:lnTo>
                  <a:lnTo>
                    <a:pt x="2927764" y="1208029"/>
                  </a:lnTo>
                  <a:lnTo>
                    <a:pt x="2927764" y="1208029"/>
                  </a:lnTo>
                  <a:lnTo>
                    <a:pt x="2899744" y="1208029"/>
                  </a:lnTo>
                  <a:lnTo>
                    <a:pt x="2899626" y="1199125"/>
                  </a:lnTo>
                  <a:lnTo>
                    <a:pt x="2927645" y="1199125"/>
                  </a:lnTo>
                  <a:lnTo>
                    <a:pt x="2927764" y="1199125"/>
                  </a:lnTo>
                  <a:lnTo>
                    <a:pt x="2927645" y="1188202"/>
                  </a:lnTo>
                  <a:lnTo>
                    <a:pt x="2941654" y="1188083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83921" y="1198650"/>
                  </a:lnTo>
                  <a:lnTo>
                    <a:pt x="2983802" y="1187846"/>
                  </a:lnTo>
                  <a:lnTo>
                    <a:pt x="2997811" y="1187727"/>
                  </a:lnTo>
                  <a:lnTo>
                    <a:pt x="2997930" y="1198531"/>
                  </a:lnTo>
                  <a:lnTo>
                    <a:pt x="3040078" y="1198293"/>
                  </a:lnTo>
                  <a:lnTo>
                    <a:pt x="3039959" y="1187489"/>
                  </a:lnTo>
                  <a:lnTo>
                    <a:pt x="3053969" y="1187371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96235" y="1197937"/>
                  </a:lnTo>
                  <a:lnTo>
                    <a:pt x="3096116" y="1187133"/>
                  </a:lnTo>
                  <a:lnTo>
                    <a:pt x="3110125" y="1187015"/>
                  </a:lnTo>
                  <a:lnTo>
                    <a:pt x="3110244" y="1197819"/>
                  </a:lnTo>
                  <a:lnTo>
                    <a:pt x="3152391" y="1197700"/>
                  </a:lnTo>
                  <a:lnTo>
                    <a:pt x="3152154" y="1187252"/>
                  </a:lnTo>
                  <a:lnTo>
                    <a:pt x="3166164" y="1187252"/>
                  </a:lnTo>
                  <a:lnTo>
                    <a:pt x="3166282" y="1198056"/>
                  </a:lnTo>
                  <a:lnTo>
                    <a:pt x="3208430" y="1197937"/>
                  </a:lnTo>
                  <a:lnTo>
                    <a:pt x="3208311" y="1187133"/>
                  </a:lnTo>
                  <a:lnTo>
                    <a:pt x="3222321" y="1187015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64468" y="1197700"/>
                  </a:lnTo>
                  <a:lnTo>
                    <a:pt x="3264350" y="1186896"/>
                  </a:lnTo>
                  <a:lnTo>
                    <a:pt x="3278359" y="1186777"/>
                  </a:lnTo>
                  <a:lnTo>
                    <a:pt x="3278478" y="1197700"/>
                  </a:lnTo>
                  <a:lnTo>
                    <a:pt x="3301866" y="1197581"/>
                  </a:lnTo>
                  <a:lnTo>
                    <a:pt x="3301866" y="1206604"/>
                  </a:lnTo>
                  <a:lnTo>
                    <a:pt x="3278596" y="1206723"/>
                  </a:lnTo>
                  <a:lnTo>
                    <a:pt x="3278715" y="1230587"/>
                  </a:lnTo>
                  <a:lnTo>
                    <a:pt x="3302104" y="1230468"/>
                  </a:lnTo>
                  <a:lnTo>
                    <a:pt x="3302223" y="1239254"/>
                  </a:lnTo>
                  <a:lnTo>
                    <a:pt x="3302223" y="1239372"/>
                  </a:lnTo>
                  <a:lnTo>
                    <a:pt x="3278834" y="1239372"/>
                  </a:lnTo>
                  <a:lnTo>
                    <a:pt x="3278834" y="1239372"/>
                  </a:lnTo>
                  <a:lnTo>
                    <a:pt x="3278953" y="1263236"/>
                  </a:lnTo>
                  <a:lnTo>
                    <a:pt x="3278953" y="1263236"/>
                  </a:lnTo>
                  <a:lnTo>
                    <a:pt x="3302341" y="1263236"/>
                  </a:lnTo>
                  <a:lnTo>
                    <a:pt x="3302460" y="1272141"/>
                  </a:lnTo>
                  <a:lnTo>
                    <a:pt x="3279309" y="1272259"/>
                  </a:lnTo>
                  <a:lnTo>
                    <a:pt x="3279071" y="1272259"/>
                  </a:lnTo>
                  <a:lnTo>
                    <a:pt x="3279071" y="1272259"/>
                  </a:lnTo>
                  <a:lnTo>
                    <a:pt x="3279190" y="1295767"/>
                  </a:lnTo>
                  <a:lnTo>
                    <a:pt x="3279190" y="1296004"/>
                  </a:lnTo>
                  <a:lnTo>
                    <a:pt x="3302579" y="1296004"/>
                  </a:lnTo>
                  <a:lnTo>
                    <a:pt x="3302698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428" y="1311082"/>
                  </a:lnTo>
                  <a:lnTo>
                    <a:pt x="3265418" y="1311201"/>
                  </a:lnTo>
                  <a:lnTo>
                    <a:pt x="3265418" y="1305027"/>
                  </a:lnTo>
                  <a:lnTo>
                    <a:pt x="3223270" y="1305265"/>
                  </a:lnTo>
                  <a:lnTo>
                    <a:pt x="3223389" y="1311320"/>
                  </a:lnTo>
                  <a:lnTo>
                    <a:pt x="3209380" y="1311439"/>
                  </a:lnTo>
                  <a:lnTo>
                    <a:pt x="3209261" y="1305265"/>
                  </a:lnTo>
                  <a:lnTo>
                    <a:pt x="3167114" y="1305502"/>
                  </a:lnTo>
                  <a:lnTo>
                    <a:pt x="3167114" y="1311557"/>
                  </a:lnTo>
                  <a:lnTo>
                    <a:pt x="3167114" y="1311557"/>
                  </a:lnTo>
                  <a:lnTo>
                    <a:pt x="3153104" y="1311676"/>
                  </a:lnTo>
                  <a:lnTo>
                    <a:pt x="3152985" y="1305502"/>
                  </a:lnTo>
                  <a:lnTo>
                    <a:pt x="3111194" y="1305740"/>
                  </a:lnTo>
                  <a:lnTo>
                    <a:pt x="3110838" y="1305740"/>
                  </a:lnTo>
                  <a:lnTo>
                    <a:pt x="3110838" y="1305740"/>
                  </a:lnTo>
                  <a:lnTo>
                    <a:pt x="3110956" y="1311913"/>
                  </a:lnTo>
                  <a:lnTo>
                    <a:pt x="3096947" y="1311913"/>
                  </a:lnTo>
                  <a:lnTo>
                    <a:pt x="3096947" y="1305858"/>
                  </a:lnTo>
                  <a:lnTo>
                    <a:pt x="3055037" y="1305977"/>
                  </a:lnTo>
                  <a:lnTo>
                    <a:pt x="3054918" y="1312151"/>
                  </a:lnTo>
                  <a:lnTo>
                    <a:pt x="3040909" y="1312270"/>
                  </a:lnTo>
                  <a:lnTo>
                    <a:pt x="3040909" y="1306096"/>
                  </a:lnTo>
                  <a:lnTo>
                    <a:pt x="2998999" y="1306215"/>
                  </a:lnTo>
                  <a:lnTo>
                    <a:pt x="2998880" y="1312388"/>
                  </a:lnTo>
                  <a:lnTo>
                    <a:pt x="2998880" y="1312388"/>
                  </a:lnTo>
                  <a:lnTo>
                    <a:pt x="2984870" y="1312507"/>
                  </a:lnTo>
                  <a:lnTo>
                    <a:pt x="2984989" y="1306333"/>
                  </a:lnTo>
                  <a:lnTo>
                    <a:pt x="2942842" y="1306452"/>
                  </a:lnTo>
                  <a:lnTo>
                    <a:pt x="2942842" y="1306452"/>
                  </a:lnTo>
                  <a:lnTo>
                    <a:pt x="2942723" y="1312626"/>
                  </a:lnTo>
                  <a:lnTo>
                    <a:pt x="2928832" y="1312745"/>
                  </a:lnTo>
                  <a:lnTo>
                    <a:pt x="2928713" y="1306571"/>
                  </a:lnTo>
                  <a:lnTo>
                    <a:pt x="2900694" y="1306690"/>
                  </a:lnTo>
                  <a:lnTo>
                    <a:pt x="2900457" y="1297666"/>
                  </a:lnTo>
                  <a:close/>
                  <a:moveTo>
                    <a:pt x="2902594" y="1602315"/>
                  </a:moveTo>
                  <a:lnTo>
                    <a:pt x="2902475" y="1593411"/>
                  </a:lnTo>
                  <a:lnTo>
                    <a:pt x="2930494" y="1593292"/>
                  </a:lnTo>
                  <a:lnTo>
                    <a:pt x="2930376" y="1569428"/>
                  </a:lnTo>
                  <a:lnTo>
                    <a:pt x="2930376" y="1569428"/>
                  </a:lnTo>
                  <a:lnTo>
                    <a:pt x="2902356" y="1569547"/>
                  </a:lnTo>
                  <a:lnTo>
                    <a:pt x="2902238" y="1560524"/>
                  </a:lnTo>
                  <a:lnTo>
                    <a:pt x="2930257" y="1560405"/>
                  </a:lnTo>
                  <a:lnTo>
                    <a:pt x="2930019" y="1536542"/>
                  </a:lnTo>
                  <a:lnTo>
                    <a:pt x="2902000" y="1536660"/>
                  </a:lnTo>
                  <a:lnTo>
                    <a:pt x="2902000" y="1527756"/>
                  </a:lnTo>
                  <a:lnTo>
                    <a:pt x="2930019" y="1527637"/>
                  </a:lnTo>
                  <a:lnTo>
                    <a:pt x="2929782" y="1503773"/>
                  </a:lnTo>
                  <a:lnTo>
                    <a:pt x="2929782" y="1503773"/>
                  </a:lnTo>
                  <a:lnTo>
                    <a:pt x="2901763" y="1503892"/>
                  </a:lnTo>
                  <a:lnTo>
                    <a:pt x="2901644" y="1494988"/>
                  </a:lnTo>
                  <a:lnTo>
                    <a:pt x="2929782" y="1494988"/>
                  </a:lnTo>
                  <a:lnTo>
                    <a:pt x="2929663" y="1471124"/>
                  </a:lnTo>
                  <a:lnTo>
                    <a:pt x="2901644" y="1471124"/>
                  </a:lnTo>
                  <a:lnTo>
                    <a:pt x="2901525" y="1462101"/>
                  </a:lnTo>
                  <a:lnTo>
                    <a:pt x="2929663" y="1462101"/>
                  </a:lnTo>
                  <a:lnTo>
                    <a:pt x="2929544" y="1438237"/>
                  </a:lnTo>
                  <a:lnTo>
                    <a:pt x="2901525" y="1437525"/>
                  </a:lnTo>
                  <a:lnTo>
                    <a:pt x="3303410" y="1435863"/>
                  </a:lnTo>
                  <a:lnTo>
                    <a:pt x="3303648" y="1436694"/>
                  </a:lnTo>
                  <a:lnTo>
                    <a:pt x="3303648" y="1436694"/>
                  </a:lnTo>
                  <a:lnTo>
                    <a:pt x="3280259" y="1436812"/>
                  </a:lnTo>
                  <a:lnTo>
                    <a:pt x="3280496" y="1460676"/>
                  </a:lnTo>
                  <a:lnTo>
                    <a:pt x="3303885" y="1460557"/>
                  </a:lnTo>
                  <a:lnTo>
                    <a:pt x="3303885" y="1469581"/>
                  </a:lnTo>
                  <a:lnTo>
                    <a:pt x="3280496" y="1469699"/>
                  </a:lnTo>
                  <a:lnTo>
                    <a:pt x="3280733" y="1493563"/>
                  </a:lnTo>
                  <a:lnTo>
                    <a:pt x="3304122" y="1493444"/>
                  </a:lnTo>
                  <a:lnTo>
                    <a:pt x="3304241" y="1502349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304360" y="1526212"/>
                  </a:lnTo>
                  <a:lnTo>
                    <a:pt x="3304478" y="1535117"/>
                  </a:lnTo>
                  <a:lnTo>
                    <a:pt x="3281090" y="1535117"/>
                  </a:lnTo>
                  <a:lnTo>
                    <a:pt x="3281208" y="1558981"/>
                  </a:lnTo>
                  <a:lnTo>
                    <a:pt x="3304597" y="1558981"/>
                  </a:lnTo>
                  <a:lnTo>
                    <a:pt x="3304716" y="1567885"/>
                  </a:lnTo>
                  <a:lnTo>
                    <a:pt x="3281327" y="1567885"/>
                  </a:lnTo>
                  <a:lnTo>
                    <a:pt x="3281327" y="1567885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304953" y="1591749"/>
                  </a:lnTo>
                  <a:lnTo>
                    <a:pt x="3304953" y="1600653"/>
                  </a:lnTo>
                  <a:lnTo>
                    <a:pt x="3281565" y="1600653"/>
                  </a:lnTo>
                  <a:lnTo>
                    <a:pt x="3281565" y="1602790"/>
                  </a:lnTo>
                  <a:lnTo>
                    <a:pt x="3281565" y="1602790"/>
                  </a:lnTo>
                  <a:lnTo>
                    <a:pt x="3267555" y="1602909"/>
                  </a:lnTo>
                  <a:lnTo>
                    <a:pt x="3267555" y="1600772"/>
                  </a:lnTo>
                  <a:lnTo>
                    <a:pt x="3225408" y="1600891"/>
                  </a:lnTo>
                  <a:lnTo>
                    <a:pt x="3225408" y="1600891"/>
                  </a:lnTo>
                  <a:lnTo>
                    <a:pt x="3225408" y="1603146"/>
                  </a:lnTo>
                  <a:lnTo>
                    <a:pt x="3225408" y="1603146"/>
                  </a:lnTo>
                  <a:lnTo>
                    <a:pt x="3211398" y="1603265"/>
                  </a:lnTo>
                  <a:lnTo>
                    <a:pt x="3211398" y="1601009"/>
                  </a:lnTo>
                  <a:lnTo>
                    <a:pt x="3169488" y="1601247"/>
                  </a:lnTo>
                  <a:lnTo>
                    <a:pt x="3169488" y="1603384"/>
                  </a:lnTo>
                  <a:lnTo>
                    <a:pt x="3155478" y="1603503"/>
                  </a:lnTo>
                  <a:lnTo>
                    <a:pt x="3155478" y="1601247"/>
                  </a:lnTo>
                  <a:lnTo>
                    <a:pt x="3113687" y="1601484"/>
                  </a:lnTo>
                  <a:lnTo>
                    <a:pt x="3113331" y="1601484"/>
                  </a:lnTo>
                  <a:lnTo>
                    <a:pt x="3113331" y="1603621"/>
                  </a:lnTo>
                  <a:lnTo>
                    <a:pt x="3113331" y="1603621"/>
                  </a:lnTo>
                  <a:lnTo>
                    <a:pt x="3099321" y="1603740"/>
                  </a:lnTo>
                  <a:lnTo>
                    <a:pt x="3099321" y="1601603"/>
                  </a:lnTo>
                  <a:lnTo>
                    <a:pt x="3057174" y="1601722"/>
                  </a:lnTo>
                  <a:lnTo>
                    <a:pt x="3057174" y="1601722"/>
                  </a:lnTo>
                  <a:lnTo>
                    <a:pt x="3057174" y="1603859"/>
                  </a:lnTo>
                  <a:lnTo>
                    <a:pt x="3057174" y="1603859"/>
                  </a:lnTo>
                  <a:lnTo>
                    <a:pt x="3043164" y="1603978"/>
                  </a:lnTo>
                  <a:lnTo>
                    <a:pt x="3043164" y="1603978"/>
                  </a:lnTo>
                  <a:lnTo>
                    <a:pt x="3043164" y="1601840"/>
                  </a:lnTo>
                  <a:lnTo>
                    <a:pt x="3042689" y="1601840"/>
                  </a:lnTo>
                  <a:lnTo>
                    <a:pt x="3001136" y="1601959"/>
                  </a:lnTo>
                  <a:lnTo>
                    <a:pt x="3001136" y="1604096"/>
                  </a:lnTo>
                  <a:lnTo>
                    <a:pt x="2987126" y="1604215"/>
                  </a:lnTo>
                  <a:lnTo>
                    <a:pt x="2987126" y="1602078"/>
                  </a:lnTo>
                  <a:lnTo>
                    <a:pt x="2944979" y="1602197"/>
                  </a:lnTo>
                  <a:lnTo>
                    <a:pt x="2944979" y="1602197"/>
                  </a:lnTo>
                  <a:lnTo>
                    <a:pt x="2944979" y="1604452"/>
                  </a:lnTo>
                  <a:lnTo>
                    <a:pt x="2930969" y="1604452"/>
                  </a:lnTo>
                  <a:lnTo>
                    <a:pt x="2930969" y="1602315"/>
                  </a:lnTo>
                  <a:lnTo>
                    <a:pt x="2930850" y="1602315"/>
                  </a:lnTo>
                  <a:lnTo>
                    <a:pt x="2903187" y="1602434"/>
                  </a:lnTo>
                  <a:lnTo>
                    <a:pt x="2902594" y="1602434"/>
                  </a:lnTo>
                  <a:close/>
                  <a:moveTo>
                    <a:pt x="3306616" y="1863511"/>
                  </a:moveTo>
                  <a:lnTo>
                    <a:pt x="3283227" y="1863629"/>
                  </a:lnTo>
                  <a:lnTo>
                    <a:pt x="3283227" y="1863629"/>
                  </a:lnTo>
                  <a:lnTo>
                    <a:pt x="3283464" y="1883100"/>
                  </a:lnTo>
                  <a:lnTo>
                    <a:pt x="3283345" y="1883100"/>
                  </a:lnTo>
                  <a:lnTo>
                    <a:pt x="3269455" y="1883219"/>
                  </a:lnTo>
                  <a:lnTo>
                    <a:pt x="3269455" y="1883219"/>
                  </a:lnTo>
                  <a:lnTo>
                    <a:pt x="3269217" y="1863748"/>
                  </a:lnTo>
                  <a:lnTo>
                    <a:pt x="3227070" y="1863867"/>
                  </a:lnTo>
                  <a:lnTo>
                    <a:pt x="3227070" y="1863867"/>
                  </a:lnTo>
                  <a:lnTo>
                    <a:pt x="3227307" y="1883338"/>
                  </a:lnTo>
                  <a:lnTo>
                    <a:pt x="3213416" y="1883457"/>
                  </a:lnTo>
                  <a:lnTo>
                    <a:pt x="3213298" y="1883457"/>
                  </a:lnTo>
                  <a:lnTo>
                    <a:pt x="3213060" y="1863986"/>
                  </a:lnTo>
                  <a:lnTo>
                    <a:pt x="3171269" y="1864104"/>
                  </a:lnTo>
                  <a:lnTo>
                    <a:pt x="3171031" y="1864104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57022" y="1883694"/>
                  </a:lnTo>
                  <a:lnTo>
                    <a:pt x="3156903" y="1864223"/>
                  </a:lnTo>
                  <a:lnTo>
                    <a:pt x="3115112" y="1864460"/>
                  </a:lnTo>
                  <a:lnTo>
                    <a:pt x="3114756" y="1864460"/>
                  </a:lnTo>
                  <a:lnTo>
                    <a:pt x="3114756" y="1864460"/>
                  </a:lnTo>
                  <a:lnTo>
                    <a:pt x="3114874" y="1883931"/>
                  </a:lnTo>
                  <a:lnTo>
                    <a:pt x="3114874" y="1883931"/>
                  </a:lnTo>
                  <a:lnTo>
                    <a:pt x="3100865" y="1883931"/>
                  </a:lnTo>
                  <a:lnTo>
                    <a:pt x="3100865" y="1883931"/>
                  </a:lnTo>
                  <a:lnTo>
                    <a:pt x="3100865" y="1864460"/>
                  </a:lnTo>
                  <a:lnTo>
                    <a:pt x="3059074" y="1864698"/>
                  </a:lnTo>
                  <a:lnTo>
                    <a:pt x="3058717" y="1864698"/>
                  </a:lnTo>
                  <a:lnTo>
                    <a:pt x="3058717" y="1864698"/>
                  </a:lnTo>
                  <a:lnTo>
                    <a:pt x="3058836" y="1884169"/>
                  </a:lnTo>
                  <a:lnTo>
                    <a:pt x="3044826" y="1884288"/>
                  </a:lnTo>
                  <a:lnTo>
                    <a:pt x="3044826" y="1884288"/>
                  </a:lnTo>
                  <a:lnTo>
                    <a:pt x="3044826" y="1864817"/>
                  </a:lnTo>
                  <a:lnTo>
                    <a:pt x="3044826" y="1864817"/>
                  </a:lnTo>
                  <a:lnTo>
                    <a:pt x="3002798" y="1864935"/>
                  </a:lnTo>
                  <a:lnTo>
                    <a:pt x="3002798" y="1864935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2988788" y="1884525"/>
                  </a:lnTo>
                  <a:lnTo>
                    <a:pt x="2988669" y="1865054"/>
                  </a:lnTo>
                  <a:lnTo>
                    <a:pt x="2988669" y="1865054"/>
                  </a:lnTo>
                  <a:lnTo>
                    <a:pt x="2946641" y="1865173"/>
                  </a:lnTo>
                  <a:lnTo>
                    <a:pt x="2946641" y="1884644"/>
                  </a:lnTo>
                  <a:lnTo>
                    <a:pt x="2946641" y="1884644"/>
                  </a:lnTo>
                  <a:lnTo>
                    <a:pt x="2946522" y="1884644"/>
                  </a:lnTo>
                  <a:lnTo>
                    <a:pt x="2932631" y="1884763"/>
                  </a:lnTo>
                  <a:lnTo>
                    <a:pt x="2932631" y="1884763"/>
                  </a:lnTo>
                  <a:lnTo>
                    <a:pt x="2932513" y="1865292"/>
                  </a:lnTo>
                  <a:lnTo>
                    <a:pt x="2904493" y="1865410"/>
                  </a:lnTo>
                  <a:lnTo>
                    <a:pt x="2904375" y="1856387"/>
                  </a:lnTo>
                  <a:lnTo>
                    <a:pt x="2932394" y="1856387"/>
                  </a:lnTo>
                  <a:lnTo>
                    <a:pt x="2932275" y="1832524"/>
                  </a:lnTo>
                  <a:lnTo>
                    <a:pt x="2904256" y="1832642"/>
                  </a:lnTo>
                  <a:lnTo>
                    <a:pt x="2904137" y="1823738"/>
                  </a:lnTo>
                  <a:lnTo>
                    <a:pt x="2932156" y="1823619"/>
                  </a:lnTo>
                  <a:lnTo>
                    <a:pt x="2931919" y="1799755"/>
                  </a:lnTo>
                  <a:lnTo>
                    <a:pt x="2903900" y="1799874"/>
                  </a:lnTo>
                  <a:lnTo>
                    <a:pt x="2903900" y="1790851"/>
                  </a:lnTo>
                  <a:lnTo>
                    <a:pt x="2931919" y="1790732"/>
                  </a:lnTo>
                  <a:lnTo>
                    <a:pt x="2931681" y="1766869"/>
                  </a:lnTo>
                  <a:lnTo>
                    <a:pt x="2903662" y="1766987"/>
                  </a:lnTo>
                  <a:lnTo>
                    <a:pt x="2903662" y="1758083"/>
                  </a:lnTo>
                  <a:lnTo>
                    <a:pt x="2931563" y="1758083"/>
                  </a:lnTo>
                  <a:lnTo>
                    <a:pt x="2931444" y="1734219"/>
                  </a:lnTo>
                  <a:lnTo>
                    <a:pt x="2903306" y="1729589"/>
                  </a:lnTo>
                  <a:lnTo>
                    <a:pt x="2903306" y="1729589"/>
                  </a:lnTo>
                  <a:lnTo>
                    <a:pt x="3305428" y="1728045"/>
                  </a:lnTo>
                  <a:lnTo>
                    <a:pt x="3305428" y="1732794"/>
                  </a:lnTo>
                  <a:lnTo>
                    <a:pt x="3282040" y="1732913"/>
                  </a:lnTo>
                  <a:lnTo>
                    <a:pt x="3282277" y="1756777"/>
                  </a:lnTo>
                  <a:lnTo>
                    <a:pt x="3305666" y="1756658"/>
                  </a:lnTo>
                  <a:lnTo>
                    <a:pt x="3305785" y="1765563"/>
                  </a:lnTo>
                  <a:lnTo>
                    <a:pt x="3282396" y="1765681"/>
                  </a:lnTo>
                  <a:lnTo>
                    <a:pt x="3282515" y="1789545"/>
                  </a:lnTo>
                  <a:lnTo>
                    <a:pt x="3305903" y="1789545"/>
                  </a:lnTo>
                  <a:lnTo>
                    <a:pt x="3306022" y="1798449"/>
                  </a:lnTo>
                  <a:lnTo>
                    <a:pt x="3282633" y="1798449"/>
                  </a:lnTo>
                  <a:lnTo>
                    <a:pt x="3282752" y="1822313"/>
                  </a:lnTo>
                  <a:lnTo>
                    <a:pt x="3306141" y="1822194"/>
                  </a:lnTo>
                  <a:lnTo>
                    <a:pt x="3306260" y="1830980"/>
                  </a:lnTo>
                  <a:lnTo>
                    <a:pt x="3306260" y="1831218"/>
                  </a:lnTo>
                  <a:lnTo>
                    <a:pt x="3306260" y="1831218"/>
                  </a:lnTo>
                  <a:lnTo>
                    <a:pt x="3282871" y="1831218"/>
                  </a:lnTo>
                  <a:lnTo>
                    <a:pt x="3283108" y="1855081"/>
                  </a:lnTo>
                  <a:lnTo>
                    <a:pt x="3306497" y="1854963"/>
                  </a:lnTo>
                  <a:lnTo>
                    <a:pt x="3306616" y="1863511"/>
                  </a:lnTo>
                  <a:close/>
                  <a:moveTo>
                    <a:pt x="3464639" y="739777"/>
                  </a:moveTo>
                  <a:lnTo>
                    <a:pt x="3492658" y="739658"/>
                  </a:lnTo>
                  <a:lnTo>
                    <a:pt x="3493252" y="811368"/>
                  </a:lnTo>
                  <a:lnTo>
                    <a:pt x="3465232" y="811487"/>
                  </a:lnTo>
                  <a:lnTo>
                    <a:pt x="3464639" y="739777"/>
                  </a:lnTo>
                  <a:close/>
                  <a:moveTo>
                    <a:pt x="3465589" y="856365"/>
                  </a:moveTo>
                  <a:lnTo>
                    <a:pt x="3493608" y="856246"/>
                  </a:lnTo>
                  <a:lnTo>
                    <a:pt x="3494083" y="927956"/>
                  </a:lnTo>
                  <a:lnTo>
                    <a:pt x="3466064" y="927956"/>
                  </a:lnTo>
                  <a:lnTo>
                    <a:pt x="3465589" y="856365"/>
                  </a:lnTo>
                  <a:close/>
                  <a:moveTo>
                    <a:pt x="3466301" y="972716"/>
                  </a:moveTo>
                  <a:lnTo>
                    <a:pt x="3494320" y="972716"/>
                  </a:lnTo>
                  <a:lnTo>
                    <a:pt x="3494795" y="1044426"/>
                  </a:lnTo>
                  <a:lnTo>
                    <a:pt x="3466776" y="1044426"/>
                  </a:lnTo>
                  <a:lnTo>
                    <a:pt x="3466301" y="972716"/>
                  </a:lnTo>
                  <a:close/>
                  <a:moveTo>
                    <a:pt x="3467132" y="1089304"/>
                  </a:moveTo>
                  <a:lnTo>
                    <a:pt x="3495151" y="1089304"/>
                  </a:lnTo>
                  <a:lnTo>
                    <a:pt x="3495745" y="1160895"/>
                  </a:lnTo>
                  <a:lnTo>
                    <a:pt x="3467726" y="1161014"/>
                  </a:lnTo>
                  <a:lnTo>
                    <a:pt x="3467132" y="1089304"/>
                  </a:lnTo>
                  <a:close/>
                  <a:moveTo>
                    <a:pt x="3468082" y="1205773"/>
                  </a:moveTo>
                  <a:lnTo>
                    <a:pt x="3496101" y="1205654"/>
                  </a:lnTo>
                  <a:lnTo>
                    <a:pt x="3496576" y="1277364"/>
                  </a:lnTo>
                  <a:lnTo>
                    <a:pt x="3468557" y="1277483"/>
                  </a:lnTo>
                  <a:lnTo>
                    <a:pt x="3468082" y="1205773"/>
                  </a:lnTo>
                  <a:close/>
                  <a:moveTo>
                    <a:pt x="3468794" y="1322361"/>
                  </a:moveTo>
                  <a:lnTo>
                    <a:pt x="3496813" y="1322243"/>
                  </a:lnTo>
                  <a:lnTo>
                    <a:pt x="3497288" y="1393953"/>
                  </a:lnTo>
                  <a:lnTo>
                    <a:pt x="3469269" y="1394071"/>
                  </a:lnTo>
                  <a:lnTo>
                    <a:pt x="3468794" y="1322361"/>
                  </a:lnTo>
                  <a:close/>
                  <a:moveTo>
                    <a:pt x="3469625" y="1438831"/>
                  </a:moveTo>
                  <a:lnTo>
                    <a:pt x="3497645" y="1438831"/>
                  </a:lnTo>
                  <a:lnTo>
                    <a:pt x="3498238" y="1510541"/>
                  </a:lnTo>
                  <a:lnTo>
                    <a:pt x="3470219" y="1510541"/>
                  </a:lnTo>
                  <a:lnTo>
                    <a:pt x="3469625" y="1438831"/>
                  </a:lnTo>
                  <a:close/>
                  <a:moveTo>
                    <a:pt x="3470575" y="1555300"/>
                  </a:moveTo>
                  <a:lnTo>
                    <a:pt x="3498594" y="1555300"/>
                  </a:lnTo>
                  <a:lnTo>
                    <a:pt x="3499069" y="1626891"/>
                  </a:lnTo>
                  <a:lnTo>
                    <a:pt x="3471050" y="1627010"/>
                  </a:lnTo>
                  <a:lnTo>
                    <a:pt x="3470575" y="1555300"/>
                  </a:lnTo>
                  <a:close/>
                  <a:moveTo>
                    <a:pt x="3471288" y="1671888"/>
                  </a:moveTo>
                  <a:lnTo>
                    <a:pt x="3499307" y="1671770"/>
                  </a:lnTo>
                  <a:lnTo>
                    <a:pt x="3499782" y="1743480"/>
                  </a:lnTo>
                  <a:lnTo>
                    <a:pt x="3471763" y="1743598"/>
                  </a:lnTo>
                  <a:lnTo>
                    <a:pt x="3471288" y="1671888"/>
                  </a:lnTo>
                  <a:close/>
                  <a:moveTo>
                    <a:pt x="3472119" y="1788358"/>
                  </a:moveTo>
                  <a:lnTo>
                    <a:pt x="3500138" y="1788239"/>
                  </a:lnTo>
                  <a:lnTo>
                    <a:pt x="3500731" y="1859949"/>
                  </a:lnTo>
                  <a:lnTo>
                    <a:pt x="3472712" y="1860068"/>
                  </a:lnTo>
                  <a:lnTo>
                    <a:pt x="3472119" y="1788358"/>
                  </a:lnTo>
                  <a:close/>
                  <a:moveTo>
                    <a:pt x="3473068" y="1904946"/>
                  </a:moveTo>
                  <a:lnTo>
                    <a:pt x="3501088" y="1904827"/>
                  </a:lnTo>
                  <a:lnTo>
                    <a:pt x="3501562" y="1976537"/>
                  </a:lnTo>
                  <a:lnTo>
                    <a:pt x="3473543" y="1976537"/>
                  </a:lnTo>
                  <a:lnTo>
                    <a:pt x="3473068" y="1904946"/>
                  </a:lnTo>
                  <a:close/>
                  <a:moveTo>
                    <a:pt x="3474256" y="2093006"/>
                  </a:moveTo>
                  <a:lnTo>
                    <a:pt x="3473781" y="2021297"/>
                  </a:lnTo>
                  <a:lnTo>
                    <a:pt x="3501800" y="2021297"/>
                  </a:lnTo>
                  <a:lnTo>
                    <a:pt x="3502275" y="2093006"/>
                  </a:lnTo>
                  <a:lnTo>
                    <a:pt x="3474256" y="2093006"/>
                  </a:lnTo>
                  <a:close/>
                  <a:moveTo>
                    <a:pt x="3545728" y="1268223"/>
                  </a:moveTo>
                  <a:lnTo>
                    <a:pt x="3541454" y="673884"/>
                  </a:lnTo>
                  <a:lnTo>
                    <a:pt x="3562587" y="673766"/>
                  </a:lnTo>
                  <a:lnTo>
                    <a:pt x="3566743" y="1268104"/>
                  </a:lnTo>
                  <a:lnTo>
                    <a:pt x="3545728" y="1268223"/>
                  </a:lnTo>
                  <a:close/>
                  <a:moveTo>
                    <a:pt x="3608534" y="745357"/>
                  </a:moveTo>
                  <a:lnTo>
                    <a:pt x="3608415" y="739183"/>
                  </a:lnTo>
                  <a:lnTo>
                    <a:pt x="3608178" y="698935"/>
                  </a:lnTo>
                  <a:lnTo>
                    <a:pt x="3608059" y="687063"/>
                  </a:lnTo>
                  <a:lnTo>
                    <a:pt x="3607940" y="673528"/>
                  </a:lnTo>
                  <a:lnTo>
                    <a:pt x="3679175" y="673291"/>
                  </a:lnTo>
                  <a:lnTo>
                    <a:pt x="3679650" y="749512"/>
                  </a:lnTo>
                  <a:lnTo>
                    <a:pt x="3608534" y="749750"/>
                  </a:lnTo>
                  <a:lnTo>
                    <a:pt x="3608534" y="745357"/>
                  </a:lnTo>
                  <a:close/>
                  <a:moveTo>
                    <a:pt x="3609009" y="797477"/>
                  </a:moveTo>
                  <a:lnTo>
                    <a:pt x="3608890" y="785723"/>
                  </a:lnTo>
                  <a:lnTo>
                    <a:pt x="3608771" y="775988"/>
                  </a:lnTo>
                  <a:lnTo>
                    <a:pt x="3679888" y="775750"/>
                  </a:lnTo>
                  <a:lnTo>
                    <a:pt x="3680125" y="815523"/>
                  </a:lnTo>
                  <a:lnTo>
                    <a:pt x="3609009" y="815761"/>
                  </a:lnTo>
                  <a:lnTo>
                    <a:pt x="3609009" y="815761"/>
                  </a:lnTo>
                  <a:lnTo>
                    <a:pt x="3609009" y="797477"/>
                  </a:lnTo>
                  <a:close/>
                  <a:moveTo>
                    <a:pt x="3609127" y="844017"/>
                  </a:moveTo>
                  <a:lnTo>
                    <a:pt x="3609246" y="841880"/>
                  </a:lnTo>
                  <a:lnTo>
                    <a:pt x="3680362" y="841643"/>
                  </a:lnTo>
                  <a:lnTo>
                    <a:pt x="3680837" y="895782"/>
                  </a:lnTo>
                  <a:lnTo>
                    <a:pt x="3609602" y="896019"/>
                  </a:lnTo>
                  <a:lnTo>
                    <a:pt x="3609127" y="844017"/>
                  </a:lnTo>
                  <a:close/>
                  <a:moveTo>
                    <a:pt x="3609840" y="936386"/>
                  </a:moveTo>
                  <a:lnTo>
                    <a:pt x="3681075" y="936148"/>
                  </a:lnTo>
                  <a:lnTo>
                    <a:pt x="3681431" y="994324"/>
                  </a:lnTo>
                  <a:lnTo>
                    <a:pt x="3610315" y="994561"/>
                  </a:lnTo>
                  <a:lnTo>
                    <a:pt x="3609840" y="936386"/>
                  </a:lnTo>
                  <a:close/>
                  <a:moveTo>
                    <a:pt x="3610552" y="1034928"/>
                  </a:moveTo>
                  <a:lnTo>
                    <a:pt x="3681787" y="1034690"/>
                  </a:lnTo>
                  <a:lnTo>
                    <a:pt x="3682144" y="1092984"/>
                  </a:lnTo>
                  <a:lnTo>
                    <a:pt x="3611027" y="1093222"/>
                  </a:lnTo>
                  <a:lnTo>
                    <a:pt x="3610552" y="1034928"/>
                  </a:lnTo>
                  <a:close/>
                  <a:moveTo>
                    <a:pt x="3611265" y="1133588"/>
                  </a:moveTo>
                  <a:lnTo>
                    <a:pt x="3682381" y="1133351"/>
                  </a:lnTo>
                  <a:lnTo>
                    <a:pt x="3682856" y="1191645"/>
                  </a:lnTo>
                  <a:lnTo>
                    <a:pt x="3611621" y="1191882"/>
                  </a:lnTo>
                  <a:lnTo>
                    <a:pt x="3611265" y="1133588"/>
                  </a:lnTo>
                  <a:close/>
                  <a:moveTo>
                    <a:pt x="3612689" y="1314525"/>
                  </a:moveTo>
                  <a:lnTo>
                    <a:pt x="3683806" y="1314288"/>
                  </a:lnTo>
                  <a:lnTo>
                    <a:pt x="3684162" y="1357266"/>
                  </a:lnTo>
                  <a:lnTo>
                    <a:pt x="3613045" y="1357504"/>
                  </a:lnTo>
                  <a:lnTo>
                    <a:pt x="3612689" y="1314525"/>
                  </a:lnTo>
                  <a:close/>
                  <a:moveTo>
                    <a:pt x="3613164" y="1387185"/>
                  </a:moveTo>
                  <a:lnTo>
                    <a:pt x="3684281" y="1386948"/>
                  </a:lnTo>
                  <a:lnTo>
                    <a:pt x="3684637" y="1429926"/>
                  </a:lnTo>
                  <a:lnTo>
                    <a:pt x="3613520" y="1430164"/>
                  </a:lnTo>
                  <a:lnTo>
                    <a:pt x="3613164" y="1387185"/>
                  </a:lnTo>
                  <a:close/>
                  <a:moveTo>
                    <a:pt x="3613520" y="1460083"/>
                  </a:moveTo>
                  <a:lnTo>
                    <a:pt x="3684755" y="1459845"/>
                  </a:lnTo>
                  <a:lnTo>
                    <a:pt x="3684993" y="1502824"/>
                  </a:lnTo>
                  <a:lnTo>
                    <a:pt x="3613758" y="1503061"/>
                  </a:lnTo>
                  <a:lnTo>
                    <a:pt x="3613520" y="1460083"/>
                  </a:lnTo>
                  <a:close/>
                  <a:moveTo>
                    <a:pt x="3614233" y="1532861"/>
                  </a:moveTo>
                  <a:lnTo>
                    <a:pt x="3685349" y="1532624"/>
                  </a:lnTo>
                  <a:lnTo>
                    <a:pt x="3685705" y="1575602"/>
                  </a:lnTo>
                  <a:lnTo>
                    <a:pt x="3614589" y="1575840"/>
                  </a:lnTo>
                  <a:lnTo>
                    <a:pt x="3614233" y="1532861"/>
                  </a:lnTo>
                  <a:close/>
                  <a:moveTo>
                    <a:pt x="3614707" y="1605521"/>
                  </a:moveTo>
                  <a:lnTo>
                    <a:pt x="3685824" y="1605284"/>
                  </a:lnTo>
                  <a:lnTo>
                    <a:pt x="3686061" y="1648262"/>
                  </a:lnTo>
                  <a:lnTo>
                    <a:pt x="3614945" y="1648499"/>
                  </a:lnTo>
                  <a:lnTo>
                    <a:pt x="3614707" y="1605521"/>
                  </a:lnTo>
                  <a:close/>
                  <a:moveTo>
                    <a:pt x="3615182" y="1678299"/>
                  </a:moveTo>
                  <a:lnTo>
                    <a:pt x="3686418" y="1678062"/>
                  </a:lnTo>
                  <a:lnTo>
                    <a:pt x="3686774" y="1721041"/>
                  </a:lnTo>
                  <a:lnTo>
                    <a:pt x="3615539" y="1721278"/>
                  </a:lnTo>
                  <a:lnTo>
                    <a:pt x="3615182" y="1678299"/>
                  </a:lnTo>
                  <a:close/>
                  <a:moveTo>
                    <a:pt x="3615776" y="1751078"/>
                  </a:moveTo>
                  <a:lnTo>
                    <a:pt x="3686893" y="1750841"/>
                  </a:lnTo>
                  <a:lnTo>
                    <a:pt x="3687249" y="1793819"/>
                  </a:lnTo>
                  <a:lnTo>
                    <a:pt x="3616132" y="1794056"/>
                  </a:lnTo>
                  <a:lnTo>
                    <a:pt x="3615776" y="1751078"/>
                  </a:lnTo>
                  <a:close/>
                  <a:moveTo>
                    <a:pt x="3616251" y="1823975"/>
                  </a:moveTo>
                  <a:lnTo>
                    <a:pt x="3687367" y="1823738"/>
                  </a:lnTo>
                  <a:lnTo>
                    <a:pt x="3687605" y="1866716"/>
                  </a:lnTo>
                  <a:lnTo>
                    <a:pt x="3616488" y="1866954"/>
                  </a:lnTo>
                  <a:lnTo>
                    <a:pt x="3616251" y="1823975"/>
                  </a:lnTo>
                  <a:close/>
                  <a:moveTo>
                    <a:pt x="3616726" y="1896754"/>
                  </a:moveTo>
                  <a:lnTo>
                    <a:pt x="3688080" y="1896516"/>
                  </a:lnTo>
                  <a:lnTo>
                    <a:pt x="3688436" y="1939376"/>
                  </a:lnTo>
                  <a:lnTo>
                    <a:pt x="3617082" y="1939614"/>
                  </a:lnTo>
                  <a:lnTo>
                    <a:pt x="3616726" y="1896754"/>
                  </a:lnTo>
                  <a:close/>
                  <a:moveTo>
                    <a:pt x="3617319" y="1969414"/>
                  </a:moveTo>
                  <a:lnTo>
                    <a:pt x="3688436" y="1969176"/>
                  </a:lnTo>
                  <a:lnTo>
                    <a:pt x="3688792" y="2012155"/>
                  </a:lnTo>
                  <a:lnTo>
                    <a:pt x="3617676" y="2012392"/>
                  </a:lnTo>
                  <a:lnTo>
                    <a:pt x="3617319" y="1969414"/>
                  </a:lnTo>
                  <a:close/>
                  <a:moveTo>
                    <a:pt x="3618032" y="2085289"/>
                  </a:moveTo>
                  <a:lnTo>
                    <a:pt x="3617676" y="2042311"/>
                  </a:lnTo>
                  <a:lnTo>
                    <a:pt x="3688792" y="2042073"/>
                  </a:lnTo>
                  <a:lnTo>
                    <a:pt x="3689030" y="2085052"/>
                  </a:lnTo>
                  <a:lnTo>
                    <a:pt x="3618032" y="2085289"/>
                  </a:lnTo>
                  <a:close/>
                  <a:moveTo>
                    <a:pt x="3733908" y="673053"/>
                  </a:moveTo>
                  <a:lnTo>
                    <a:pt x="3832449" y="672697"/>
                  </a:lnTo>
                  <a:lnTo>
                    <a:pt x="3832449" y="672697"/>
                  </a:lnTo>
                  <a:lnTo>
                    <a:pt x="3832568" y="686232"/>
                  </a:lnTo>
                  <a:lnTo>
                    <a:pt x="3832687" y="697985"/>
                  </a:lnTo>
                  <a:lnTo>
                    <a:pt x="3832924" y="743457"/>
                  </a:lnTo>
                  <a:lnTo>
                    <a:pt x="3832924" y="744407"/>
                  </a:lnTo>
                  <a:lnTo>
                    <a:pt x="3832924" y="747375"/>
                  </a:lnTo>
                  <a:lnTo>
                    <a:pt x="3832924" y="748800"/>
                  </a:lnTo>
                  <a:lnTo>
                    <a:pt x="3734501" y="749156"/>
                  </a:lnTo>
                  <a:lnTo>
                    <a:pt x="3733908" y="673053"/>
                  </a:lnTo>
                  <a:close/>
                  <a:moveTo>
                    <a:pt x="3734739" y="775394"/>
                  </a:moveTo>
                  <a:lnTo>
                    <a:pt x="3833281" y="775038"/>
                  </a:lnTo>
                  <a:lnTo>
                    <a:pt x="3833399" y="784774"/>
                  </a:lnTo>
                  <a:lnTo>
                    <a:pt x="3833399" y="796646"/>
                  </a:lnTo>
                  <a:lnTo>
                    <a:pt x="3833637" y="814930"/>
                  </a:lnTo>
                  <a:lnTo>
                    <a:pt x="3735095" y="815286"/>
                  </a:lnTo>
                  <a:lnTo>
                    <a:pt x="3734739" y="775394"/>
                  </a:lnTo>
                  <a:close/>
                  <a:moveTo>
                    <a:pt x="3735332" y="841406"/>
                  </a:moveTo>
                  <a:lnTo>
                    <a:pt x="3833756" y="841049"/>
                  </a:lnTo>
                  <a:lnTo>
                    <a:pt x="3833756" y="843068"/>
                  </a:lnTo>
                  <a:lnTo>
                    <a:pt x="3834112" y="895069"/>
                  </a:lnTo>
                  <a:lnTo>
                    <a:pt x="3833399" y="895069"/>
                  </a:lnTo>
                  <a:lnTo>
                    <a:pt x="3735570" y="895544"/>
                  </a:lnTo>
                  <a:lnTo>
                    <a:pt x="3735332" y="841406"/>
                  </a:lnTo>
                  <a:close/>
                  <a:moveTo>
                    <a:pt x="3735807" y="935911"/>
                  </a:moveTo>
                  <a:lnTo>
                    <a:pt x="3735807" y="935911"/>
                  </a:lnTo>
                  <a:lnTo>
                    <a:pt x="3834349" y="935555"/>
                  </a:lnTo>
                  <a:lnTo>
                    <a:pt x="3834824" y="993730"/>
                  </a:lnTo>
                  <a:lnTo>
                    <a:pt x="3834824" y="993730"/>
                  </a:lnTo>
                  <a:lnTo>
                    <a:pt x="3736995" y="994205"/>
                  </a:lnTo>
                  <a:lnTo>
                    <a:pt x="3736282" y="994205"/>
                  </a:lnTo>
                  <a:lnTo>
                    <a:pt x="3735807" y="935911"/>
                  </a:lnTo>
                  <a:close/>
                  <a:moveTo>
                    <a:pt x="3736638" y="1034453"/>
                  </a:moveTo>
                  <a:lnTo>
                    <a:pt x="3736638" y="1034453"/>
                  </a:lnTo>
                  <a:lnTo>
                    <a:pt x="3835180" y="1034096"/>
                  </a:lnTo>
                  <a:lnTo>
                    <a:pt x="3835655" y="1092272"/>
                  </a:lnTo>
                  <a:lnTo>
                    <a:pt x="3737113" y="1092747"/>
                  </a:lnTo>
                  <a:lnTo>
                    <a:pt x="3736638" y="1034453"/>
                  </a:lnTo>
                  <a:close/>
                  <a:moveTo>
                    <a:pt x="3737351" y="1133113"/>
                  </a:moveTo>
                  <a:lnTo>
                    <a:pt x="3835893" y="1132638"/>
                  </a:lnTo>
                  <a:lnTo>
                    <a:pt x="3836249" y="1190932"/>
                  </a:lnTo>
                  <a:lnTo>
                    <a:pt x="3737944" y="1191289"/>
                  </a:lnTo>
                  <a:lnTo>
                    <a:pt x="3737351" y="1133113"/>
                  </a:lnTo>
                  <a:close/>
                  <a:moveTo>
                    <a:pt x="3738657" y="1313932"/>
                  </a:moveTo>
                  <a:lnTo>
                    <a:pt x="3739132" y="1313932"/>
                  </a:lnTo>
                  <a:lnTo>
                    <a:pt x="3836961" y="1313576"/>
                  </a:lnTo>
                  <a:lnTo>
                    <a:pt x="3837317" y="1356554"/>
                  </a:lnTo>
                  <a:lnTo>
                    <a:pt x="3836843" y="1356554"/>
                  </a:lnTo>
                  <a:lnTo>
                    <a:pt x="3739013" y="1356910"/>
                  </a:lnTo>
                  <a:lnTo>
                    <a:pt x="3738657" y="1313932"/>
                  </a:lnTo>
                  <a:close/>
                  <a:moveTo>
                    <a:pt x="3739132" y="1386710"/>
                  </a:moveTo>
                  <a:lnTo>
                    <a:pt x="3837673" y="1386354"/>
                  </a:lnTo>
                  <a:lnTo>
                    <a:pt x="3838029" y="1429333"/>
                  </a:lnTo>
                  <a:lnTo>
                    <a:pt x="3739488" y="1429689"/>
                  </a:lnTo>
                  <a:lnTo>
                    <a:pt x="3739132" y="1386710"/>
                  </a:lnTo>
                  <a:close/>
                  <a:moveTo>
                    <a:pt x="3739607" y="1459489"/>
                  </a:moveTo>
                  <a:lnTo>
                    <a:pt x="3838148" y="1459014"/>
                  </a:lnTo>
                  <a:lnTo>
                    <a:pt x="3838504" y="1501993"/>
                  </a:lnTo>
                  <a:lnTo>
                    <a:pt x="3837792" y="1501993"/>
                  </a:lnTo>
                  <a:lnTo>
                    <a:pt x="3831381" y="1501993"/>
                  </a:lnTo>
                  <a:lnTo>
                    <a:pt x="3739963" y="1502349"/>
                  </a:lnTo>
                  <a:lnTo>
                    <a:pt x="3739607" y="1459489"/>
                  </a:lnTo>
                  <a:close/>
                  <a:moveTo>
                    <a:pt x="3740200" y="1532386"/>
                  </a:moveTo>
                  <a:lnTo>
                    <a:pt x="3740794" y="1532386"/>
                  </a:lnTo>
                  <a:lnTo>
                    <a:pt x="3838504" y="1531911"/>
                  </a:lnTo>
                  <a:lnTo>
                    <a:pt x="3838979" y="1574890"/>
                  </a:lnTo>
                  <a:lnTo>
                    <a:pt x="3741150" y="1575365"/>
                  </a:lnTo>
                  <a:lnTo>
                    <a:pt x="3740556" y="1575365"/>
                  </a:lnTo>
                  <a:lnTo>
                    <a:pt x="3740200" y="1532386"/>
                  </a:lnTo>
                  <a:close/>
                  <a:moveTo>
                    <a:pt x="3740675" y="1605046"/>
                  </a:moveTo>
                  <a:lnTo>
                    <a:pt x="3839217" y="1604690"/>
                  </a:lnTo>
                  <a:lnTo>
                    <a:pt x="3839573" y="1647668"/>
                  </a:lnTo>
                  <a:lnTo>
                    <a:pt x="3832449" y="1647668"/>
                  </a:lnTo>
                  <a:lnTo>
                    <a:pt x="3741506" y="1648024"/>
                  </a:lnTo>
                  <a:lnTo>
                    <a:pt x="3741031" y="1648024"/>
                  </a:lnTo>
                  <a:lnTo>
                    <a:pt x="3740675" y="1605046"/>
                  </a:lnTo>
                  <a:close/>
                  <a:moveTo>
                    <a:pt x="3741150" y="1677825"/>
                  </a:moveTo>
                  <a:lnTo>
                    <a:pt x="3839098" y="1677468"/>
                  </a:lnTo>
                  <a:lnTo>
                    <a:pt x="3839573" y="1677468"/>
                  </a:lnTo>
                  <a:lnTo>
                    <a:pt x="3839929" y="1720447"/>
                  </a:lnTo>
                  <a:lnTo>
                    <a:pt x="3839336" y="1720447"/>
                  </a:lnTo>
                  <a:lnTo>
                    <a:pt x="3832924" y="1720447"/>
                  </a:lnTo>
                  <a:lnTo>
                    <a:pt x="3741387" y="1720803"/>
                  </a:lnTo>
                  <a:lnTo>
                    <a:pt x="3741150" y="1677825"/>
                  </a:lnTo>
                  <a:close/>
                  <a:moveTo>
                    <a:pt x="3741744" y="1750603"/>
                  </a:moveTo>
                  <a:lnTo>
                    <a:pt x="3840285" y="1750128"/>
                  </a:lnTo>
                  <a:lnTo>
                    <a:pt x="3840404" y="1793107"/>
                  </a:lnTo>
                  <a:lnTo>
                    <a:pt x="3840404" y="1793107"/>
                  </a:lnTo>
                  <a:lnTo>
                    <a:pt x="3742693" y="1793582"/>
                  </a:lnTo>
                  <a:lnTo>
                    <a:pt x="3741981" y="1793582"/>
                  </a:lnTo>
                  <a:lnTo>
                    <a:pt x="3741744" y="1750603"/>
                  </a:lnTo>
                  <a:close/>
                  <a:moveTo>
                    <a:pt x="3742219" y="1823500"/>
                  </a:moveTo>
                  <a:lnTo>
                    <a:pt x="3840641" y="1823025"/>
                  </a:lnTo>
                  <a:lnTo>
                    <a:pt x="3840641" y="1823025"/>
                  </a:lnTo>
                  <a:lnTo>
                    <a:pt x="3840998" y="1866004"/>
                  </a:lnTo>
                  <a:lnTo>
                    <a:pt x="3742456" y="1866479"/>
                  </a:lnTo>
                  <a:lnTo>
                    <a:pt x="3742219" y="1823500"/>
                  </a:lnTo>
                  <a:close/>
                  <a:moveTo>
                    <a:pt x="3742693" y="1896160"/>
                  </a:moveTo>
                  <a:lnTo>
                    <a:pt x="3742693" y="1896160"/>
                  </a:lnTo>
                  <a:lnTo>
                    <a:pt x="3841235" y="1895804"/>
                  </a:lnTo>
                  <a:lnTo>
                    <a:pt x="3841591" y="1938783"/>
                  </a:lnTo>
                  <a:lnTo>
                    <a:pt x="3743049" y="1939139"/>
                  </a:lnTo>
                  <a:lnTo>
                    <a:pt x="3742693" y="1896160"/>
                  </a:lnTo>
                  <a:close/>
                  <a:moveTo>
                    <a:pt x="3743287" y="1968939"/>
                  </a:moveTo>
                  <a:lnTo>
                    <a:pt x="3841591" y="1968583"/>
                  </a:lnTo>
                  <a:lnTo>
                    <a:pt x="3841948" y="2011442"/>
                  </a:lnTo>
                  <a:lnTo>
                    <a:pt x="3835655" y="2011442"/>
                  </a:lnTo>
                  <a:lnTo>
                    <a:pt x="3834943" y="2011442"/>
                  </a:lnTo>
                  <a:lnTo>
                    <a:pt x="3743524" y="2011798"/>
                  </a:lnTo>
                  <a:lnTo>
                    <a:pt x="3743287" y="1968939"/>
                  </a:lnTo>
                  <a:close/>
                  <a:moveTo>
                    <a:pt x="3841948" y="2084340"/>
                  </a:moveTo>
                  <a:lnTo>
                    <a:pt x="3744118" y="2084815"/>
                  </a:lnTo>
                  <a:lnTo>
                    <a:pt x="3743880" y="2041836"/>
                  </a:lnTo>
                  <a:lnTo>
                    <a:pt x="3842423" y="2041361"/>
                  </a:lnTo>
                  <a:lnTo>
                    <a:pt x="3842779" y="2084340"/>
                  </a:lnTo>
                  <a:lnTo>
                    <a:pt x="3841948" y="2084340"/>
                  </a:lnTo>
                  <a:close/>
                  <a:moveTo>
                    <a:pt x="3887657" y="1266917"/>
                  </a:moveTo>
                  <a:lnTo>
                    <a:pt x="3875309" y="1267035"/>
                  </a:lnTo>
                  <a:lnTo>
                    <a:pt x="3871035" y="672697"/>
                  </a:lnTo>
                  <a:lnTo>
                    <a:pt x="3891931" y="672578"/>
                  </a:lnTo>
                  <a:lnTo>
                    <a:pt x="3892050" y="672578"/>
                  </a:lnTo>
                  <a:lnTo>
                    <a:pt x="3892050" y="672578"/>
                  </a:lnTo>
                  <a:lnTo>
                    <a:pt x="3896205" y="1266917"/>
                  </a:lnTo>
                  <a:lnTo>
                    <a:pt x="3887657" y="1266917"/>
                  </a:lnTo>
                  <a:close/>
                  <a:moveTo>
                    <a:pt x="3959960" y="1329366"/>
                  </a:moveTo>
                  <a:lnTo>
                    <a:pt x="4121427" y="1328654"/>
                  </a:lnTo>
                  <a:lnTo>
                    <a:pt x="4121427" y="1337558"/>
                  </a:lnTo>
                  <a:lnTo>
                    <a:pt x="3960079" y="1338270"/>
                  </a:lnTo>
                  <a:lnTo>
                    <a:pt x="3959960" y="1329366"/>
                  </a:lnTo>
                  <a:close/>
                  <a:moveTo>
                    <a:pt x="3960435" y="1392053"/>
                  </a:moveTo>
                  <a:lnTo>
                    <a:pt x="3961504" y="1392053"/>
                  </a:lnTo>
                  <a:lnTo>
                    <a:pt x="4121783" y="1391459"/>
                  </a:lnTo>
                  <a:lnTo>
                    <a:pt x="4121901" y="1400364"/>
                  </a:lnTo>
                  <a:lnTo>
                    <a:pt x="3960554" y="1401076"/>
                  </a:lnTo>
                  <a:lnTo>
                    <a:pt x="3960435" y="1392053"/>
                  </a:lnTo>
                  <a:close/>
                  <a:moveTo>
                    <a:pt x="3960910" y="1463644"/>
                  </a:moveTo>
                  <a:lnTo>
                    <a:pt x="3960791" y="1454859"/>
                  </a:lnTo>
                  <a:lnTo>
                    <a:pt x="4121189" y="1454146"/>
                  </a:lnTo>
                  <a:lnTo>
                    <a:pt x="4122258" y="1454146"/>
                  </a:lnTo>
                  <a:lnTo>
                    <a:pt x="4122258" y="1463051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644"/>
                  </a:lnTo>
                  <a:close/>
                  <a:moveTo>
                    <a:pt x="3961266" y="1517664"/>
                  </a:moveTo>
                  <a:lnTo>
                    <a:pt x="3961266" y="1517664"/>
                  </a:lnTo>
                  <a:lnTo>
                    <a:pt x="4122614" y="1516952"/>
                  </a:lnTo>
                  <a:lnTo>
                    <a:pt x="4122733" y="1525856"/>
                  </a:lnTo>
                  <a:lnTo>
                    <a:pt x="3961385" y="1526450"/>
                  </a:lnTo>
                  <a:lnTo>
                    <a:pt x="3961266" y="1517664"/>
                  </a:lnTo>
                  <a:close/>
                  <a:moveTo>
                    <a:pt x="3961622" y="1580232"/>
                  </a:moveTo>
                  <a:lnTo>
                    <a:pt x="4123089" y="1579639"/>
                  </a:lnTo>
                  <a:lnTo>
                    <a:pt x="4123208" y="1588543"/>
                  </a:lnTo>
                  <a:lnTo>
                    <a:pt x="3961741" y="1589137"/>
                  </a:lnTo>
                  <a:lnTo>
                    <a:pt x="3961622" y="1580232"/>
                  </a:lnTo>
                  <a:close/>
                  <a:moveTo>
                    <a:pt x="3962216" y="1643038"/>
                  </a:moveTo>
                  <a:lnTo>
                    <a:pt x="4123564" y="1642444"/>
                  </a:lnTo>
                  <a:lnTo>
                    <a:pt x="4123682" y="1651349"/>
                  </a:lnTo>
                  <a:lnTo>
                    <a:pt x="3963285" y="1651942"/>
                  </a:lnTo>
                  <a:lnTo>
                    <a:pt x="3962454" y="1651942"/>
                  </a:lnTo>
                  <a:lnTo>
                    <a:pt x="3962216" y="1643038"/>
                  </a:lnTo>
                  <a:close/>
                  <a:moveTo>
                    <a:pt x="3962691" y="1705725"/>
                  </a:moveTo>
                  <a:lnTo>
                    <a:pt x="4124038" y="1705131"/>
                  </a:lnTo>
                  <a:lnTo>
                    <a:pt x="4124157" y="1714036"/>
                  </a:lnTo>
                  <a:lnTo>
                    <a:pt x="3962691" y="1714748"/>
                  </a:lnTo>
                  <a:lnTo>
                    <a:pt x="3962691" y="1705725"/>
                  </a:lnTo>
                  <a:close/>
                  <a:moveTo>
                    <a:pt x="3963047" y="1768531"/>
                  </a:moveTo>
                  <a:lnTo>
                    <a:pt x="4124513" y="1767818"/>
                  </a:lnTo>
                  <a:lnTo>
                    <a:pt x="4124513" y="1776723"/>
                  </a:lnTo>
                  <a:lnTo>
                    <a:pt x="4022054" y="1777198"/>
                  </a:lnTo>
                  <a:lnTo>
                    <a:pt x="3999496" y="1777316"/>
                  </a:lnTo>
                  <a:lnTo>
                    <a:pt x="3964234" y="1777435"/>
                  </a:lnTo>
                  <a:lnTo>
                    <a:pt x="3963759" y="1777435"/>
                  </a:lnTo>
                  <a:lnTo>
                    <a:pt x="3963285" y="1777435"/>
                  </a:lnTo>
                  <a:lnTo>
                    <a:pt x="3963285" y="1777435"/>
                  </a:lnTo>
                  <a:lnTo>
                    <a:pt x="3963047" y="1768531"/>
                  </a:lnTo>
                  <a:close/>
                  <a:moveTo>
                    <a:pt x="3963522" y="1831218"/>
                  </a:moveTo>
                  <a:lnTo>
                    <a:pt x="4123801" y="1830505"/>
                  </a:lnTo>
                  <a:lnTo>
                    <a:pt x="4124870" y="1830505"/>
                  </a:lnTo>
                  <a:lnTo>
                    <a:pt x="4124988" y="1839409"/>
                  </a:lnTo>
                  <a:lnTo>
                    <a:pt x="3963641" y="1840241"/>
                  </a:lnTo>
                  <a:lnTo>
                    <a:pt x="3963522" y="1831218"/>
                  </a:lnTo>
                  <a:close/>
                  <a:moveTo>
                    <a:pt x="3963878" y="1894023"/>
                  </a:moveTo>
                  <a:lnTo>
                    <a:pt x="4125345" y="1893311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3963997" y="1902927"/>
                  </a:lnTo>
                  <a:lnTo>
                    <a:pt x="3963878" y="1894023"/>
                  </a:lnTo>
                  <a:close/>
                  <a:moveTo>
                    <a:pt x="3964472" y="1956710"/>
                  </a:moveTo>
                  <a:lnTo>
                    <a:pt x="4125820" y="1955998"/>
                  </a:lnTo>
                  <a:lnTo>
                    <a:pt x="4125938" y="1964902"/>
                  </a:lnTo>
                  <a:lnTo>
                    <a:pt x="3965659" y="1965614"/>
                  </a:lnTo>
                  <a:lnTo>
                    <a:pt x="3964591" y="1965614"/>
                  </a:lnTo>
                  <a:lnTo>
                    <a:pt x="3964591" y="1965614"/>
                  </a:lnTo>
                  <a:lnTo>
                    <a:pt x="3964472" y="1956710"/>
                  </a:lnTo>
                  <a:close/>
                  <a:moveTo>
                    <a:pt x="3964828" y="2019516"/>
                  </a:moveTo>
                  <a:lnTo>
                    <a:pt x="4126294" y="2018803"/>
                  </a:lnTo>
                  <a:lnTo>
                    <a:pt x="4126413" y="2027708"/>
                  </a:lnTo>
                  <a:lnTo>
                    <a:pt x="4125582" y="2027708"/>
                  </a:lnTo>
                  <a:lnTo>
                    <a:pt x="3965066" y="2028301"/>
                  </a:lnTo>
                  <a:lnTo>
                    <a:pt x="3964828" y="2019516"/>
                  </a:lnTo>
                  <a:close/>
                  <a:moveTo>
                    <a:pt x="3965422" y="2091107"/>
                  </a:moveTo>
                  <a:lnTo>
                    <a:pt x="3965303" y="2082203"/>
                  </a:lnTo>
                  <a:lnTo>
                    <a:pt x="4126650" y="2081609"/>
                  </a:lnTo>
                  <a:lnTo>
                    <a:pt x="4126769" y="2090513"/>
                  </a:lnTo>
                  <a:lnTo>
                    <a:pt x="3965422" y="2091107"/>
                  </a:lnTo>
                  <a:close/>
                  <a:moveTo>
                    <a:pt x="4233622" y="1181553"/>
                  </a:moveTo>
                  <a:cubicBezTo>
                    <a:pt x="4233622" y="1181435"/>
                    <a:pt x="4233859" y="1181078"/>
                    <a:pt x="4234097" y="1180603"/>
                  </a:cubicBezTo>
                  <a:cubicBezTo>
                    <a:pt x="4234216" y="1180366"/>
                    <a:pt x="4234453" y="1179891"/>
                    <a:pt x="4234572" y="1179535"/>
                  </a:cubicBezTo>
                  <a:cubicBezTo>
                    <a:pt x="4234691" y="1179297"/>
                    <a:pt x="4234809" y="1178941"/>
                    <a:pt x="4235047" y="1178585"/>
                  </a:cubicBezTo>
                  <a:cubicBezTo>
                    <a:pt x="4235047" y="1178585"/>
                    <a:pt x="4235047" y="1178585"/>
                    <a:pt x="4235047" y="1178466"/>
                  </a:cubicBezTo>
                  <a:cubicBezTo>
                    <a:pt x="4235047" y="1178466"/>
                    <a:pt x="4235047" y="1178466"/>
                    <a:pt x="4235047" y="1178348"/>
                  </a:cubicBezTo>
                  <a:cubicBezTo>
                    <a:pt x="4235166" y="1178229"/>
                    <a:pt x="4235166" y="1178110"/>
                    <a:pt x="4235284" y="1177991"/>
                  </a:cubicBezTo>
                  <a:cubicBezTo>
                    <a:pt x="4235403" y="1177754"/>
                    <a:pt x="4235522" y="1177517"/>
                    <a:pt x="4235641" y="1177279"/>
                  </a:cubicBezTo>
                  <a:cubicBezTo>
                    <a:pt x="4235759" y="1177160"/>
                    <a:pt x="4235878" y="1176923"/>
                    <a:pt x="4235997" y="1176804"/>
                  </a:cubicBezTo>
                  <a:cubicBezTo>
                    <a:pt x="4236115" y="1176685"/>
                    <a:pt x="4236234" y="1176448"/>
                    <a:pt x="4236234" y="1176329"/>
                  </a:cubicBezTo>
                  <a:cubicBezTo>
                    <a:pt x="4236353" y="1176092"/>
                    <a:pt x="4236471" y="1175854"/>
                    <a:pt x="4236709" y="1175617"/>
                  </a:cubicBezTo>
                  <a:cubicBezTo>
                    <a:pt x="4236946" y="1175142"/>
                    <a:pt x="4237421" y="1174548"/>
                    <a:pt x="4237778" y="1173955"/>
                  </a:cubicBezTo>
                  <a:cubicBezTo>
                    <a:pt x="4238134" y="1173361"/>
                    <a:pt x="4238490" y="1172768"/>
                    <a:pt x="4238965" y="1172174"/>
                  </a:cubicBezTo>
                  <a:cubicBezTo>
                    <a:pt x="4239202" y="1171818"/>
                    <a:pt x="4239558" y="1171462"/>
                    <a:pt x="4239796" y="1170987"/>
                  </a:cubicBezTo>
                  <a:cubicBezTo>
                    <a:pt x="4239914" y="1170868"/>
                    <a:pt x="4240033" y="1170749"/>
                    <a:pt x="4240152" y="1170512"/>
                  </a:cubicBezTo>
                  <a:cubicBezTo>
                    <a:pt x="4240627" y="1169918"/>
                    <a:pt x="4241102" y="1169324"/>
                    <a:pt x="4241577" y="1168731"/>
                  </a:cubicBezTo>
                  <a:cubicBezTo>
                    <a:pt x="4241577" y="1168731"/>
                    <a:pt x="4241577" y="1168731"/>
                    <a:pt x="4241577" y="1168731"/>
                  </a:cubicBezTo>
                  <a:cubicBezTo>
                    <a:pt x="4241695" y="1168612"/>
                    <a:pt x="4241695" y="1168493"/>
                    <a:pt x="4241814" y="1168493"/>
                  </a:cubicBezTo>
                  <a:cubicBezTo>
                    <a:pt x="4242170" y="1168019"/>
                    <a:pt x="4242645" y="1167662"/>
                    <a:pt x="4243001" y="1167306"/>
                  </a:cubicBezTo>
                  <a:cubicBezTo>
                    <a:pt x="4243476" y="1166831"/>
                    <a:pt x="4243951" y="1166356"/>
                    <a:pt x="4244426" y="1165881"/>
                  </a:cubicBezTo>
                  <a:cubicBezTo>
                    <a:pt x="4244545" y="1165763"/>
                    <a:pt x="4244663" y="1165644"/>
                    <a:pt x="4244782" y="1165525"/>
                  </a:cubicBezTo>
                  <a:cubicBezTo>
                    <a:pt x="4245257" y="1165050"/>
                    <a:pt x="4245851" y="1164694"/>
                    <a:pt x="4246445" y="1164219"/>
                  </a:cubicBezTo>
                  <a:cubicBezTo>
                    <a:pt x="4246563" y="1164101"/>
                    <a:pt x="4246682" y="1164101"/>
                    <a:pt x="4246682" y="1163982"/>
                  </a:cubicBezTo>
                  <a:cubicBezTo>
                    <a:pt x="4247275" y="1163507"/>
                    <a:pt x="4247869" y="1163151"/>
                    <a:pt x="4248463" y="1162795"/>
                  </a:cubicBezTo>
                  <a:cubicBezTo>
                    <a:pt x="4248582" y="1162676"/>
                    <a:pt x="4248819" y="1162557"/>
                    <a:pt x="4248938" y="1162438"/>
                  </a:cubicBezTo>
                  <a:cubicBezTo>
                    <a:pt x="4250244" y="1161726"/>
                    <a:pt x="4251668" y="1161133"/>
                    <a:pt x="4253212" y="1160776"/>
                  </a:cubicBezTo>
                  <a:cubicBezTo>
                    <a:pt x="4254162" y="1160539"/>
                    <a:pt x="4255230" y="1160420"/>
                    <a:pt x="4256299" y="1160420"/>
                  </a:cubicBezTo>
                  <a:cubicBezTo>
                    <a:pt x="4256536" y="1160420"/>
                    <a:pt x="4256774" y="1160420"/>
                    <a:pt x="4257011" y="1160420"/>
                  </a:cubicBezTo>
                  <a:cubicBezTo>
                    <a:pt x="4262828" y="1160658"/>
                    <a:pt x="4269358" y="1164694"/>
                    <a:pt x="4276363" y="1175498"/>
                  </a:cubicBezTo>
                  <a:cubicBezTo>
                    <a:pt x="4276601" y="1175854"/>
                    <a:pt x="4276838" y="1176092"/>
                    <a:pt x="4276957" y="1176448"/>
                  </a:cubicBezTo>
                  <a:cubicBezTo>
                    <a:pt x="4277907" y="1177991"/>
                    <a:pt x="4278856" y="1179654"/>
                    <a:pt x="4279925" y="1181435"/>
                  </a:cubicBezTo>
                  <a:lnTo>
                    <a:pt x="4281349" y="1295292"/>
                  </a:lnTo>
                  <a:lnTo>
                    <a:pt x="4249887" y="1295411"/>
                  </a:lnTo>
                  <a:lnTo>
                    <a:pt x="4248700" y="1295411"/>
                  </a:lnTo>
                  <a:lnTo>
                    <a:pt x="4247869" y="1295411"/>
                  </a:lnTo>
                  <a:lnTo>
                    <a:pt x="4247513" y="1295411"/>
                  </a:lnTo>
                  <a:lnTo>
                    <a:pt x="4247513" y="1295411"/>
                  </a:lnTo>
                  <a:lnTo>
                    <a:pt x="4247038" y="1295411"/>
                  </a:lnTo>
                  <a:lnTo>
                    <a:pt x="4246445" y="1295411"/>
                  </a:lnTo>
                  <a:lnTo>
                    <a:pt x="4246088" y="1295411"/>
                  </a:lnTo>
                  <a:lnTo>
                    <a:pt x="4245376" y="1295411"/>
                  </a:lnTo>
                  <a:lnTo>
                    <a:pt x="4244189" y="1295411"/>
                  </a:lnTo>
                  <a:lnTo>
                    <a:pt x="4244070" y="1295411"/>
                  </a:lnTo>
                  <a:lnTo>
                    <a:pt x="4243833" y="1295411"/>
                  </a:lnTo>
                  <a:lnTo>
                    <a:pt x="4242170" y="1295411"/>
                  </a:lnTo>
                  <a:lnTo>
                    <a:pt x="4234216" y="1295411"/>
                  </a:lnTo>
                  <a:lnTo>
                    <a:pt x="4233622" y="1181553"/>
                  </a:lnTo>
                  <a:close/>
                  <a:moveTo>
                    <a:pt x="4235641" y="1472786"/>
                  </a:moveTo>
                  <a:lnTo>
                    <a:pt x="4234928" y="1360828"/>
                  </a:lnTo>
                  <a:cubicBezTo>
                    <a:pt x="4234928" y="1360710"/>
                    <a:pt x="4235166" y="1360353"/>
                    <a:pt x="4235403" y="1359878"/>
                  </a:cubicBezTo>
                  <a:cubicBezTo>
                    <a:pt x="4235522" y="1359760"/>
                    <a:pt x="4235641" y="1359404"/>
                    <a:pt x="4235759" y="1359285"/>
                  </a:cubicBezTo>
                  <a:cubicBezTo>
                    <a:pt x="4235997" y="1358810"/>
                    <a:pt x="4236234" y="1358335"/>
                    <a:pt x="4236471" y="1357741"/>
                  </a:cubicBezTo>
                  <a:cubicBezTo>
                    <a:pt x="4236590" y="1357504"/>
                    <a:pt x="4236709" y="1357266"/>
                    <a:pt x="4236828" y="1357029"/>
                  </a:cubicBezTo>
                  <a:cubicBezTo>
                    <a:pt x="4236946" y="1356792"/>
                    <a:pt x="4237184" y="1356435"/>
                    <a:pt x="4237303" y="1356198"/>
                  </a:cubicBezTo>
                  <a:cubicBezTo>
                    <a:pt x="4237421" y="1355961"/>
                    <a:pt x="4237659" y="1355604"/>
                    <a:pt x="4237778" y="1355367"/>
                  </a:cubicBezTo>
                  <a:cubicBezTo>
                    <a:pt x="4237896" y="1355248"/>
                    <a:pt x="4237896" y="1355011"/>
                    <a:pt x="4238015" y="1354773"/>
                  </a:cubicBezTo>
                  <a:cubicBezTo>
                    <a:pt x="4238253" y="1354417"/>
                    <a:pt x="4238490" y="1353942"/>
                    <a:pt x="4238846" y="1353467"/>
                  </a:cubicBezTo>
                  <a:cubicBezTo>
                    <a:pt x="4238846" y="1353349"/>
                    <a:pt x="4238965" y="1353230"/>
                    <a:pt x="4238965" y="1353230"/>
                  </a:cubicBezTo>
                  <a:cubicBezTo>
                    <a:pt x="4239321" y="1352636"/>
                    <a:pt x="4239677" y="1352043"/>
                    <a:pt x="4240152" y="1351330"/>
                  </a:cubicBezTo>
                  <a:cubicBezTo>
                    <a:pt x="4240271" y="1351211"/>
                    <a:pt x="4240271" y="1351093"/>
                    <a:pt x="4240389" y="1350974"/>
                  </a:cubicBezTo>
                  <a:cubicBezTo>
                    <a:pt x="4240627" y="1350618"/>
                    <a:pt x="4240983" y="1350262"/>
                    <a:pt x="4241221" y="1349787"/>
                  </a:cubicBezTo>
                  <a:cubicBezTo>
                    <a:pt x="4241577" y="1349312"/>
                    <a:pt x="4241933" y="1348837"/>
                    <a:pt x="4242408" y="1348362"/>
                  </a:cubicBezTo>
                  <a:cubicBezTo>
                    <a:pt x="4242526" y="1348125"/>
                    <a:pt x="4242645" y="1348006"/>
                    <a:pt x="4242883" y="1347768"/>
                  </a:cubicBezTo>
                  <a:cubicBezTo>
                    <a:pt x="4242883" y="1347768"/>
                    <a:pt x="4243001" y="1347650"/>
                    <a:pt x="4243120" y="1347531"/>
                  </a:cubicBezTo>
                  <a:cubicBezTo>
                    <a:pt x="4243476" y="1347056"/>
                    <a:pt x="4243951" y="1346700"/>
                    <a:pt x="4244307" y="1346225"/>
                  </a:cubicBezTo>
                  <a:cubicBezTo>
                    <a:pt x="4244545" y="1345869"/>
                    <a:pt x="4244901" y="1345631"/>
                    <a:pt x="4245257" y="1345275"/>
                  </a:cubicBezTo>
                  <a:cubicBezTo>
                    <a:pt x="4245495" y="1345038"/>
                    <a:pt x="4245732" y="1344682"/>
                    <a:pt x="4246088" y="1344444"/>
                  </a:cubicBezTo>
                  <a:cubicBezTo>
                    <a:pt x="4246563" y="1343969"/>
                    <a:pt x="4247157" y="1343613"/>
                    <a:pt x="4247750" y="1343257"/>
                  </a:cubicBezTo>
                  <a:cubicBezTo>
                    <a:pt x="4248463" y="1342782"/>
                    <a:pt x="4249175" y="1342188"/>
                    <a:pt x="4249769" y="1341832"/>
                  </a:cubicBezTo>
                  <a:cubicBezTo>
                    <a:pt x="4250006" y="1341714"/>
                    <a:pt x="4250244" y="1341595"/>
                    <a:pt x="4250362" y="1341595"/>
                  </a:cubicBezTo>
                  <a:cubicBezTo>
                    <a:pt x="4250719" y="1341357"/>
                    <a:pt x="4251194" y="1341239"/>
                    <a:pt x="4251550" y="1341001"/>
                  </a:cubicBezTo>
                  <a:cubicBezTo>
                    <a:pt x="4252262" y="1340645"/>
                    <a:pt x="4252974" y="1340408"/>
                    <a:pt x="4253687" y="1340170"/>
                  </a:cubicBezTo>
                  <a:cubicBezTo>
                    <a:pt x="4253924" y="1340051"/>
                    <a:pt x="4254162" y="1339933"/>
                    <a:pt x="4254518" y="1339814"/>
                  </a:cubicBezTo>
                  <a:cubicBezTo>
                    <a:pt x="4254518" y="1339814"/>
                    <a:pt x="4254518" y="1339814"/>
                    <a:pt x="4254518" y="1339814"/>
                  </a:cubicBezTo>
                  <a:cubicBezTo>
                    <a:pt x="4254993" y="1339695"/>
                    <a:pt x="4255586" y="1339695"/>
                    <a:pt x="4256061" y="1339576"/>
                  </a:cubicBezTo>
                  <a:cubicBezTo>
                    <a:pt x="4256536" y="1339458"/>
                    <a:pt x="4257130" y="1339339"/>
                    <a:pt x="4257604" y="1339339"/>
                  </a:cubicBezTo>
                  <a:cubicBezTo>
                    <a:pt x="4257842" y="1339339"/>
                    <a:pt x="4258079" y="1339339"/>
                    <a:pt x="4258317" y="1339339"/>
                  </a:cubicBezTo>
                  <a:cubicBezTo>
                    <a:pt x="4264016" y="1339576"/>
                    <a:pt x="4270664" y="1343613"/>
                    <a:pt x="4277669" y="1354417"/>
                  </a:cubicBezTo>
                  <a:cubicBezTo>
                    <a:pt x="4277907" y="1354773"/>
                    <a:pt x="4278144" y="1355011"/>
                    <a:pt x="4278263" y="1355367"/>
                  </a:cubicBezTo>
                  <a:cubicBezTo>
                    <a:pt x="4279212" y="1356910"/>
                    <a:pt x="4280162" y="1358572"/>
                    <a:pt x="4281231" y="1360353"/>
                  </a:cubicBezTo>
                  <a:lnTo>
                    <a:pt x="4282656" y="1474211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641" y="1472786"/>
                  </a:lnTo>
                  <a:close/>
                  <a:moveTo>
                    <a:pt x="4236234" y="1540103"/>
                  </a:moveTo>
                  <a:cubicBezTo>
                    <a:pt x="4236353" y="1539747"/>
                    <a:pt x="4237421" y="1537373"/>
                    <a:pt x="4239202" y="1534286"/>
                  </a:cubicBezTo>
                  <a:cubicBezTo>
                    <a:pt x="4239321" y="1534167"/>
                    <a:pt x="4239321" y="1534048"/>
                    <a:pt x="4239321" y="1533930"/>
                  </a:cubicBezTo>
                  <a:cubicBezTo>
                    <a:pt x="4239558" y="1533455"/>
                    <a:pt x="4239914" y="1532980"/>
                    <a:pt x="4240271" y="1532505"/>
                  </a:cubicBezTo>
                  <a:cubicBezTo>
                    <a:pt x="4240508" y="1532149"/>
                    <a:pt x="4240746" y="1531793"/>
                    <a:pt x="4240983" y="1531318"/>
                  </a:cubicBezTo>
                  <a:cubicBezTo>
                    <a:pt x="4241221" y="1531080"/>
                    <a:pt x="4241339" y="1530724"/>
                    <a:pt x="4241577" y="1530368"/>
                  </a:cubicBezTo>
                  <a:cubicBezTo>
                    <a:pt x="4241695" y="1530130"/>
                    <a:pt x="4241933" y="1529893"/>
                    <a:pt x="4242170" y="1529655"/>
                  </a:cubicBezTo>
                  <a:cubicBezTo>
                    <a:pt x="4242408" y="1529418"/>
                    <a:pt x="4242526" y="1529181"/>
                    <a:pt x="4242764" y="1528824"/>
                  </a:cubicBezTo>
                  <a:cubicBezTo>
                    <a:pt x="4242883" y="1528587"/>
                    <a:pt x="4243120" y="1528468"/>
                    <a:pt x="4243239" y="1528231"/>
                  </a:cubicBezTo>
                  <a:cubicBezTo>
                    <a:pt x="4243595" y="1527756"/>
                    <a:pt x="4243951" y="1527281"/>
                    <a:pt x="4244426" y="1526806"/>
                  </a:cubicBezTo>
                  <a:cubicBezTo>
                    <a:pt x="4244782" y="1526450"/>
                    <a:pt x="4245020" y="1526094"/>
                    <a:pt x="4245376" y="1525737"/>
                  </a:cubicBezTo>
                  <a:cubicBezTo>
                    <a:pt x="4245495" y="1525619"/>
                    <a:pt x="4245613" y="1525500"/>
                    <a:pt x="4245851" y="1525263"/>
                  </a:cubicBezTo>
                  <a:cubicBezTo>
                    <a:pt x="4246445" y="1524669"/>
                    <a:pt x="4247038" y="1524075"/>
                    <a:pt x="4247750" y="1523482"/>
                  </a:cubicBezTo>
                  <a:cubicBezTo>
                    <a:pt x="4247869" y="1523363"/>
                    <a:pt x="4248107" y="1523244"/>
                    <a:pt x="4248225" y="1523126"/>
                  </a:cubicBezTo>
                  <a:cubicBezTo>
                    <a:pt x="4248582" y="1522769"/>
                    <a:pt x="4248938" y="1522532"/>
                    <a:pt x="4249413" y="1522176"/>
                  </a:cubicBezTo>
                  <a:cubicBezTo>
                    <a:pt x="4250125" y="1521701"/>
                    <a:pt x="4250837" y="1521226"/>
                    <a:pt x="4251550" y="1520751"/>
                  </a:cubicBezTo>
                  <a:cubicBezTo>
                    <a:pt x="4252143" y="1520395"/>
                    <a:pt x="4252737" y="1520157"/>
                    <a:pt x="4253449" y="1519801"/>
                  </a:cubicBezTo>
                  <a:cubicBezTo>
                    <a:pt x="4253924" y="1519564"/>
                    <a:pt x="4254518" y="1519445"/>
                    <a:pt x="4255111" y="1519208"/>
                  </a:cubicBezTo>
                  <a:cubicBezTo>
                    <a:pt x="4255586" y="1518970"/>
                    <a:pt x="4256180" y="1518733"/>
                    <a:pt x="4256774" y="1518614"/>
                  </a:cubicBezTo>
                  <a:cubicBezTo>
                    <a:pt x="4256774" y="1518614"/>
                    <a:pt x="4256774" y="1518614"/>
                    <a:pt x="4256774" y="1518614"/>
                  </a:cubicBezTo>
                  <a:cubicBezTo>
                    <a:pt x="4256892" y="1518614"/>
                    <a:pt x="4257011" y="1518614"/>
                    <a:pt x="4257011" y="1518614"/>
                  </a:cubicBezTo>
                  <a:cubicBezTo>
                    <a:pt x="4257723" y="1518495"/>
                    <a:pt x="4258436" y="1518377"/>
                    <a:pt x="4259267" y="1518377"/>
                  </a:cubicBezTo>
                  <a:cubicBezTo>
                    <a:pt x="4260335" y="1518377"/>
                    <a:pt x="4261404" y="1518495"/>
                    <a:pt x="4262591" y="1518733"/>
                  </a:cubicBezTo>
                  <a:cubicBezTo>
                    <a:pt x="4268052" y="1520039"/>
                    <a:pt x="4274226" y="1524907"/>
                    <a:pt x="4280756" y="1535711"/>
                  </a:cubicBezTo>
                  <a:cubicBezTo>
                    <a:pt x="4281468" y="1536898"/>
                    <a:pt x="4282181" y="1538085"/>
                    <a:pt x="4282893" y="1539391"/>
                  </a:cubicBezTo>
                  <a:lnTo>
                    <a:pt x="4284318" y="1653248"/>
                  </a:lnTo>
                  <a:lnTo>
                    <a:pt x="4284080" y="1653248"/>
                  </a:lnTo>
                  <a:lnTo>
                    <a:pt x="4261760" y="1653367"/>
                  </a:lnTo>
                  <a:lnTo>
                    <a:pt x="4253212" y="1653367"/>
                  </a:lnTo>
                  <a:lnTo>
                    <a:pt x="4251787" y="1653367"/>
                  </a:lnTo>
                  <a:lnTo>
                    <a:pt x="4250362" y="1653367"/>
                  </a:lnTo>
                  <a:lnTo>
                    <a:pt x="4250362" y="1653367"/>
                  </a:lnTo>
                  <a:lnTo>
                    <a:pt x="4250244" y="1653367"/>
                  </a:lnTo>
                  <a:lnTo>
                    <a:pt x="4249294" y="1653367"/>
                  </a:lnTo>
                  <a:lnTo>
                    <a:pt x="4248107" y="1653367"/>
                  </a:lnTo>
                  <a:lnTo>
                    <a:pt x="4246801" y="1653367"/>
                  </a:lnTo>
                  <a:lnTo>
                    <a:pt x="4244901" y="1653367"/>
                  </a:lnTo>
                  <a:lnTo>
                    <a:pt x="4236946" y="1653367"/>
                  </a:lnTo>
                  <a:lnTo>
                    <a:pt x="4236946" y="1653367"/>
                  </a:lnTo>
                  <a:lnTo>
                    <a:pt x="4236234" y="1540103"/>
                  </a:lnTo>
                  <a:close/>
                  <a:moveTo>
                    <a:pt x="4238253" y="1833117"/>
                  </a:moveTo>
                  <a:lnTo>
                    <a:pt x="4238253" y="1833117"/>
                  </a:lnTo>
                  <a:lnTo>
                    <a:pt x="4238253" y="1832167"/>
                  </a:lnTo>
                  <a:lnTo>
                    <a:pt x="4237540" y="1719141"/>
                  </a:lnTo>
                  <a:cubicBezTo>
                    <a:pt x="4237540" y="1719022"/>
                    <a:pt x="4237659" y="1718785"/>
                    <a:pt x="4237896" y="1718429"/>
                  </a:cubicBezTo>
                  <a:cubicBezTo>
                    <a:pt x="4238015" y="1718191"/>
                    <a:pt x="4238134" y="1718072"/>
                    <a:pt x="4238134" y="1717835"/>
                  </a:cubicBezTo>
                  <a:cubicBezTo>
                    <a:pt x="4238253" y="1717597"/>
                    <a:pt x="4238253" y="1717479"/>
                    <a:pt x="4238371" y="1717241"/>
                  </a:cubicBezTo>
                  <a:cubicBezTo>
                    <a:pt x="4238727" y="1716529"/>
                    <a:pt x="4239202" y="1715579"/>
                    <a:pt x="4239796" y="1714511"/>
                  </a:cubicBezTo>
                  <a:cubicBezTo>
                    <a:pt x="4239796" y="1714392"/>
                    <a:pt x="4239914" y="1714392"/>
                    <a:pt x="4239914" y="1714392"/>
                  </a:cubicBezTo>
                  <a:cubicBezTo>
                    <a:pt x="4240033" y="1714154"/>
                    <a:pt x="4240152" y="1713917"/>
                    <a:pt x="4240271" y="1713679"/>
                  </a:cubicBezTo>
                  <a:cubicBezTo>
                    <a:pt x="4240389" y="1713561"/>
                    <a:pt x="4240389" y="1713442"/>
                    <a:pt x="4240508" y="1713205"/>
                  </a:cubicBezTo>
                  <a:cubicBezTo>
                    <a:pt x="4240508" y="1713205"/>
                    <a:pt x="4240508" y="1713205"/>
                    <a:pt x="4240508" y="1713205"/>
                  </a:cubicBezTo>
                  <a:cubicBezTo>
                    <a:pt x="4240627" y="1712967"/>
                    <a:pt x="4240864" y="1712611"/>
                    <a:pt x="4241102" y="1712374"/>
                  </a:cubicBezTo>
                  <a:cubicBezTo>
                    <a:pt x="4241339" y="1712136"/>
                    <a:pt x="4241458" y="1711780"/>
                    <a:pt x="4241695" y="1711543"/>
                  </a:cubicBezTo>
                  <a:cubicBezTo>
                    <a:pt x="4242051" y="1710949"/>
                    <a:pt x="4242408" y="1710474"/>
                    <a:pt x="4242764" y="1709880"/>
                  </a:cubicBezTo>
                  <a:cubicBezTo>
                    <a:pt x="4242764" y="1709880"/>
                    <a:pt x="4242764" y="1709880"/>
                    <a:pt x="4242764" y="1709880"/>
                  </a:cubicBezTo>
                  <a:cubicBezTo>
                    <a:pt x="4243120" y="1709287"/>
                    <a:pt x="4243595" y="1708812"/>
                    <a:pt x="4243951" y="1708218"/>
                  </a:cubicBezTo>
                  <a:cubicBezTo>
                    <a:pt x="4243951" y="1708218"/>
                    <a:pt x="4243951" y="1708218"/>
                    <a:pt x="4243951" y="1708099"/>
                  </a:cubicBezTo>
                  <a:cubicBezTo>
                    <a:pt x="4244307" y="1707625"/>
                    <a:pt x="4244782" y="1707031"/>
                    <a:pt x="4245138" y="1706556"/>
                  </a:cubicBezTo>
                  <a:cubicBezTo>
                    <a:pt x="4245257" y="1706437"/>
                    <a:pt x="4245257" y="1706437"/>
                    <a:pt x="4245376" y="1706319"/>
                  </a:cubicBezTo>
                  <a:cubicBezTo>
                    <a:pt x="4245732" y="1705962"/>
                    <a:pt x="4246088" y="1705487"/>
                    <a:pt x="4246445" y="1705131"/>
                  </a:cubicBezTo>
                  <a:cubicBezTo>
                    <a:pt x="4246563" y="1705013"/>
                    <a:pt x="4246682" y="1704894"/>
                    <a:pt x="4246801" y="1704775"/>
                  </a:cubicBezTo>
                  <a:cubicBezTo>
                    <a:pt x="4247157" y="1704419"/>
                    <a:pt x="4247513" y="1704063"/>
                    <a:pt x="4247988" y="1703707"/>
                  </a:cubicBezTo>
                  <a:cubicBezTo>
                    <a:pt x="4248225" y="1703469"/>
                    <a:pt x="4248463" y="1703232"/>
                    <a:pt x="4248582" y="1703113"/>
                  </a:cubicBezTo>
                  <a:cubicBezTo>
                    <a:pt x="4249175" y="1702638"/>
                    <a:pt x="4249650" y="1702282"/>
                    <a:pt x="4250244" y="1701807"/>
                  </a:cubicBezTo>
                  <a:cubicBezTo>
                    <a:pt x="4250956" y="1701332"/>
                    <a:pt x="4251550" y="1700857"/>
                    <a:pt x="4252262" y="1700382"/>
                  </a:cubicBezTo>
                  <a:cubicBezTo>
                    <a:pt x="4252381" y="1700264"/>
                    <a:pt x="4252618" y="1700145"/>
                    <a:pt x="4252737" y="1700026"/>
                  </a:cubicBezTo>
                  <a:cubicBezTo>
                    <a:pt x="4254043" y="1699314"/>
                    <a:pt x="4255467" y="1698720"/>
                    <a:pt x="4257011" y="1698364"/>
                  </a:cubicBezTo>
                  <a:cubicBezTo>
                    <a:pt x="4258079" y="1698127"/>
                    <a:pt x="4259029" y="1698008"/>
                    <a:pt x="4260098" y="1698008"/>
                  </a:cubicBezTo>
                  <a:cubicBezTo>
                    <a:pt x="4260335" y="1698008"/>
                    <a:pt x="4260573" y="1698008"/>
                    <a:pt x="4260810" y="1698008"/>
                  </a:cubicBezTo>
                  <a:cubicBezTo>
                    <a:pt x="4266628" y="1698245"/>
                    <a:pt x="4273158" y="1702282"/>
                    <a:pt x="4280162" y="1713086"/>
                  </a:cubicBezTo>
                  <a:cubicBezTo>
                    <a:pt x="4280400" y="1713442"/>
                    <a:pt x="4280637" y="1713798"/>
                    <a:pt x="4280756" y="1714036"/>
                  </a:cubicBezTo>
                  <a:cubicBezTo>
                    <a:pt x="4281706" y="1715579"/>
                    <a:pt x="4282656" y="1717241"/>
                    <a:pt x="4283724" y="1719022"/>
                  </a:cubicBezTo>
                  <a:lnTo>
                    <a:pt x="4285149" y="1832880"/>
                  </a:lnTo>
                  <a:lnTo>
                    <a:pt x="4238490" y="1833117"/>
                  </a:lnTo>
                  <a:lnTo>
                    <a:pt x="4238253" y="1833117"/>
                  </a:lnTo>
                  <a:close/>
                  <a:moveTo>
                    <a:pt x="4286336" y="2012155"/>
                  </a:moveTo>
                  <a:lnTo>
                    <a:pt x="4264016" y="2012273"/>
                  </a:lnTo>
                  <a:lnTo>
                    <a:pt x="4255467" y="2012273"/>
                  </a:lnTo>
                  <a:lnTo>
                    <a:pt x="4254043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1787" y="2012273"/>
                  </a:lnTo>
                  <a:lnTo>
                    <a:pt x="4250600" y="2012273"/>
                  </a:lnTo>
                  <a:lnTo>
                    <a:pt x="4249175" y="2012273"/>
                  </a:lnTo>
                  <a:lnTo>
                    <a:pt x="4247394" y="2012273"/>
                  </a:lnTo>
                  <a:lnTo>
                    <a:pt x="4239558" y="2012273"/>
                  </a:lnTo>
                  <a:lnTo>
                    <a:pt x="4238609" y="1898416"/>
                  </a:lnTo>
                  <a:cubicBezTo>
                    <a:pt x="4238609" y="1898297"/>
                    <a:pt x="4238846" y="1897941"/>
                    <a:pt x="4239083" y="1897466"/>
                  </a:cubicBezTo>
                  <a:cubicBezTo>
                    <a:pt x="4239202" y="1897229"/>
                    <a:pt x="4239321" y="1896873"/>
                    <a:pt x="4239558" y="1896516"/>
                  </a:cubicBezTo>
                  <a:cubicBezTo>
                    <a:pt x="4239796" y="1896160"/>
                    <a:pt x="4239914" y="1895804"/>
                    <a:pt x="4240152" y="1895329"/>
                  </a:cubicBezTo>
                  <a:cubicBezTo>
                    <a:pt x="4240152" y="1895210"/>
                    <a:pt x="4240152" y="1895210"/>
                    <a:pt x="4240271" y="1895092"/>
                  </a:cubicBezTo>
                  <a:cubicBezTo>
                    <a:pt x="4240271" y="1894973"/>
                    <a:pt x="4240508" y="1894735"/>
                    <a:pt x="4240508" y="1894617"/>
                  </a:cubicBezTo>
                  <a:cubicBezTo>
                    <a:pt x="4240627" y="1894379"/>
                    <a:pt x="4240746" y="1894142"/>
                    <a:pt x="4240864" y="1894023"/>
                  </a:cubicBezTo>
                  <a:cubicBezTo>
                    <a:pt x="4241221" y="1893429"/>
                    <a:pt x="4241458" y="1892955"/>
                    <a:pt x="4241814" y="1892361"/>
                  </a:cubicBezTo>
                  <a:cubicBezTo>
                    <a:pt x="4241933" y="1892123"/>
                    <a:pt x="4242051" y="1891886"/>
                    <a:pt x="4242289" y="1891649"/>
                  </a:cubicBezTo>
                  <a:cubicBezTo>
                    <a:pt x="4242408" y="1891411"/>
                    <a:pt x="4242645" y="1891174"/>
                    <a:pt x="4242764" y="1890936"/>
                  </a:cubicBezTo>
                  <a:cubicBezTo>
                    <a:pt x="4243001" y="1890461"/>
                    <a:pt x="4243358" y="1890105"/>
                    <a:pt x="4243595" y="1889630"/>
                  </a:cubicBezTo>
                  <a:cubicBezTo>
                    <a:pt x="4243714" y="1889393"/>
                    <a:pt x="4243833" y="1889155"/>
                    <a:pt x="4244070" y="1888918"/>
                  </a:cubicBezTo>
                  <a:cubicBezTo>
                    <a:pt x="4244189" y="1888799"/>
                    <a:pt x="4244307" y="1888562"/>
                    <a:pt x="4244426" y="1888443"/>
                  </a:cubicBezTo>
                  <a:cubicBezTo>
                    <a:pt x="4244663" y="1888087"/>
                    <a:pt x="4244901" y="1887731"/>
                    <a:pt x="4245257" y="1887375"/>
                  </a:cubicBezTo>
                  <a:cubicBezTo>
                    <a:pt x="4245732" y="1886781"/>
                    <a:pt x="4246207" y="1886069"/>
                    <a:pt x="4246801" y="1885475"/>
                  </a:cubicBezTo>
                  <a:cubicBezTo>
                    <a:pt x="4246801" y="1885475"/>
                    <a:pt x="4246801" y="1885475"/>
                    <a:pt x="4246801" y="1885475"/>
                  </a:cubicBezTo>
                  <a:cubicBezTo>
                    <a:pt x="4247038" y="1885237"/>
                    <a:pt x="4247275" y="1885000"/>
                    <a:pt x="4247513" y="1884763"/>
                  </a:cubicBezTo>
                  <a:cubicBezTo>
                    <a:pt x="4247750" y="1884525"/>
                    <a:pt x="4247988" y="1884288"/>
                    <a:pt x="4248225" y="1884050"/>
                  </a:cubicBezTo>
                  <a:cubicBezTo>
                    <a:pt x="4248819" y="1883457"/>
                    <a:pt x="4249413" y="1882863"/>
                    <a:pt x="4250125" y="1882269"/>
                  </a:cubicBezTo>
                  <a:cubicBezTo>
                    <a:pt x="4250362" y="1882151"/>
                    <a:pt x="4250481" y="1881913"/>
                    <a:pt x="4250719" y="1881676"/>
                  </a:cubicBezTo>
                  <a:cubicBezTo>
                    <a:pt x="4253212" y="1879657"/>
                    <a:pt x="4255942" y="1878114"/>
                    <a:pt x="4259029" y="1877520"/>
                  </a:cubicBezTo>
                  <a:cubicBezTo>
                    <a:pt x="4259860" y="1877402"/>
                    <a:pt x="4260691" y="1877283"/>
                    <a:pt x="4261523" y="1877283"/>
                  </a:cubicBezTo>
                  <a:cubicBezTo>
                    <a:pt x="4262116" y="1877283"/>
                    <a:pt x="4262828" y="1877283"/>
                    <a:pt x="4263541" y="1877402"/>
                  </a:cubicBezTo>
                  <a:cubicBezTo>
                    <a:pt x="4268765" y="1878114"/>
                    <a:pt x="4274701" y="1882032"/>
                    <a:pt x="4280993" y="1891292"/>
                  </a:cubicBezTo>
                  <a:cubicBezTo>
                    <a:pt x="4282418" y="1893429"/>
                    <a:pt x="4283843" y="1895685"/>
                    <a:pt x="4285268" y="1898297"/>
                  </a:cubicBezTo>
                  <a:lnTo>
                    <a:pt x="4286692" y="2012155"/>
                  </a:lnTo>
                  <a:lnTo>
                    <a:pt x="4286336" y="2012155"/>
                  </a:lnTo>
                  <a:close/>
                  <a:moveTo>
                    <a:pt x="4312693" y="1181197"/>
                  </a:moveTo>
                  <a:cubicBezTo>
                    <a:pt x="4312693" y="1181197"/>
                    <a:pt x="4312812" y="1181078"/>
                    <a:pt x="4312812" y="1180960"/>
                  </a:cubicBezTo>
                  <a:cubicBezTo>
                    <a:pt x="4312930" y="1180603"/>
                    <a:pt x="4313168" y="1180010"/>
                    <a:pt x="4313643" y="1179179"/>
                  </a:cubicBezTo>
                  <a:cubicBezTo>
                    <a:pt x="4313643" y="1179179"/>
                    <a:pt x="4313643" y="1179179"/>
                    <a:pt x="4313643" y="1179060"/>
                  </a:cubicBezTo>
                  <a:cubicBezTo>
                    <a:pt x="4313762" y="1178704"/>
                    <a:pt x="4313999" y="1178348"/>
                    <a:pt x="4314237" y="1177991"/>
                  </a:cubicBezTo>
                  <a:cubicBezTo>
                    <a:pt x="4314237" y="1177991"/>
                    <a:pt x="4314237" y="1177991"/>
                    <a:pt x="4314237" y="1177991"/>
                  </a:cubicBezTo>
                  <a:cubicBezTo>
                    <a:pt x="4314237" y="1177873"/>
                    <a:pt x="4314355" y="1177635"/>
                    <a:pt x="4314474" y="1177517"/>
                  </a:cubicBezTo>
                  <a:cubicBezTo>
                    <a:pt x="4314593" y="1177279"/>
                    <a:pt x="4314830" y="1176923"/>
                    <a:pt x="4314949" y="1176685"/>
                  </a:cubicBezTo>
                  <a:cubicBezTo>
                    <a:pt x="4315068" y="1176448"/>
                    <a:pt x="4315186" y="1176211"/>
                    <a:pt x="4315424" y="1175973"/>
                  </a:cubicBezTo>
                  <a:cubicBezTo>
                    <a:pt x="4315542" y="1175617"/>
                    <a:pt x="4315780" y="1175379"/>
                    <a:pt x="4316017" y="1175023"/>
                  </a:cubicBezTo>
                  <a:cubicBezTo>
                    <a:pt x="4316136" y="1174786"/>
                    <a:pt x="4316374" y="1174548"/>
                    <a:pt x="4316492" y="1174192"/>
                  </a:cubicBezTo>
                  <a:cubicBezTo>
                    <a:pt x="4316611" y="1173955"/>
                    <a:pt x="4316730" y="1173717"/>
                    <a:pt x="4316967" y="1173480"/>
                  </a:cubicBezTo>
                  <a:cubicBezTo>
                    <a:pt x="4317324" y="1172886"/>
                    <a:pt x="4317798" y="1172174"/>
                    <a:pt x="4318273" y="1171462"/>
                  </a:cubicBezTo>
                  <a:cubicBezTo>
                    <a:pt x="4318273" y="1171462"/>
                    <a:pt x="4318273" y="1171343"/>
                    <a:pt x="4318392" y="1171343"/>
                  </a:cubicBezTo>
                  <a:cubicBezTo>
                    <a:pt x="4318748" y="1170868"/>
                    <a:pt x="4319104" y="1170393"/>
                    <a:pt x="4319579" y="1169918"/>
                  </a:cubicBezTo>
                  <a:cubicBezTo>
                    <a:pt x="4320054" y="1169324"/>
                    <a:pt x="4320529" y="1168612"/>
                    <a:pt x="4321122" y="1168019"/>
                  </a:cubicBezTo>
                  <a:cubicBezTo>
                    <a:pt x="4321597" y="1167425"/>
                    <a:pt x="4322072" y="1166950"/>
                    <a:pt x="4322547" y="1166475"/>
                  </a:cubicBezTo>
                  <a:cubicBezTo>
                    <a:pt x="4322547" y="1166475"/>
                    <a:pt x="4322547" y="1166475"/>
                    <a:pt x="4322547" y="1166475"/>
                  </a:cubicBezTo>
                  <a:cubicBezTo>
                    <a:pt x="4322666" y="1166356"/>
                    <a:pt x="4322666" y="1166356"/>
                    <a:pt x="4322785" y="1166238"/>
                  </a:cubicBezTo>
                  <a:cubicBezTo>
                    <a:pt x="4323260" y="1165763"/>
                    <a:pt x="4323853" y="1165288"/>
                    <a:pt x="4324328" y="1164813"/>
                  </a:cubicBezTo>
                  <a:cubicBezTo>
                    <a:pt x="4324684" y="1164575"/>
                    <a:pt x="4324803" y="1164338"/>
                    <a:pt x="4325159" y="1164101"/>
                  </a:cubicBezTo>
                  <a:cubicBezTo>
                    <a:pt x="4327653" y="1162082"/>
                    <a:pt x="4330621" y="1160658"/>
                    <a:pt x="4333707" y="1160183"/>
                  </a:cubicBezTo>
                  <a:cubicBezTo>
                    <a:pt x="4334301" y="1160064"/>
                    <a:pt x="4335013" y="1160064"/>
                    <a:pt x="4335607" y="1160064"/>
                  </a:cubicBezTo>
                  <a:cubicBezTo>
                    <a:pt x="4335845" y="1160064"/>
                    <a:pt x="4336082" y="1160064"/>
                    <a:pt x="4336319" y="1160064"/>
                  </a:cubicBezTo>
                  <a:cubicBezTo>
                    <a:pt x="4342018" y="1160301"/>
                    <a:pt x="4348667" y="1164338"/>
                    <a:pt x="4355553" y="1175142"/>
                  </a:cubicBezTo>
                  <a:cubicBezTo>
                    <a:pt x="4355790" y="1175498"/>
                    <a:pt x="4356028" y="1175854"/>
                    <a:pt x="4356147" y="1176211"/>
                  </a:cubicBezTo>
                  <a:cubicBezTo>
                    <a:pt x="4357096" y="1177754"/>
                    <a:pt x="4358046" y="1179416"/>
                    <a:pt x="4359115" y="1181197"/>
                  </a:cubicBezTo>
                  <a:lnTo>
                    <a:pt x="4360658" y="1295055"/>
                  </a:lnTo>
                  <a:lnTo>
                    <a:pt x="4337982" y="1295173"/>
                  </a:lnTo>
                  <a:lnTo>
                    <a:pt x="4329433" y="1295173"/>
                  </a:lnTo>
                  <a:lnTo>
                    <a:pt x="4328009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5753" y="1295173"/>
                  </a:lnTo>
                  <a:lnTo>
                    <a:pt x="4324566" y="1295173"/>
                  </a:lnTo>
                  <a:lnTo>
                    <a:pt x="4323141" y="1295173"/>
                  </a:lnTo>
                  <a:lnTo>
                    <a:pt x="4321241" y="1295173"/>
                  </a:lnTo>
                  <a:lnTo>
                    <a:pt x="4313405" y="1295173"/>
                  </a:lnTo>
                  <a:lnTo>
                    <a:pt x="4312693" y="1181197"/>
                  </a:lnTo>
                  <a:close/>
                  <a:moveTo>
                    <a:pt x="4313999" y="1360472"/>
                  </a:moveTo>
                  <a:cubicBezTo>
                    <a:pt x="4313999" y="1360353"/>
                    <a:pt x="4314237" y="1359997"/>
                    <a:pt x="4314474" y="1359404"/>
                  </a:cubicBezTo>
                  <a:cubicBezTo>
                    <a:pt x="4314593" y="1359166"/>
                    <a:pt x="4314712" y="1358929"/>
                    <a:pt x="4314830" y="1358691"/>
                  </a:cubicBezTo>
                  <a:cubicBezTo>
                    <a:pt x="4315068" y="1358216"/>
                    <a:pt x="4315305" y="1357860"/>
                    <a:pt x="4315542" y="1357266"/>
                  </a:cubicBezTo>
                  <a:cubicBezTo>
                    <a:pt x="4315780" y="1356792"/>
                    <a:pt x="4316136" y="1356198"/>
                    <a:pt x="4316374" y="1355723"/>
                  </a:cubicBezTo>
                  <a:cubicBezTo>
                    <a:pt x="4316611" y="1355367"/>
                    <a:pt x="4316849" y="1355011"/>
                    <a:pt x="4316967" y="1354536"/>
                  </a:cubicBezTo>
                  <a:cubicBezTo>
                    <a:pt x="4317086" y="1354417"/>
                    <a:pt x="4317086" y="1354298"/>
                    <a:pt x="4317205" y="1354180"/>
                  </a:cubicBezTo>
                  <a:cubicBezTo>
                    <a:pt x="4317324" y="1354061"/>
                    <a:pt x="4317324" y="1354061"/>
                    <a:pt x="4317324" y="1353942"/>
                  </a:cubicBezTo>
                  <a:cubicBezTo>
                    <a:pt x="4317561" y="1353586"/>
                    <a:pt x="4317798" y="1353230"/>
                    <a:pt x="4318036" y="1352874"/>
                  </a:cubicBezTo>
                  <a:cubicBezTo>
                    <a:pt x="4318510" y="1352161"/>
                    <a:pt x="4318867" y="1351568"/>
                    <a:pt x="4319461" y="1350855"/>
                  </a:cubicBezTo>
                  <a:cubicBezTo>
                    <a:pt x="4319817" y="1350262"/>
                    <a:pt x="4320292" y="1349787"/>
                    <a:pt x="4320648" y="1349193"/>
                  </a:cubicBezTo>
                  <a:lnTo>
                    <a:pt x="4320648" y="1349193"/>
                  </a:lnTo>
                  <a:cubicBezTo>
                    <a:pt x="4320766" y="1349074"/>
                    <a:pt x="4320885" y="1348956"/>
                    <a:pt x="4320885" y="1348837"/>
                  </a:cubicBezTo>
                  <a:cubicBezTo>
                    <a:pt x="4321241" y="1348362"/>
                    <a:pt x="4321716" y="1347768"/>
                    <a:pt x="4322191" y="1347294"/>
                  </a:cubicBezTo>
                  <a:cubicBezTo>
                    <a:pt x="4322547" y="1346819"/>
                    <a:pt x="4322903" y="1346463"/>
                    <a:pt x="4323260" y="1346106"/>
                  </a:cubicBezTo>
                  <a:cubicBezTo>
                    <a:pt x="4323378" y="1345988"/>
                    <a:pt x="4323497" y="1345869"/>
                    <a:pt x="4323616" y="1345750"/>
                  </a:cubicBezTo>
                  <a:cubicBezTo>
                    <a:pt x="4323616" y="1345750"/>
                    <a:pt x="4323616" y="1345750"/>
                    <a:pt x="4323616" y="1345750"/>
                  </a:cubicBezTo>
                  <a:cubicBezTo>
                    <a:pt x="4323734" y="1345631"/>
                    <a:pt x="4323853" y="1345513"/>
                    <a:pt x="4323972" y="1345513"/>
                  </a:cubicBezTo>
                  <a:cubicBezTo>
                    <a:pt x="4324447" y="1345038"/>
                    <a:pt x="4325041" y="1344563"/>
                    <a:pt x="4325515" y="1344088"/>
                  </a:cubicBezTo>
                  <a:cubicBezTo>
                    <a:pt x="4325634" y="1343969"/>
                    <a:pt x="4325753" y="1343851"/>
                    <a:pt x="4325871" y="1343732"/>
                  </a:cubicBezTo>
                  <a:cubicBezTo>
                    <a:pt x="4326228" y="1343376"/>
                    <a:pt x="4326703" y="1343020"/>
                    <a:pt x="4327059" y="1342782"/>
                  </a:cubicBezTo>
                  <a:cubicBezTo>
                    <a:pt x="4327771" y="1342307"/>
                    <a:pt x="4328483" y="1341832"/>
                    <a:pt x="4329196" y="1341476"/>
                  </a:cubicBezTo>
                  <a:cubicBezTo>
                    <a:pt x="4329196" y="1341476"/>
                    <a:pt x="4329196" y="1341476"/>
                    <a:pt x="4329196" y="1341476"/>
                  </a:cubicBezTo>
                  <a:cubicBezTo>
                    <a:pt x="4329552" y="1341239"/>
                    <a:pt x="4329790" y="1341001"/>
                    <a:pt x="4330146" y="1340882"/>
                  </a:cubicBezTo>
                  <a:cubicBezTo>
                    <a:pt x="4331570" y="1340170"/>
                    <a:pt x="4333114" y="1339695"/>
                    <a:pt x="4334657" y="1339458"/>
                  </a:cubicBezTo>
                  <a:cubicBezTo>
                    <a:pt x="4335251" y="1339339"/>
                    <a:pt x="4335963" y="1339339"/>
                    <a:pt x="4336557" y="1339339"/>
                  </a:cubicBezTo>
                  <a:cubicBezTo>
                    <a:pt x="4336794" y="1339339"/>
                    <a:pt x="4337032" y="1339339"/>
                    <a:pt x="4337269" y="1339339"/>
                  </a:cubicBezTo>
                  <a:cubicBezTo>
                    <a:pt x="4342968" y="1339576"/>
                    <a:pt x="4349616" y="1343613"/>
                    <a:pt x="4356503" y="1354417"/>
                  </a:cubicBezTo>
                  <a:cubicBezTo>
                    <a:pt x="4356740" y="1354773"/>
                    <a:pt x="4356978" y="1355129"/>
                    <a:pt x="4357215" y="1355486"/>
                  </a:cubicBezTo>
                  <a:cubicBezTo>
                    <a:pt x="4358165" y="1357029"/>
                    <a:pt x="4359115" y="1358691"/>
                    <a:pt x="4360183" y="1360472"/>
                  </a:cubicBezTo>
                  <a:lnTo>
                    <a:pt x="4361608" y="1474330"/>
                  </a:lnTo>
                  <a:lnTo>
                    <a:pt x="4314593" y="1474448"/>
                  </a:lnTo>
                  <a:lnTo>
                    <a:pt x="4313999" y="1360472"/>
                  </a:lnTo>
                  <a:close/>
                  <a:moveTo>
                    <a:pt x="4315305" y="1539747"/>
                  </a:moveTo>
                  <a:cubicBezTo>
                    <a:pt x="4315424" y="1539510"/>
                    <a:pt x="4316255" y="1537729"/>
                    <a:pt x="4317561" y="1535354"/>
                  </a:cubicBezTo>
                  <a:cubicBezTo>
                    <a:pt x="4317917" y="1534761"/>
                    <a:pt x="4318154" y="1534286"/>
                    <a:pt x="4318510" y="1533692"/>
                  </a:cubicBezTo>
                  <a:cubicBezTo>
                    <a:pt x="4318629" y="1533573"/>
                    <a:pt x="4318629" y="1533455"/>
                    <a:pt x="4318748" y="1533455"/>
                  </a:cubicBezTo>
                  <a:cubicBezTo>
                    <a:pt x="4318985" y="1533099"/>
                    <a:pt x="4319223" y="1532742"/>
                    <a:pt x="4319461" y="1532386"/>
                  </a:cubicBezTo>
                  <a:cubicBezTo>
                    <a:pt x="4319935" y="1531674"/>
                    <a:pt x="4320292" y="1531080"/>
                    <a:pt x="4320766" y="1530368"/>
                  </a:cubicBezTo>
                  <a:cubicBezTo>
                    <a:pt x="4321004" y="1530130"/>
                    <a:pt x="4321122" y="1529893"/>
                    <a:pt x="4321360" y="1529655"/>
                  </a:cubicBezTo>
                  <a:cubicBezTo>
                    <a:pt x="4321597" y="1529418"/>
                    <a:pt x="4321716" y="1529181"/>
                    <a:pt x="4321954" y="1528943"/>
                  </a:cubicBezTo>
                  <a:cubicBezTo>
                    <a:pt x="4322429" y="1528349"/>
                    <a:pt x="4322903" y="1527756"/>
                    <a:pt x="4323378" y="1527162"/>
                  </a:cubicBezTo>
                  <a:cubicBezTo>
                    <a:pt x="4326584" y="1523363"/>
                    <a:pt x="4330739" y="1519920"/>
                    <a:pt x="4335726" y="1518970"/>
                  </a:cubicBezTo>
                  <a:cubicBezTo>
                    <a:pt x="4336557" y="1518851"/>
                    <a:pt x="4337388" y="1518733"/>
                    <a:pt x="4338219" y="1518733"/>
                  </a:cubicBezTo>
                  <a:cubicBezTo>
                    <a:pt x="4339287" y="1518733"/>
                    <a:pt x="4340356" y="1518851"/>
                    <a:pt x="4341543" y="1519089"/>
                  </a:cubicBezTo>
                  <a:cubicBezTo>
                    <a:pt x="4347598" y="1520514"/>
                    <a:pt x="4354484" y="1526450"/>
                    <a:pt x="4361845" y="1539747"/>
                  </a:cubicBezTo>
                  <a:lnTo>
                    <a:pt x="4363270" y="1653605"/>
                  </a:lnTo>
                  <a:lnTo>
                    <a:pt x="4340712" y="1653723"/>
                  </a:lnTo>
                  <a:lnTo>
                    <a:pt x="4339881" y="1653723"/>
                  </a:lnTo>
                  <a:lnTo>
                    <a:pt x="4316136" y="1653842"/>
                  </a:lnTo>
                  <a:lnTo>
                    <a:pt x="4315305" y="1539747"/>
                  </a:lnTo>
                  <a:close/>
                  <a:moveTo>
                    <a:pt x="4316611" y="1718903"/>
                  </a:moveTo>
                  <a:cubicBezTo>
                    <a:pt x="4316611" y="1718903"/>
                    <a:pt x="4316730" y="1718547"/>
                    <a:pt x="4316849" y="1718429"/>
                  </a:cubicBezTo>
                  <a:cubicBezTo>
                    <a:pt x="4316967" y="1718310"/>
                    <a:pt x="4316967" y="1718191"/>
                    <a:pt x="4317086" y="1717954"/>
                  </a:cubicBezTo>
                  <a:cubicBezTo>
                    <a:pt x="4317205" y="1717835"/>
                    <a:pt x="4317205" y="1717597"/>
                    <a:pt x="4317324" y="1717479"/>
                  </a:cubicBezTo>
                  <a:cubicBezTo>
                    <a:pt x="4317324" y="1717360"/>
                    <a:pt x="4317442" y="1717241"/>
                    <a:pt x="4317442" y="1717241"/>
                  </a:cubicBezTo>
                  <a:cubicBezTo>
                    <a:pt x="4317680" y="1716766"/>
                    <a:pt x="4317917" y="1716410"/>
                    <a:pt x="4318154" y="1715817"/>
                  </a:cubicBezTo>
                  <a:cubicBezTo>
                    <a:pt x="4318273" y="1715698"/>
                    <a:pt x="4318392" y="1715460"/>
                    <a:pt x="4318392" y="1715342"/>
                  </a:cubicBezTo>
                  <a:cubicBezTo>
                    <a:pt x="4318510" y="1715223"/>
                    <a:pt x="4318510" y="1715104"/>
                    <a:pt x="4318629" y="1714985"/>
                  </a:cubicBezTo>
                  <a:cubicBezTo>
                    <a:pt x="4318629" y="1714985"/>
                    <a:pt x="4318629" y="1714867"/>
                    <a:pt x="4318748" y="1714867"/>
                  </a:cubicBezTo>
                  <a:cubicBezTo>
                    <a:pt x="4319104" y="1714273"/>
                    <a:pt x="4319461" y="1713561"/>
                    <a:pt x="4319817" y="1712849"/>
                  </a:cubicBezTo>
                  <a:cubicBezTo>
                    <a:pt x="4319817" y="1712849"/>
                    <a:pt x="4319817" y="1712849"/>
                    <a:pt x="4319817" y="1712849"/>
                  </a:cubicBezTo>
                  <a:cubicBezTo>
                    <a:pt x="4319935" y="1712730"/>
                    <a:pt x="4320054" y="1712492"/>
                    <a:pt x="4320173" y="1712374"/>
                  </a:cubicBezTo>
                  <a:cubicBezTo>
                    <a:pt x="4320292" y="1712136"/>
                    <a:pt x="4320410" y="1711899"/>
                    <a:pt x="4320648" y="1711661"/>
                  </a:cubicBezTo>
                  <a:cubicBezTo>
                    <a:pt x="4320648" y="1711661"/>
                    <a:pt x="4320648" y="1711661"/>
                    <a:pt x="4320648" y="1711661"/>
                  </a:cubicBezTo>
                  <a:cubicBezTo>
                    <a:pt x="4321122" y="1710949"/>
                    <a:pt x="4321597" y="1710237"/>
                    <a:pt x="4322072" y="1709524"/>
                  </a:cubicBezTo>
                  <a:cubicBezTo>
                    <a:pt x="4322191" y="1709405"/>
                    <a:pt x="4322310" y="1709168"/>
                    <a:pt x="4322429" y="1709049"/>
                  </a:cubicBezTo>
                  <a:cubicBezTo>
                    <a:pt x="4322666" y="1708693"/>
                    <a:pt x="4322903" y="1708337"/>
                    <a:pt x="4323141" y="1708099"/>
                  </a:cubicBezTo>
                  <a:cubicBezTo>
                    <a:pt x="4323616" y="1707506"/>
                    <a:pt x="4324091" y="1706912"/>
                    <a:pt x="4324684" y="1706319"/>
                  </a:cubicBezTo>
                  <a:cubicBezTo>
                    <a:pt x="4324684" y="1706319"/>
                    <a:pt x="4324803" y="1706200"/>
                    <a:pt x="4324803" y="1706200"/>
                  </a:cubicBezTo>
                  <a:cubicBezTo>
                    <a:pt x="4324803" y="1706200"/>
                    <a:pt x="4324803" y="1706200"/>
                    <a:pt x="4324803" y="1706200"/>
                  </a:cubicBezTo>
                  <a:cubicBezTo>
                    <a:pt x="4325278" y="1705725"/>
                    <a:pt x="4325634" y="1705250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703" y="1704181"/>
                    <a:pt x="4327415" y="1703588"/>
                    <a:pt x="4328009" y="1702994"/>
                  </a:cubicBezTo>
                  <a:cubicBezTo>
                    <a:pt x="4328365" y="1702757"/>
                    <a:pt x="4328602" y="1702519"/>
                    <a:pt x="4328958" y="1702282"/>
                  </a:cubicBezTo>
                  <a:cubicBezTo>
                    <a:pt x="4329196" y="1702163"/>
                    <a:pt x="4329433" y="1701926"/>
                    <a:pt x="4329671" y="1701807"/>
                  </a:cubicBezTo>
                  <a:cubicBezTo>
                    <a:pt x="4330383" y="1701332"/>
                    <a:pt x="4331095" y="1700857"/>
                    <a:pt x="4331808" y="1700382"/>
                  </a:cubicBezTo>
                  <a:cubicBezTo>
                    <a:pt x="4332164" y="1700145"/>
                    <a:pt x="4332402" y="1699907"/>
                    <a:pt x="4332758" y="1699789"/>
                  </a:cubicBezTo>
                  <a:cubicBezTo>
                    <a:pt x="4334182" y="1699076"/>
                    <a:pt x="4335726" y="1698602"/>
                    <a:pt x="4337269" y="1698364"/>
                  </a:cubicBezTo>
                  <a:cubicBezTo>
                    <a:pt x="4337863" y="1698245"/>
                    <a:pt x="4338575" y="1698245"/>
                    <a:pt x="4339169" y="1698245"/>
                  </a:cubicBezTo>
                  <a:cubicBezTo>
                    <a:pt x="4339406" y="1698245"/>
                    <a:pt x="4339644" y="1698245"/>
                    <a:pt x="4339881" y="1698245"/>
                  </a:cubicBezTo>
                  <a:cubicBezTo>
                    <a:pt x="4345580" y="1698483"/>
                    <a:pt x="4352110" y="1702519"/>
                    <a:pt x="4359115" y="1713323"/>
                  </a:cubicBezTo>
                  <a:cubicBezTo>
                    <a:pt x="4359352" y="1713679"/>
                    <a:pt x="4359590" y="1714036"/>
                    <a:pt x="4359708" y="1714392"/>
                  </a:cubicBezTo>
                  <a:cubicBezTo>
                    <a:pt x="4360658" y="1715935"/>
                    <a:pt x="4361608" y="1717597"/>
                    <a:pt x="4362676" y="1719378"/>
                  </a:cubicBezTo>
                  <a:lnTo>
                    <a:pt x="4364101" y="1833236"/>
                  </a:lnTo>
                  <a:lnTo>
                    <a:pt x="4334776" y="1833355"/>
                  </a:lnTo>
                  <a:lnTo>
                    <a:pt x="4332164" y="1833355"/>
                  </a:lnTo>
                  <a:lnTo>
                    <a:pt x="4330739" y="1833355"/>
                  </a:lnTo>
                  <a:lnTo>
                    <a:pt x="4330146" y="1833355"/>
                  </a:lnTo>
                  <a:lnTo>
                    <a:pt x="4327890" y="1833355"/>
                  </a:lnTo>
                  <a:lnTo>
                    <a:pt x="4316730" y="1833355"/>
                  </a:lnTo>
                  <a:lnTo>
                    <a:pt x="4316611" y="1718903"/>
                  </a:lnTo>
                  <a:close/>
                  <a:moveTo>
                    <a:pt x="4318629" y="2012155"/>
                  </a:moveTo>
                  <a:lnTo>
                    <a:pt x="4317917" y="1898297"/>
                  </a:lnTo>
                  <a:cubicBezTo>
                    <a:pt x="4317917" y="1898297"/>
                    <a:pt x="4317917" y="1898297"/>
                    <a:pt x="4317917" y="1898297"/>
                  </a:cubicBezTo>
                  <a:cubicBezTo>
                    <a:pt x="4317917" y="1898179"/>
                    <a:pt x="4318154" y="1897822"/>
                    <a:pt x="4318273" y="1897466"/>
                  </a:cubicBezTo>
                  <a:cubicBezTo>
                    <a:pt x="4318273" y="1897347"/>
                    <a:pt x="4318273" y="1897347"/>
                    <a:pt x="4318392" y="1897347"/>
                  </a:cubicBezTo>
                  <a:cubicBezTo>
                    <a:pt x="4318392" y="1897229"/>
                    <a:pt x="4318510" y="1897110"/>
                    <a:pt x="4318510" y="1896991"/>
                  </a:cubicBezTo>
                  <a:cubicBezTo>
                    <a:pt x="4318510" y="1896873"/>
                    <a:pt x="4318629" y="1896873"/>
                    <a:pt x="4318629" y="1896754"/>
                  </a:cubicBezTo>
                  <a:cubicBezTo>
                    <a:pt x="4318748" y="1896635"/>
                    <a:pt x="4318867" y="1896398"/>
                    <a:pt x="4318867" y="1896160"/>
                  </a:cubicBezTo>
                  <a:cubicBezTo>
                    <a:pt x="4318985" y="1895804"/>
                    <a:pt x="4319223" y="1895567"/>
                    <a:pt x="4319342" y="1895092"/>
                  </a:cubicBezTo>
                  <a:cubicBezTo>
                    <a:pt x="4319461" y="1894735"/>
                    <a:pt x="4319698" y="1894379"/>
                    <a:pt x="4319935" y="1894023"/>
                  </a:cubicBezTo>
                  <a:cubicBezTo>
                    <a:pt x="4320054" y="1893904"/>
                    <a:pt x="4320173" y="1893667"/>
                    <a:pt x="4320292" y="1893429"/>
                  </a:cubicBezTo>
                  <a:cubicBezTo>
                    <a:pt x="4320529" y="1893073"/>
                    <a:pt x="4320766" y="1892598"/>
                    <a:pt x="4321004" y="1892123"/>
                  </a:cubicBezTo>
                  <a:cubicBezTo>
                    <a:pt x="4321004" y="1892123"/>
                    <a:pt x="4321004" y="1892123"/>
                    <a:pt x="4321004" y="1892123"/>
                  </a:cubicBezTo>
                  <a:cubicBezTo>
                    <a:pt x="4321122" y="1892005"/>
                    <a:pt x="4321241" y="1891886"/>
                    <a:pt x="4321241" y="1891649"/>
                  </a:cubicBezTo>
                  <a:cubicBezTo>
                    <a:pt x="4321479" y="1891292"/>
                    <a:pt x="4321716" y="1890936"/>
                    <a:pt x="4321954" y="1890699"/>
                  </a:cubicBezTo>
                  <a:cubicBezTo>
                    <a:pt x="4321954" y="1890699"/>
                    <a:pt x="4321954" y="1890699"/>
                    <a:pt x="4321954" y="1890699"/>
                  </a:cubicBezTo>
                  <a:cubicBezTo>
                    <a:pt x="4322310" y="1890105"/>
                    <a:pt x="4322785" y="1889393"/>
                    <a:pt x="4323141" y="1888799"/>
                  </a:cubicBezTo>
                  <a:cubicBezTo>
                    <a:pt x="4323141" y="1888799"/>
                    <a:pt x="4323141" y="1888799"/>
                    <a:pt x="4323141" y="1888799"/>
                  </a:cubicBezTo>
                  <a:cubicBezTo>
                    <a:pt x="4323497" y="1888324"/>
                    <a:pt x="4323972" y="1887731"/>
                    <a:pt x="4324328" y="1887256"/>
                  </a:cubicBezTo>
                  <a:cubicBezTo>
                    <a:pt x="4324684" y="1886781"/>
                    <a:pt x="4325041" y="1886425"/>
                    <a:pt x="4325278" y="1885950"/>
                  </a:cubicBezTo>
                  <a:cubicBezTo>
                    <a:pt x="4325397" y="1885712"/>
                    <a:pt x="4325634" y="1885475"/>
                    <a:pt x="4325753" y="1885356"/>
                  </a:cubicBezTo>
                  <a:cubicBezTo>
                    <a:pt x="4325990" y="1885119"/>
                    <a:pt x="4326109" y="1885000"/>
                    <a:pt x="4326346" y="1884763"/>
                  </a:cubicBezTo>
                  <a:cubicBezTo>
                    <a:pt x="4326584" y="1884406"/>
                    <a:pt x="4326940" y="1884169"/>
                    <a:pt x="4327178" y="1883813"/>
                  </a:cubicBezTo>
                  <a:cubicBezTo>
                    <a:pt x="4327771" y="1883219"/>
                    <a:pt x="4328246" y="1882626"/>
                    <a:pt x="4328958" y="1882032"/>
                  </a:cubicBezTo>
                  <a:cubicBezTo>
                    <a:pt x="4329077" y="1881913"/>
                    <a:pt x="4329196" y="1881794"/>
                    <a:pt x="4329315" y="1881676"/>
                  </a:cubicBezTo>
                  <a:cubicBezTo>
                    <a:pt x="4331689" y="1879657"/>
                    <a:pt x="4334420" y="1877995"/>
                    <a:pt x="4337388" y="1877283"/>
                  </a:cubicBezTo>
                  <a:cubicBezTo>
                    <a:pt x="4338338" y="1877045"/>
                    <a:pt x="4339406" y="1876927"/>
                    <a:pt x="4340594" y="1876927"/>
                  </a:cubicBezTo>
                  <a:cubicBezTo>
                    <a:pt x="4340831" y="1876927"/>
                    <a:pt x="4341069" y="1876927"/>
                    <a:pt x="4341306" y="1876927"/>
                  </a:cubicBezTo>
                  <a:cubicBezTo>
                    <a:pt x="4347123" y="1877164"/>
                    <a:pt x="4353653" y="1881201"/>
                    <a:pt x="4360658" y="1892005"/>
                  </a:cubicBezTo>
                  <a:cubicBezTo>
                    <a:pt x="4360895" y="1892361"/>
                    <a:pt x="4361133" y="1892717"/>
                    <a:pt x="4361252" y="1892955"/>
                  </a:cubicBezTo>
                  <a:cubicBezTo>
                    <a:pt x="4362202" y="1894498"/>
                    <a:pt x="4363270" y="1896160"/>
                    <a:pt x="4364220" y="1897941"/>
                  </a:cubicBezTo>
                  <a:lnTo>
                    <a:pt x="4365644" y="2011798"/>
                  </a:lnTo>
                  <a:lnTo>
                    <a:pt x="4318629" y="2012155"/>
                  </a:lnTo>
                  <a:close/>
                  <a:moveTo>
                    <a:pt x="4489831" y="626750"/>
                  </a:moveTo>
                  <a:lnTo>
                    <a:pt x="4489594" y="605142"/>
                  </a:lnTo>
                  <a:lnTo>
                    <a:pt x="4489475" y="584009"/>
                  </a:lnTo>
                  <a:lnTo>
                    <a:pt x="4535184" y="583891"/>
                  </a:lnTo>
                  <a:lnTo>
                    <a:pt x="4535184" y="605024"/>
                  </a:lnTo>
                  <a:lnTo>
                    <a:pt x="4535422" y="626513"/>
                  </a:lnTo>
                  <a:lnTo>
                    <a:pt x="4535540" y="647646"/>
                  </a:lnTo>
                  <a:lnTo>
                    <a:pt x="4529842" y="647646"/>
                  </a:lnTo>
                  <a:lnTo>
                    <a:pt x="4489950" y="647765"/>
                  </a:lnTo>
                  <a:lnTo>
                    <a:pt x="4489831" y="626750"/>
                  </a:lnTo>
                  <a:close/>
                  <a:moveTo>
                    <a:pt x="4490425" y="714844"/>
                  </a:moveTo>
                  <a:lnTo>
                    <a:pt x="4490187" y="693355"/>
                  </a:lnTo>
                  <a:lnTo>
                    <a:pt x="4490069" y="672341"/>
                  </a:lnTo>
                  <a:lnTo>
                    <a:pt x="4490425" y="672341"/>
                  </a:lnTo>
                  <a:lnTo>
                    <a:pt x="4535659" y="672103"/>
                  </a:lnTo>
                  <a:lnTo>
                    <a:pt x="4535778" y="693236"/>
                  </a:lnTo>
                  <a:lnTo>
                    <a:pt x="4536015" y="714844"/>
                  </a:lnTo>
                  <a:lnTo>
                    <a:pt x="4536134" y="735859"/>
                  </a:lnTo>
                  <a:lnTo>
                    <a:pt x="4490544" y="736096"/>
                  </a:lnTo>
                  <a:lnTo>
                    <a:pt x="4490544" y="736096"/>
                  </a:lnTo>
                  <a:lnTo>
                    <a:pt x="4490544" y="735978"/>
                  </a:lnTo>
                  <a:lnTo>
                    <a:pt x="4490425" y="714844"/>
                  </a:lnTo>
                  <a:close/>
                  <a:moveTo>
                    <a:pt x="4491137" y="806500"/>
                  </a:moveTo>
                  <a:lnTo>
                    <a:pt x="4491137" y="802938"/>
                  </a:lnTo>
                  <a:lnTo>
                    <a:pt x="4490900" y="781449"/>
                  </a:lnTo>
                  <a:lnTo>
                    <a:pt x="4490781" y="760316"/>
                  </a:lnTo>
                  <a:lnTo>
                    <a:pt x="4536490" y="760197"/>
                  </a:lnTo>
                  <a:lnTo>
                    <a:pt x="4536490" y="781212"/>
                  </a:lnTo>
                  <a:lnTo>
                    <a:pt x="4536727" y="802820"/>
                  </a:lnTo>
                  <a:lnTo>
                    <a:pt x="4536846" y="823834"/>
                  </a:lnTo>
                  <a:lnTo>
                    <a:pt x="4530910" y="823834"/>
                  </a:lnTo>
                  <a:lnTo>
                    <a:pt x="4491137" y="824072"/>
                  </a:lnTo>
                  <a:lnTo>
                    <a:pt x="4491137" y="824072"/>
                  </a:lnTo>
                  <a:lnTo>
                    <a:pt x="4491137" y="806500"/>
                  </a:lnTo>
                  <a:close/>
                  <a:moveTo>
                    <a:pt x="4491493" y="848529"/>
                  </a:moveTo>
                  <a:lnTo>
                    <a:pt x="4536965" y="848292"/>
                  </a:lnTo>
                  <a:lnTo>
                    <a:pt x="4537440" y="890795"/>
                  </a:lnTo>
                  <a:lnTo>
                    <a:pt x="4491849" y="891033"/>
                  </a:lnTo>
                  <a:lnTo>
                    <a:pt x="4491493" y="848529"/>
                  </a:lnTo>
                  <a:close/>
                  <a:moveTo>
                    <a:pt x="4492087" y="936623"/>
                  </a:moveTo>
                  <a:lnTo>
                    <a:pt x="4537559" y="936504"/>
                  </a:lnTo>
                  <a:lnTo>
                    <a:pt x="4538034" y="979008"/>
                  </a:lnTo>
                  <a:lnTo>
                    <a:pt x="4492443" y="979127"/>
                  </a:lnTo>
                  <a:lnTo>
                    <a:pt x="4492087" y="936623"/>
                  </a:lnTo>
                  <a:close/>
                  <a:moveTo>
                    <a:pt x="4492681" y="1024717"/>
                  </a:moveTo>
                  <a:lnTo>
                    <a:pt x="4538152" y="1024599"/>
                  </a:lnTo>
                  <a:lnTo>
                    <a:pt x="4538627" y="1067102"/>
                  </a:lnTo>
                  <a:lnTo>
                    <a:pt x="4493037" y="1067340"/>
                  </a:lnTo>
                  <a:lnTo>
                    <a:pt x="4492681" y="1024717"/>
                  </a:lnTo>
                  <a:close/>
                  <a:moveTo>
                    <a:pt x="4493393" y="1112930"/>
                  </a:moveTo>
                  <a:lnTo>
                    <a:pt x="4493749" y="1112930"/>
                  </a:lnTo>
                  <a:lnTo>
                    <a:pt x="4538864" y="1112693"/>
                  </a:lnTo>
                  <a:lnTo>
                    <a:pt x="4539221" y="1155315"/>
                  </a:lnTo>
                  <a:lnTo>
                    <a:pt x="4493749" y="1155434"/>
                  </a:lnTo>
                  <a:lnTo>
                    <a:pt x="4493393" y="1112930"/>
                  </a:lnTo>
                  <a:close/>
                  <a:moveTo>
                    <a:pt x="4493986" y="1201024"/>
                  </a:moveTo>
                  <a:lnTo>
                    <a:pt x="4539458" y="1200905"/>
                  </a:lnTo>
                  <a:lnTo>
                    <a:pt x="4539814" y="1243409"/>
                  </a:lnTo>
                  <a:lnTo>
                    <a:pt x="4494342" y="1243528"/>
                  </a:lnTo>
                  <a:lnTo>
                    <a:pt x="4493986" y="1201024"/>
                  </a:lnTo>
                  <a:close/>
                  <a:moveTo>
                    <a:pt x="4494580" y="1289237"/>
                  </a:moveTo>
                  <a:lnTo>
                    <a:pt x="4540052" y="1289000"/>
                  </a:lnTo>
                  <a:lnTo>
                    <a:pt x="4540408" y="1331503"/>
                  </a:lnTo>
                  <a:lnTo>
                    <a:pt x="4494936" y="1331741"/>
                  </a:lnTo>
                  <a:lnTo>
                    <a:pt x="4494936" y="1331741"/>
                  </a:lnTo>
                  <a:lnTo>
                    <a:pt x="4494936" y="1331147"/>
                  </a:lnTo>
                  <a:lnTo>
                    <a:pt x="4494580" y="1289237"/>
                  </a:lnTo>
                  <a:close/>
                  <a:moveTo>
                    <a:pt x="4495530" y="1419835"/>
                  </a:moveTo>
                  <a:lnTo>
                    <a:pt x="4495174" y="1377331"/>
                  </a:lnTo>
                  <a:lnTo>
                    <a:pt x="4495411" y="1377331"/>
                  </a:lnTo>
                  <a:lnTo>
                    <a:pt x="4540646" y="1377212"/>
                  </a:lnTo>
                  <a:lnTo>
                    <a:pt x="4541002" y="1419716"/>
                  </a:lnTo>
                  <a:lnTo>
                    <a:pt x="4495767" y="1419835"/>
                  </a:lnTo>
                  <a:lnTo>
                    <a:pt x="4495530" y="1419835"/>
                  </a:lnTo>
                  <a:close/>
                  <a:moveTo>
                    <a:pt x="4495886" y="1465425"/>
                  </a:moveTo>
                  <a:lnTo>
                    <a:pt x="4495886" y="1465425"/>
                  </a:lnTo>
                  <a:lnTo>
                    <a:pt x="4541358" y="1465306"/>
                  </a:lnTo>
                  <a:lnTo>
                    <a:pt x="4541714" y="1507810"/>
                  </a:lnTo>
                  <a:lnTo>
                    <a:pt x="4541358" y="1507810"/>
                  </a:lnTo>
                  <a:lnTo>
                    <a:pt x="4530910" y="1507810"/>
                  </a:lnTo>
                  <a:lnTo>
                    <a:pt x="4496124" y="1507929"/>
                  </a:lnTo>
                  <a:lnTo>
                    <a:pt x="4496124" y="1507335"/>
                  </a:lnTo>
                  <a:lnTo>
                    <a:pt x="4495886" y="1465425"/>
                  </a:lnTo>
                  <a:close/>
                  <a:moveTo>
                    <a:pt x="4496836" y="1596142"/>
                  </a:moveTo>
                  <a:lnTo>
                    <a:pt x="4496480" y="1553638"/>
                  </a:lnTo>
                  <a:lnTo>
                    <a:pt x="4541951" y="1553400"/>
                  </a:lnTo>
                  <a:lnTo>
                    <a:pt x="4542308" y="1596023"/>
                  </a:lnTo>
                  <a:lnTo>
                    <a:pt x="4542308" y="1596023"/>
                  </a:lnTo>
                  <a:lnTo>
                    <a:pt x="4531504" y="1596023"/>
                  </a:lnTo>
                  <a:lnTo>
                    <a:pt x="4497073" y="1596142"/>
                  </a:lnTo>
                  <a:lnTo>
                    <a:pt x="4496836" y="1596142"/>
                  </a:lnTo>
                  <a:close/>
                  <a:moveTo>
                    <a:pt x="4497429" y="1684236"/>
                  </a:moveTo>
                  <a:lnTo>
                    <a:pt x="4497073" y="1641732"/>
                  </a:lnTo>
                  <a:lnTo>
                    <a:pt x="4542545" y="1641613"/>
                  </a:lnTo>
                  <a:lnTo>
                    <a:pt x="4542783" y="1684117"/>
                  </a:lnTo>
                  <a:lnTo>
                    <a:pt x="4497548" y="1684236"/>
                  </a:lnTo>
                  <a:lnTo>
                    <a:pt x="4497429" y="1684236"/>
                  </a:lnTo>
                  <a:close/>
                  <a:moveTo>
                    <a:pt x="4497786" y="1729826"/>
                  </a:moveTo>
                  <a:lnTo>
                    <a:pt x="4498023" y="1729826"/>
                  </a:lnTo>
                  <a:lnTo>
                    <a:pt x="4543258" y="1729707"/>
                  </a:lnTo>
                  <a:lnTo>
                    <a:pt x="4543495" y="1772211"/>
                  </a:lnTo>
                  <a:lnTo>
                    <a:pt x="4543139" y="1772211"/>
                  </a:lnTo>
                  <a:lnTo>
                    <a:pt x="4498023" y="1772448"/>
                  </a:lnTo>
                  <a:lnTo>
                    <a:pt x="4497786" y="1729826"/>
                  </a:lnTo>
                  <a:close/>
                  <a:moveTo>
                    <a:pt x="4498379" y="1818039"/>
                  </a:moveTo>
                  <a:lnTo>
                    <a:pt x="4498379" y="1818039"/>
                  </a:lnTo>
                  <a:lnTo>
                    <a:pt x="4543851" y="1817920"/>
                  </a:lnTo>
                  <a:lnTo>
                    <a:pt x="4544207" y="1860424"/>
                  </a:lnTo>
                  <a:lnTo>
                    <a:pt x="4533403" y="1860424"/>
                  </a:lnTo>
                  <a:lnTo>
                    <a:pt x="4498736" y="1860543"/>
                  </a:lnTo>
                  <a:lnTo>
                    <a:pt x="4498379" y="1818039"/>
                  </a:lnTo>
                  <a:close/>
                  <a:moveTo>
                    <a:pt x="4498973" y="1906133"/>
                  </a:moveTo>
                  <a:lnTo>
                    <a:pt x="4544445" y="1906014"/>
                  </a:lnTo>
                  <a:lnTo>
                    <a:pt x="4544682" y="1948518"/>
                  </a:lnTo>
                  <a:lnTo>
                    <a:pt x="4499566" y="1948755"/>
                  </a:lnTo>
                  <a:lnTo>
                    <a:pt x="4499210" y="1948755"/>
                  </a:lnTo>
                  <a:lnTo>
                    <a:pt x="4498973" y="1906133"/>
                  </a:lnTo>
                  <a:close/>
                  <a:moveTo>
                    <a:pt x="4545038" y="2036612"/>
                  </a:moveTo>
                  <a:lnTo>
                    <a:pt x="4499923" y="2036849"/>
                  </a:lnTo>
                  <a:lnTo>
                    <a:pt x="4499566" y="1994346"/>
                  </a:lnTo>
                  <a:lnTo>
                    <a:pt x="4545038" y="1994109"/>
                  </a:lnTo>
                  <a:lnTo>
                    <a:pt x="4545395" y="2036612"/>
                  </a:lnTo>
                  <a:lnTo>
                    <a:pt x="4545038" y="2036612"/>
                  </a:lnTo>
                  <a:close/>
                  <a:moveTo>
                    <a:pt x="4651179" y="626038"/>
                  </a:moveTo>
                  <a:lnTo>
                    <a:pt x="4651060" y="604430"/>
                  </a:lnTo>
                  <a:lnTo>
                    <a:pt x="4650823" y="583416"/>
                  </a:lnTo>
                  <a:lnTo>
                    <a:pt x="4696531" y="583178"/>
                  </a:lnTo>
                  <a:lnTo>
                    <a:pt x="4696650" y="604311"/>
                  </a:lnTo>
                  <a:lnTo>
                    <a:pt x="4696888" y="625919"/>
                  </a:lnTo>
                  <a:lnTo>
                    <a:pt x="4697006" y="646934"/>
                  </a:lnTo>
                  <a:lnTo>
                    <a:pt x="4651535" y="647171"/>
                  </a:lnTo>
                  <a:lnTo>
                    <a:pt x="4651179" y="626038"/>
                  </a:lnTo>
                  <a:close/>
                  <a:moveTo>
                    <a:pt x="4651772" y="714132"/>
                  </a:moveTo>
                  <a:lnTo>
                    <a:pt x="4651653" y="692643"/>
                  </a:lnTo>
                  <a:lnTo>
                    <a:pt x="4651416" y="671510"/>
                  </a:lnTo>
                  <a:lnTo>
                    <a:pt x="4697006" y="671391"/>
                  </a:lnTo>
                  <a:lnTo>
                    <a:pt x="4697125" y="692405"/>
                  </a:lnTo>
                  <a:lnTo>
                    <a:pt x="4697363" y="714013"/>
                  </a:lnTo>
                  <a:lnTo>
                    <a:pt x="4697481" y="735146"/>
                  </a:lnTo>
                  <a:lnTo>
                    <a:pt x="4652010" y="735265"/>
                  </a:lnTo>
                  <a:lnTo>
                    <a:pt x="4651772" y="714132"/>
                  </a:lnTo>
                  <a:close/>
                  <a:moveTo>
                    <a:pt x="4652485" y="804957"/>
                  </a:moveTo>
                  <a:lnTo>
                    <a:pt x="4652485" y="802345"/>
                  </a:lnTo>
                  <a:lnTo>
                    <a:pt x="4652366" y="780737"/>
                  </a:lnTo>
                  <a:lnTo>
                    <a:pt x="4652128" y="759841"/>
                  </a:lnTo>
                  <a:lnTo>
                    <a:pt x="4697719" y="759604"/>
                  </a:lnTo>
                  <a:lnTo>
                    <a:pt x="4697719" y="780737"/>
                  </a:lnTo>
                  <a:lnTo>
                    <a:pt x="4697956" y="802226"/>
                  </a:lnTo>
                  <a:lnTo>
                    <a:pt x="4698075" y="823359"/>
                  </a:lnTo>
                  <a:lnTo>
                    <a:pt x="4652603" y="823478"/>
                  </a:lnTo>
                  <a:lnTo>
                    <a:pt x="4652603" y="823478"/>
                  </a:lnTo>
                  <a:lnTo>
                    <a:pt x="4652485" y="804957"/>
                  </a:lnTo>
                  <a:close/>
                  <a:moveTo>
                    <a:pt x="4652722" y="847935"/>
                  </a:moveTo>
                  <a:lnTo>
                    <a:pt x="4698431" y="847817"/>
                  </a:lnTo>
                  <a:lnTo>
                    <a:pt x="4698669" y="890320"/>
                  </a:lnTo>
                  <a:lnTo>
                    <a:pt x="4687865" y="890320"/>
                  </a:lnTo>
                  <a:lnTo>
                    <a:pt x="4653078" y="890439"/>
                  </a:lnTo>
                  <a:lnTo>
                    <a:pt x="4652722" y="847935"/>
                  </a:lnTo>
                  <a:close/>
                  <a:moveTo>
                    <a:pt x="4653435" y="936029"/>
                  </a:moveTo>
                  <a:lnTo>
                    <a:pt x="4653435" y="936029"/>
                  </a:lnTo>
                  <a:lnTo>
                    <a:pt x="4699025" y="935911"/>
                  </a:lnTo>
                  <a:lnTo>
                    <a:pt x="4699381" y="978414"/>
                  </a:lnTo>
                  <a:lnTo>
                    <a:pt x="4688577" y="978414"/>
                  </a:lnTo>
                  <a:lnTo>
                    <a:pt x="4653672" y="978652"/>
                  </a:lnTo>
                  <a:lnTo>
                    <a:pt x="4653672" y="977939"/>
                  </a:lnTo>
                  <a:lnTo>
                    <a:pt x="4653435" y="936029"/>
                  </a:lnTo>
                  <a:close/>
                  <a:moveTo>
                    <a:pt x="4654028" y="1024242"/>
                  </a:moveTo>
                  <a:lnTo>
                    <a:pt x="4699618" y="1024005"/>
                  </a:lnTo>
                  <a:lnTo>
                    <a:pt x="4699856" y="1066627"/>
                  </a:lnTo>
                  <a:lnTo>
                    <a:pt x="4689052" y="1066627"/>
                  </a:lnTo>
                  <a:lnTo>
                    <a:pt x="4654147" y="1066746"/>
                  </a:lnTo>
                  <a:lnTo>
                    <a:pt x="4654147" y="1066746"/>
                  </a:lnTo>
                  <a:lnTo>
                    <a:pt x="4654028" y="1024242"/>
                  </a:lnTo>
                  <a:close/>
                  <a:moveTo>
                    <a:pt x="4654622" y="1112336"/>
                  </a:moveTo>
                  <a:lnTo>
                    <a:pt x="4700212" y="1112218"/>
                  </a:lnTo>
                  <a:lnTo>
                    <a:pt x="4700568" y="1154721"/>
                  </a:lnTo>
                  <a:lnTo>
                    <a:pt x="4700331" y="1154721"/>
                  </a:lnTo>
                  <a:lnTo>
                    <a:pt x="4689764" y="1154721"/>
                  </a:lnTo>
                  <a:lnTo>
                    <a:pt x="4654859" y="1154840"/>
                  </a:lnTo>
                  <a:lnTo>
                    <a:pt x="4654859" y="1154246"/>
                  </a:lnTo>
                  <a:lnTo>
                    <a:pt x="4654622" y="1112336"/>
                  </a:lnTo>
                  <a:close/>
                  <a:moveTo>
                    <a:pt x="4655215" y="1200431"/>
                  </a:moveTo>
                  <a:lnTo>
                    <a:pt x="4700925" y="1200193"/>
                  </a:lnTo>
                  <a:lnTo>
                    <a:pt x="4701281" y="1242697"/>
                  </a:lnTo>
                  <a:lnTo>
                    <a:pt x="4690477" y="1242697"/>
                  </a:lnTo>
                  <a:lnTo>
                    <a:pt x="4656047" y="1242934"/>
                  </a:lnTo>
                  <a:lnTo>
                    <a:pt x="4655690" y="1242934"/>
                  </a:lnTo>
                  <a:lnTo>
                    <a:pt x="4655215" y="1200431"/>
                  </a:lnTo>
                  <a:close/>
                  <a:moveTo>
                    <a:pt x="4655928" y="1288525"/>
                  </a:moveTo>
                  <a:lnTo>
                    <a:pt x="4656165" y="1288525"/>
                  </a:lnTo>
                  <a:lnTo>
                    <a:pt x="4701518" y="1288406"/>
                  </a:lnTo>
                  <a:lnTo>
                    <a:pt x="4701874" y="1330909"/>
                  </a:lnTo>
                  <a:lnTo>
                    <a:pt x="4701637" y="1330909"/>
                  </a:lnTo>
                  <a:lnTo>
                    <a:pt x="4656284" y="1331028"/>
                  </a:lnTo>
                  <a:lnTo>
                    <a:pt x="4656284" y="1331028"/>
                  </a:lnTo>
                  <a:lnTo>
                    <a:pt x="4656284" y="1330553"/>
                  </a:lnTo>
                  <a:lnTo>
                    <a:pt x="4655928" y="1288525"/>
                  </a:lnTo>
                  <a:close/>
                  <a:moveTo>
                    <a:pt x="4656521" y="1376619"/>
                  </a:moveTo>
                  <a:lnTo>
                    <a:pt x="4702112" y="1376500"/>
                  </a:lnTo>
                  <a:lnTo>
                    <a:pt x="4702468" y="1419004"/>
                  </a:lnTo>
                  <a:lnTo>
                    <a:pt x="4656877" y="1419122"/>
                  </a:lnTo>
                  <a:lnTo>
                    <a:pt x="4656521" y="1376619"/>
                  </a:lnTo>
                  <a:close/>
                  <a:moveTo>
                    <a:pt x="4657115" y="1464831"/>
                  </a:moveTo>
                  <a:lnTo>
                    <a:pt x="4657471" y="1464831"/>
                  </a:lnTo>
                  <a:lnTo>
                    <a:pt x="4702705" y="1464594"/>
                  </a:lnTo>
                  <a:lnTo>
                    <a:pt x="4703062" y="1507216"/>
                  </a:lnTo>
                  <a:lnTo>
                    <a:pt x="4657352" y="1507335"/>
                  </a:lnTo>
                  <a:lnTo>
                    <a:pt x="4657115" y="1464831"/>
                  </a:lnTo>
                  <a:close/>
                  <a:moveTo>
                    <a:pt x="4657827" y="1552926"/>
                  </a:moveTo>
                  <a:lnTo>
                    <a:pt x="4703418" y="1552807"/>
                  </a:lnTo>
                  <a:lnTo>
                    <a:pt x="4703655" y="1595310"/>
                  </a:lnTo>
                  <a:lnTo>
                    <a:pt x="4692851" y="1595310"/>
                  </a:lnTo>
                  <a:lnTo>
                    <a:pt x="4658065" y="1595429"/>
                  </a:lnTo>
                  <a:lnTo>
                    <a:pt x="4657827" y="1552926"/>
                  </a:lnTo>
                  <a:close/>
                  <a:moveTo>
                    <a:pt x="4658421" y="1641138"/>
                  </a:moveTo>
                  <a:lnTo>
                    <a:pt x="4658777" y="1641138"/>
                  </a:lnTo>
                  <a:lnTo>
                    <a:pt x="4704011" y="1640901"/>
                  </a:lnTo>
                  <a:lnTo>
                    <a:pt x="4704367" y="1683405"/>
                  </a:lnTo>
                  <a:lnTo>
                    <a:pt x="4658777" y="1683642"/>
                  </a:lnTo>
                  <a:lnTo>
                    <a:pt x="4658421" y="1641138"/>
                  </a:lnTo>
                  <a:close/>
                  <a:moveTo>
                    <a:pt x="4659015" y="1729232"/>
                  </a:moveTo>
                  <a:lnTo>
                    <a:pt x="4704605" y="1728995"/>
                  </a:lnTo>
                  <a:lnTo>
                    <a:pt x="4704961" y="1771617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015" y="1729232"/>
                  </a:lnTo>
                  <a:close/>
                  <a:moveTo>
                    <a:pt x="4659727" y="1817327"/>
                  </a:moveTo>
                  <a:lnTo>
                    <a:pt x="4705317" y="1817208"/>
                  </a:lnTo>
                  <a:lnTo>
                    <a:pt x="4705674" y="1859712"/>
                  </a:lnTo>
                  <a:lnTo>
                    <a:pt x="4660083" y="1859830"/>
                  </a:lnTo>
                  <a:lnTo>
                    <a:pt x="4659727" y="1817327"/>
                  </a:lnTo>
                  <a:close/>
                  <a:moveTo>
                    <a:pt x="4660558" y="1948043"/>
                  </a:moveTo>
                  <a:lnTo>
                    <a:pt x="4660558" y="1948043"/>
                  </a:lnTo>
                  <a:lnTo>
                    <a:pt x="4660202" y="1905539"/>
                  </a:lnTo>
                  <a:lnTo>
                    <a:pt x="4705792" y="1905302"/>
                  </a:lnTo>
                  <a:lnTo>
                    <a:pt x="4706030" y="1947924"/>
                  </a:lnTo>
                  <a:lnTo>
                    <a:pt x="4695226" y="1947924"/>
                  </a:lnTo>
                  <a:lnTo>
                    <a:pt x="4660558" y="1948043"/>
                  </a:lnTo>
                  <a:lnTo>
                    <a:pt x="4660558" y="1948043"/>
                  </a:lnTo>
                  <a:close/>
                  <a:moveTo>
                    <a:pt x="4661270" y="2036137"/>
                  </a:moveTo>
                  <a:lnTo>
                    <a:pt x="4661033" y="1993634"/>
                  </a:lnTo>
                  <a:lnTo>
                    <a:pt x="4706149" y="1993515"/>
                  </a:lnTo>
                  <a:lnTo>
                    <a:pt x="4706623" y="1993515"/>
                  </a:lnTo>
                  <a:lnTo>
                    <a:pt x="4706979" y="2036019"/>
                  </a:lnTo>
                  <a:lnTo>
                    <a:pt x="4661270" y="2036137"/>
                  </a:lnTo>
                  <a:close/>
                  <a:moveTo>
                    <a:pt x="4812645" y="625444"/>
                  </a:moveTo>
                  <a:lnTo>
                    <a:pt x="4812407" y="603955"/>
                  </a:lnTo>
                  <a:lnTo>
                    <a:pt x="4812170" y="582822"/>
                  </a:lnTo>
                  <a:lnTo>
                    <a:pt x="4857761" y="582703"/>
                  </a:lnTo>
                  <a:lnTo>
                    <a:pt x="4857998" y="603718"/>
                  </a:lnTo>
                  <a:lnTo>
                    <a:pt x="4858117" y="625326"/>
                  </a:lnTo>
                  <a:lnTo>
                    <a:pt x="4858354" y="646459"/>
                  </a:lnTo>
                  <a:lnTo>
                    <a:pt x="4812764" y="646577"/>
                  </a:lnTo>
                  <a:lnTo>
                    <a:pt x="4812645" y="625444"/>
                  </a:lnTo>
                  <a:close/>
                  <a:moveTo>
                    <a:pt x="4813239" y="713538"/>
                  </a:moveTo>
                  <a:lnTo>
                    <a:pt x="4813001" y="691930"/>
                  </a:lnTo>
                  <a:lnTo>
                    <a:pt x="4812764" y="670916"/>
                  </a:lnTo>
                  <a:lnTo>
                    <a:pt x="4857998" y="670679"/>
                  </a:lnTo>
                  <a:lnTo>
                    <a:pt x="4858354" y="670679"/>
                  </a:lnTo>
                  <a:lnTo>
                    <a:pt x="4858592" y="691812"/>
                  </a:lnTo>
                  <a:lnTo>
                    <a:pt x="4858710" y="713301"/>
                  </a:lnTo>
                  <a:lnTo>
                    <a:pt x="4858948" y="734434"/>
                  </a:lnTo>
                  <a:lnTo>
                    <a:pt x="4858710" y="734434"/>
                  </a:lnTo>
                  <a:lnTo>
                    <a:pt x="4853012" y="734434"/>
                  </a:lnTo>
                  <a:lnTo>
                    <a:pt x="4813239" y="734553"/>
                  </a:lnTo>
                  <a:lnTo>
                    <a:pt x="4813239" y="713538"/>
                  </a:lnTo>
                  <a:close/>
                  <a:moveTo>
                    <a:pt x="4813714" y="801633"/>
                  </a:moveTo>
                  <a:lnTo>
                    <a:pt x="4813595" y="780025"/>
                  </a:lnTo>
                  <a:lnTo>
                    <a:pt x="4813357" y="759010"/>
                  </a:lnTo>
                  <a:lnTo>
                    <a:pt x="4858948" y="758891"/>
                  </a:lnTo>
                  <a:lnTo>
                    <a:pt x="4859185" y="779906"/>
                  </a:lnTo>
                  <a:lnTo>
                    <a:pt x="4859304" y="801514"/>
                  </a:lnTo>
                  <a:lnTo>
                    <a:pt x="4859541" y="822528"/>
                  </a:lnTo>
                  <a:lnTo>
                    <a:pt x="4813951" y="822766"/>
                  </a:lnTo>
                  <a:lnTo>
                    <a:pt x="4813714" y="801633"/>
                  </a:lnTo>
                  <a:close/>
                  <a:moveTo>
                    <a:pt x="4814070" y="847223"/>
                  </a:moveTo>
                  <a:lnTo>
                    <a:pt x="4859660" y="847104"/>
                  </a:lnTo>
                  <a:lnTo>
                    <a:pt x="4860016" y="889727"/>
                  </a:lnTo>
                  <a:lnTo>
                    <a:pt x="4859779" y="889727"/>
                  </a:lnTo>
                  <a:lnTo>
                    <a:pt x="4814426" y="889845"/>
                  </a:lnTo>
                  <a:lnTo>
                    <a:pt x="4814070" y="847223"/>
                  </a:lnTo>
                  <a:close/>
                  <a:moveTo>
                    <a:pt x="4815019" y="977939"/>
                  </a:moveTo>
                  <a:lnTo>
                    <a:pt x="4815019" y="977939"/>
                  </a:lnTo>
                  <a:lnTo>
                    <a:pt x="4815019" y="977108"/>
                  </a:lnTo>
                  <a:lnTo>
                    <a:pt x="4814782" y="935317"/>
                  </a:lnTo>
                  <a:lnTo>
                    <a:pt x="4860372" y="935080"/>
                  </a:lnTo>
                  <a:lnTo>
                    <a:pt x="4860729" y="977702"/>
                  </a:lnTo>
                  <a:lnTo>
                    <a:pt x="4817156" y="977821"/>
                  </a:lnTo>
                  <a:lnTo>
                    <a:pt x="4815019" y="977939"/>
                  </a:lnTo>
                  <a:lnTo>
                    <a:pt x="4815019" y="977939"/>
                  </a:lnTo>
                  <a:close/>
                  <a:moveTo>
                    <a:pt x="4815613" y="1066034"/>
                  </a:moveTo>
                  <a:lnTo>
                    <a:pt x="4815613" y="1066034"/>
                  </a:lnTo>
                  <a:lnTo>
                    <a:pt x="4815257" y="1023530"/>
                  </a:lnTo>
                  <a:lnTo>
                    <a:pt x="4860966" y="1023411"/>
                  </a:lnTo>
                  <a:lnTo>
                    <a:pt x="4861204" y="1065915"/>
                  </a:lnTo>
                  <a:lnTo>
                    <a:pt x="4815732" y="1066034"/>
                  </a:lnTo>
                  <a:lnTo>
                    <a:pt x="4815613" y="1066034"/>
                  </a:lnTo>
                  <a:close/>
                  <a:moveTo>
                    <a:pt x="4815969" y="1111624"/>
                  </a:moveTo>
                  <a:lnTo>
                    <a:pt x="4861560" y="1111505"/>
                  </a:lnTo>
                  <a:lnTo>
                    <a:pt x="4861916" y="1154009"/>
                  </a:lnTo>
                  <a:lnTo>
                    <a:pt x="4816207" y="1154246"/>
                  </a:lnTo>
                  <a:lnTo>
                    <a:pt x="4816207" y="1154246"/>
                  </a:lnTo>
                  <a:lnTo>
                    <a:pt x="4815969" y="1111624"/>
                  </a:lnTo>
                  <a:close/>
                  <a:moveTo>
                    <a:pt x="4816919" y="1242341"/>
                  </a:moveTo>
                  <a:lnTo>
                    <a:pt x="4816919" y="1242341"/>
                  </a:lnTo>
                  <a:lnTo>
                    <a:pt x="4816563" y="1199837"/>
                  </a:lnTo>
                  <a:lnTo>
                    <a:pt x="4816682" y="1199837"/>
                  </a:lnTo>
                  <a:lnTo>
                    <a:pt x="4862153" y="1199718"/>
                  </a:lnTo>
                  <a:lnTo>
                    <a:pt x="4862391" y="1242222"/>
                  </a:lnTo>
                  <a:lnTo>
                    <a:pt x="4851587" y="1242222"/>
                  </a:lnTo>
                  <a:lnTo>
                    <a:pt x="4816919" y="1242341"/>
                  </a:lnTo>
                  <a:lnTo>
                    <a:pt x="4816919" y="1242341"/>
                  </a:lnTo>
                  <a:close/>
                  <a:moveTo>
                    <a:pt x="4817156" y="1287931"/>
                  </a:moveTo>
                  <a:lnTo>
                    <a:pt x="4862747" y="1287812"/>
                  </a:lnTo>
                  <a:lnTo>
                    <a:pt x="4863103" y="1330316"/>
                  </a:lnTo>
                  <a:lnTo>
                    <a:pt x="4817512" y="1330435"/>
                  </a:lnTo>
                  <a:lnTo>
                    <a:pt x="4817156" y="1287931"/>
                  </a:lnTo>
                  <a:close/>
                  <a:moveTo>
                    <a:pt x="4817869" y="1376144"/>
                  </a:moveTo>
                  <a:lnTo>
                    <a:pt x="4863459" y="1375906"/>
                  </a:lnTo>
                  <a:lnTo>
                    <a:pt x="4863816" y="1418410"/>
                  </a:lnTo>
                  <a:lnTo>
                    <a:pt x="4818225" y="1418647"/>
                  </a:lnTo>
                  <a:lnTo>
                    <a:pt x="4817869" y="1376144"/>
                  </a:lnTo>
                  <a:close/>
                  <a:moveTo>
                    <a:pt x="4818462" y="1464238"/>
                  </a:moveTo>
                  <a:lnTo>
                    <a:pt x="4864053" y="1464119"/>
                  </a:lnTo>
                  <a:lnTo>
                    <a:pt x="4864409" y="1506623"/>
                  </a:lnTo>
                  <a:lnTo>
                    <a:pt x="4818819" y="1506742"/>
                  </a:lnTo>
                  <a:lnTo>
                    <a:pt x="4818462" y="1464238"/>
                  </a:lnTo>
                  <a:close/>
                  <a:moveTo>
                    <a:pt x="4819056" y="1552332"/>
                  </a:moveTo>
                  <a:lnTo>
                    <a:pt x="4819294" y="1552332"/>
                  </a:lnTo>
                  <a:lnTo>
                    <a:pt x="4864646" y="1552213"/>
                  </a:lnTo>
                  <a:lnTo>
                    <a:pt x="4865003" y="1594717"/>
                  </a:lnTo>
                  <a:lnTo>
                    <a:pt x="4854199" y="1594717"/>
                  </a:lnTo>
                  <a:lnTo>
                    <a:pt x="4819294" y="1594954"/>
                  </a:lnTo>
                  <a:lnTo>
                    <a:pt x="4819294" y="1594954"/>
                  </a:lnTo>
                  <a:lnTo>
                    <a:pt x="4819056" y="1552332"/>
                  </a:lnTo>
                  <a:close/>
                  <a:moveTo>
                    <a:pt x="4819768" y="1640545"/>
                  </a:moveTo>
                  <a:lnTo>
                    <a:pt x="4819768" y="1640545"/>
                  </a:lnTo>
                  <a:lnTo>
                    <a:pt x="4865359" y="1640426"/>
                  </a:lnTo>
                  <a:lnTo>
                    <a:pt x="4865715" y="1682930"/>
                  </a:lnTo>
                  <a:lnTo>
                    <a:pt x="4820124" y="1683048"/>
                  </a:lnTo>
                  <a:lnTo>
                    <a:pt x="4819768" y="1640545"/>
                  </a:lnTo>
                  <a:close/>
                  <a:moveTo>
                    <a:pt x="4820362" y="1728639"/>
                  </a:moveTo>
                  <a:lnTo>
                    <a:pt x="4865596" y="1728520"/>
                  </a:lnTo>
                  <a:lnTo>
                    <a:pt x="4866071" y="1728520"/>
                  </a:lnTo>
                  <a:lnTo>
                    <a:pt x="4866428" y="1771024"/>
                  </a:lnTo>
                  <a:lnTo>
                    <a:pt x="4820718" y="1771142"/>
                  </a:lnTo>
                  <a:lnTo>
                    <a:pt x="4820718" y="1771142"/>
                  </a:lnTo>
                  <a:lnTo>
                    <a:pt x="4820718" y="1770549"/>
                  </a:lnTo>
                  <a:lnTo>
                    <a:pt x="4820362" y="1728639"/>
                  </a:lnTo>
                  <a:close/>
                  <a:moveTo>
                    <a:pt x="4820956" y="1816733"/>
                  </a:moveTo>
                  <a:lnTo>
                    <a:pt x="4866546" y="1816496"/>
                  </a:lnTo>
                  <a:lnTo>
                    <a:pt x="4866784" y="1858999"/>
                  </a:lnTo>
                  <a:lnTo>
                    <a:pt x="4866428" y="1858999"/>
                  </a:lnTo>
                  <a:lnTo>
                    <a:pt x="4855980" y="1858999"/>
                  </a:lnTo>
                  <a:lnTo>
                    <a:pt x="4821193" y="1859237"/>
                  </a:lnTo>
                  <a:lnTo>
                    <a:pt x="4821193" y="1859237"/>
                  </a:lnTo>
                  <a:lnTo>
                    <a:pt x="4820956" y="1816733"/>
                  </a:lnTo>
                  <a:close/>
                  <a:moveTo>
                    <a:pt x="4821668" y="1904827"/>
                  </a:moveTo>
                  <a:lnTo>
                    <a:pt x="4867258" y="1904708"/>
                  </a:lnTo>
                  <a:lnTo>
                    <a:pt x="4867615" y="1947212"/>
                  </a:lnTo>
                  <a:lnTo>
                    <a:pt x="4821906" y="1947331"/>
                  </a:lnTo>
                  <a:lnTo>
                    <a:pt x="4821906" y="1947331"/>
                  </a:lnTo>
                  <a:lnTo>
                    <a:pt x="4821906" y="1946737"/>
                  </a:lnTo>
                  <a:lnTo>
                    <a:pt x="4821668" y="1904827"/>
                  </a:lnTo>
                  <a:close/>
                  <a:moveTo>
                    <a:pt x="4822499" y="2035662"/>
                  </a:moveTo>
                  <a:lnTo>
                    <a:pt x="4822143" y="1993040"/>
                  </a:lnTo>
                  <a:lnTo>
                    <a:pt x="4867496" y="1992921"/>
                  </a:lnTo>
                  <a:lnTo>
                    <a:pt x="4867733" y="1992921"/>
                  </a:lnTo>
                  <a:lnTo>
                    <a:pt x="4867971" y="2035425"/>
                  </a:lnTo>
                  <a:lnTo>
                    <a:pt x="4822499" y="2035662"/>
                  </a:lnTo>
                  <a:close/>
                  <a:moveTo>
                    <a:pt x="4943480" y="872868"/>
                  </a:moveTo>
                  <a:lnTo>
                    <a:pt x="5061968" y="872274"/>
                  </a:lnTo>
                  <a:lnTo>
                    <a:pt x="5062799" y="872274"/>
                  </a:lnTo>
                  <a:lnTo>
                    <a:pt x="5062918" y="899225"/>
                  </a:lnTo>
                  <a:lnTo>
                    <a:pt x="4943717" y="899818"/>
                  </a:lnTo>
                  <a:lnTo>
                    <a:pt x="4943480" y="872868"/>
                  </a:lnTo>
                  <a:close/>
                  <a:moveTo>
                    <a:pt x="4943955" y="935673"/>
                  </a:moveTo>
                  <a:lnTo>
                    <a:pt x="5063155" y="935198"/>
                  </a:lnTo>
                  <a:lnTo>
                    <a:pt x="5063393" y="962030"/>
                  </a:lnTo>
                  <a:lnTo>
                    <a:pt x="4944074" y="962505"/>
                  </a:lnTo>
                  <a:lnTo>
                    <a:pt x="4944074" y="962505"/>
                  </a:lnTo>
                  <a:lnTo>
                    <a:pt x="4944074" y="962268"/>
                  </a:lnTo>
                  <a:lnTo>
                    <a:pt x="4943955" y="935673"/>
                  </a:lnTo>
                  <a:close/>
                  <a:moveTo>
                    <a:pt x="4944311" y="998241"/>
                  </a:moveTo>
                  <a:lnTo>
                    <a:pt x="4945617" y="998241"/>
                  </a:lnTo>
                  <a:lnTo>
                    <a:pt x="5063630" y="997767"/>
                  </a:lnTo>
                  <a:lnTo>
                    <a:pt x="5063749" y="1024599"/>
                  </a:lnTo>
                  <a:lnTo>
                    <a:pt x="4944549" y="1025073"/>
                  </a:lnTo>
                  <a:lnTo>
                    <a:pt x="4944549" y="1025073"/>
                  </a:lnTo>
                  <a:lnTo>
                    <a:pt x="4944549" y="1024599"/>
                  </a:lnTo>
                  <a:lnTo>
                    <a:pt x="4944311" y="998241"/>
                  </a:lnTo>
                  <a:close/>
                  <a:moveTo>
                    <a:pt x="4944786" y="1061047"/>
                  </a:moveTo>
                  <a:lnTo>
                    <a:pt x="5063986" y="1060572"/>
                  </a:lnTo>
                  <a:lnTo>
                    <a:pt x="5064223" y="1087523"/>
                  </a:lnTo>
                  <a:lnTo>
                    <a:pt x="5055794" y="1087523"/>
                  </a:lnTo>
                  <a:lnTo>
                    <a:pt x="4944905" y="1087879"/>
                  </a:lnTo>
                  <a:lnTo>
                    <a:pt x="4944905" y="1087879"/>
                  </a:lnTo>
                  <a:lnTo>
                    <a:pt x="4944786" y="1061047"/>
                  </a:lnTo>
                  <a:close/>
                  <a:moveTo>
                    <a:pt x="4945380" y="1123853"/>
                  </a:moveTo>
                  <a:lnTo>
                    <a:pt x="4945380" y="1123853"/>
                  </a:lnTo>
                  <a:lnTo>
                    <a:pt x="5064580" y="1123378"/>
                  </a:lnTo>
                  <a:lnTo>
                    <a:pt x="5064698" y="1150328"/>
                  </a:lnTo>
                  <a:lnTo>
                    <a:pt x="4945498" y="1150803"/>
                  </a:lnTo>
                  <a:lnTo>
                    <a:pt x="4945380" y="1123853"/>
                  </a:lnTo>
                  <a:close/>
                  <a:moveTo>
                    <a:pt x="4945736" y="1186540"/>
                  </a:moveTo>
                  <a:lnTo>
                    <a:pt x="5065055" y="1186065"/>
                  </a:lnTo>
                  <a:lnTo>
                    <a:pt x="5065173" y="1213015"/>
                  </a:lnTo>
                  <a:lnTo>
                    <a:pt x="4945854" y="1213490"/>
                  </a:lnTo>
                  <a:lnTo>
                    <a:pt x="4945736" y="1186540"/>
                  </a:lnTo>
                  <a:close/>
                  <a:moveTo>
                    <a:pt x="4946211" y="1249345"/>
                  </a:moveTo>
                  <a:lnTo>
                    <a:pt x="5065411" y="1248870"/>
                  </a:lnTo>
                  <a:lnTo>
                    <a:pt x="5065530" y="1275821"/>
                  </a:lnTo>
                  <a:lnTo>
                    <a:pt x="4947042" y="1276296"/>
                  </a:lnTo>
                  <a:lnTo>
                    <a:pt x="4946329" y="1276296"/>
                  </a:lnTo>
                  <a:lnTo>
                    <a:pt x="4946329" y="1276296"/>
                  </a:lnTo>
                  <a:lnTo>
                    <a:pt x="4946329" y="1276059"/>
                  </a:lnTo>
                  <a:lnTo>
                    <a:pt x="4946211" y="1249345"/>
                  </a:lnTo>
                  <a:close/>
                  <a:moveTo>
                    <a:pt x="4946567" y="1312032"/>
                  </a:moveTo>
                  <a:lnTo>
                    <a:pt x="5065886" y="1311557"/>
                  </a:lnTo>
                  <a:lnTo>
                    <a:pt x="5066005" y="1338389"/>
                  </a:lnTo>
                  <a:lnTo>
                    <a:pt x="5057456" y="1338389"/>
                  </a:lnTo>
                  <a:lnTo>
                    <a:pt x="5024925" y="1338508"/>
                  </a:lnTo>
                  <a:lnTo>
                    <a:pt x="4946804" y="1338745"/>
                  </a:lnTo>
                  <a:lnTo>
                    <a:pt x="4946567" y="1312032"/>
                  </a:lnTo>
                  <a:close/>
                  <a:moveTo>
                    <a:pt x="4947042" y="1374719"/>
                  </a:moveTo>
                  <a:lnTo>
                    <a:pt x="5066242" y="1374244"/>
                  </a:lnTo>
                  <a:lnTo>
                    <a:pt x="5066479" y="1401076"/>
                  </a:lnTo>
                  <a:lnTo>
                    <a:pt x="5057931" y="1401076"/>
                  </a:lnTo>
                  <a:lnTo>
                    <a:pt x="4947992" y="1401551"/>
                  </a:lnTo>
                  <a:lnTo>
                    <a:pt x="4947161" y="1401551"/>
                  </a:lnTo>
                  <a:lnTo>
                    <a:pt x="4947042" y="1374719"/>
                  </a:lnTo>
                  <a:close/>
                  <a:moveTo>
                    <a:pt x="4947398" y="1437525"/>
                  </a:moveTo>
                  <a:lnTo>
                    <a:pt x="5066717" y="1437050"/>
                  </a:lnTo>
                  <a:lnTo>
                    <a:pt x="5066835" y="1463882"/>
                  </a:lnTo>
                  <a:lnTo>
                    <a:pt x="5058287" y="1463882"/>
                  </a:lnTo>
                  <a:lnTo>
                    <a:pt x="4947636" y="1464357"/>
                  </a:lnTo>
                  <a:lnTo>
                    <a:pt x="4947398" y="1437525"/>
                  </a:lnTo>
                  <a:close/>
                  <a:moveTo>
                    <a:pt x="4947992" y="1500212"/>
                  </a:moveTo>
                  <a:lnTo>
                    <a:pt x="5067192" y="1499737"/>
                  </a:lnTo>
                  <a:lnTo>
                    <a:pt x="5067429" y="1526569"/>
                  </a:lnTo>
                  <a:lnTo>
                    <a:pt x="4948110" y="1527043"/>
                  </a:lnTo>
                  <a:lnTo>
                    <a:pt x="4947992" y="1500212"/>
                  </a:lnTo>
                  <a:close/>
                  <a:moveTo>
                    <a:pt x="4948585" y="1589137"/>
                  </a:moveTo>
                  <a:lnTo>
                    <a:pt x="4948348" y="1562899"/>
                  </a:lnTo>
                  <a:lnTo>
                    <a:pt x="5067667" y="1562424"/>
                  </a:lnTo>
                  <a:lnTo>
                    <a:pt x="5067785" y="1589374"/>
                  </a:lnTo>
                  <a:lnTo>
                    <a:pt x="4949298" y="1589849"/>
                  </a:lnTo>
                  <a:lnTo>
                    <a:pt x="4948585" y="1589849"/>
                  </a:lnTo>
                  <a:lnTo>
                    <a:pt x="4948585" y="1589849"/>
                  </a:lnTo>
                  <a:lnTo>
                    <a:pt x="4948585" y="1589137"/>
                  </a:lnTo>
                  <a:close/>
                  <a:moveTo>
                    <a:pt x="4948823" y="1625704"/>
                  </a:moveTo>
                  <a:lnTo>
                    <a:pt x="5068023" y="1625229"/>
                  </a:lnTo>
                  <a:lnTo>
                    <a:pt x="5068260" y="1652180"/>
                  </a:lnTo>
                  <a:lnTo>
                    <a:pt x="5059712" y="1652180"/>
                  </a:lnTo>
                  <a:lnTo>
                    <a:pt x="4950248" y="1652536"/>
                  </a:lnTo>
                  <a:lnTo>
                    <a:pt x="4948941" y="1652536"/>
                  </a:lnTo>
                  <a:lnTo>
                    <a:pt x="4948823" y="1625704"/>
                  </a:lnTo>
                  <a:close/>
                  <a:moveTo>
                    <a:pt x="4949416" y="1688391"/>
                  </a:moveTo>
                  <a:lnTo>
                    <a:pt x="5068617" y="1687916"/>
                  </a:lnTo>
                  <a:lnTo>
                    <a:pt x="5068735" y="1714748"/>
                  </a:lnTo>
                  <a:lnTo>
                    <a:pt x="5068023" y="1714748"/>
                  </a:lnTo>
                  <a:lnTo>
                    <a:pt x="5060306" y="1714748"/>
                  </a:lnTo>
                  <a:lnTo>
                    <a:pt x="4949416" y="1715223"/>
                  </a:lnTo>
                  <a:lnTo>
                    <a:pt x="4949416" y="1715223"/>
                  </a:lnTo>
                  <a:lnTo>
                    <a:pt x="4949416" y="1714985"/>
                  </a:lnTo>
                  <a:lnTo>
                    <a:pt x="4949416" y="1688391"/>
                  </a:lnTo>
                  <a:close/>
                  <a:moveTo>
                    <a:pt x="4949773" y="1751197"/>
                  </a:moveTo>
                  <a:lnTo>
                    <a:pt x="5069091" y="1750722"/>
                  </a:lnTo>
                  <a:lnTo>
                    <a:pt x="5069210" y="1777672"/>
                  </a:lnTo>
                  <a:lnTo>
                    <a:pt x="4950722" y="1778147"/>
                  </a:lnTo>
                  <a:lnTo>
                    <a:pt x="4950010" y="1778147"/>
                  </a:lnTo>
                  <a:lnTo>
                    <a:pt x="4949773" y="1751197"/>
                  </a:lnTo>
                  <a:close/>
                  <a:moveTo>
                    <a:pt x="4950248" y="1813884"/>
                  </a:moveTo>
                  <a:lnTo>
                    <a:pt x="5069447" y="1813409"/>
                  </a:lnTo>
                  <a:lnTo>
                    <a:pt x="5069685" y="1840241"/>
                  </a:lnTo>
                  <a:lnTo>
                    <a:pt x="5061255" y="1840241"/>
                  </a:lnTo>
                  <a:lnTo>
                    <a:pt x="4951791" y="1840597"/>
                  </a:lnTo>
                  <a:lnTo>
                    <a:pt x="4950366" y="1840597"/>
                  </a:lnTo>
                  <a:lnTo>
                    <a:pt x="4950248" y="1813884"/>
                  </a:lnTo>
                  <a:close/>
                  <a:moveTo>
                    <a:pt x="4950604" y="1876689"/>
                  </a:moveTo>
                  <a:lnTo>
                    <a:pt x="4951435" y="1876689"/>
                  </a:lnTo>
                  <a:lnTo>
                    <a:pt x="5069922" y="1876214"/>
                  </a:lnTo>
                  <a:lnTo>
                    <a:pt x="5070041" y="1903046"/>
                  </a:lnTo>
                  <a:lnTo>
                    <a:pt x="4951316" y="1903521"/>
                  </a:lnTo>
                  <a:lnTo>
                    <a:pt x="4950960" y="1903521"/>
                  </a:lnTo>
                  <a:lnTo>
                    <a:pt x="4950960" y="1903521"/>
                  </a:lnTo>
                  <a:lnTo>
                    <a:pt x="4950604" y="1876689"/>
                  </a:lnTo>
                  <a:close/>
                  <a:moveTo>
                    <a:pt x="4951078" y="1939376"/>
                  </a:moveTo>
                  <a:lnTo>
                    <a:pt x="4951078" y="1939376"/>
                  </a:lnTo>
                  <a:lnTo>
                    <a:pt x="5069922" y="1938783"/>
                  </a:lnTo>
                  <a:lnTo>
                    <a:pt x="5070279" y="1938783"/>
                  </a:lnTo>
                  <a:lnTo>
                    <a:pt x="5070635" y="1965733"/>
                  </a:lnTo>
                  <a:lnTo>
                    <a:pt x="4951316" y="1966327"/>
                  </a:lnTo>
                  <a:lnTo>
                    <a:pt x="4951078" y="1939376"/>
                  </a:lnTo>
                  <a:close/>
                  <a:moveTo>
                    <a:pt x="4951435" y="2002063"/>
                  </a:moveTo>
                  <a:lnTo>
                    <a:pt x="5070754" y="2001588"/>
                  </a:lnTo>
                  <a:lnTo>
                    <a:pt x="5070872" y="2028420"/>
                  </a:lnTo>
                  <a:lnTo>
                    <a:pt x="4951672" y="2028895"/>
                  </a:lnTo>
                  <a:lnTo>
                    <a:pt x="4951435" y="2002063"/>
                  </a:lnTo>
                  <a:close/>
                  <a:moveTo>
                    <a:pt x="4952147" y="2091700"/>
                  </a:moveTo>
                  <a:lnTo>
                    <a:pt x="4952028" y="2064869"/>
                  </a:lnTo>
                  <a:lnTo>
                    <a:pt x="5071229" y="2064394"/>
                  </a:lnTo>
                  <a:lnTo>
                    <a:pt x="5071466" y="2091226"/>
                  </a:lnTo>
                  <a:lnTo>
                    <a:pt x="4952147" y="2091700"/>
                  </a:lnTo>
                  <a:close/>
                  <a:moveTo>
                    <a:pt x="5290039" y="943272"/>
                  </a:moveTo>
                  <a:lnTo>
                    <a:pt x="5402234" y="942797"/>
                  </a:lnTo>
                  <a:lnTo>
                    <a:pt x="5402472" y="974259"/>
                  </a:lnTo>
                  <a:lnTo>
                    <a:pt x="5290157" y="974734"/>
                  </a:lnTo>
                  <a:lnTo>
                    <a:pt x="5290039" y="943272"/>
                  </a:lnTo>
                  <a:close/>
                  <a:moveTo>
                    <a:pt x="5290632" y="1035046"/>
                  </a:moveTo>
                  <a:lnTo>
                    <a:pt x="5402946" y="1034690"/>
                  </a:lnTo>
                  <a:lnTo>
                    <a:pt x="5403184" y="1066034"/>
                  </a:lnTo>
                  <a:lnTo>
                    <a:pt x="5290870" y="1066509"/>
                  </a:lnTo>
                  <a:lnTo>
                    <a:pt x="5290632" y="1035046"/>
                  </a:lnTo>
                  <a:close/>
                  <a:moveTo>
                    <a:pt x="5291345" y="1126940"/>
                  </a:moveTo>
                  <a:lnTo>
                    <a:pt x="5403540" y="1126465"/>
                  </a:lnTo>
                  <a:lnTo>
                    <a:pt x="5403778" y="1157927"/>
                  </a:lnTo>
                  <a:lnTo>
                    <a:pt x="5291464" y="1158283"/>
                  </a:lnTo>
                  <a:lnTo>
                    <a:pt x="5291345" y="1126940"/>
                  </a:lnTo>
                  <a:close/>
                  <a:moveTo>
                    <a:pt x="5292057" y="1218714"/>
                  </a:moveTo>
                  <a:lnTo>
                    <a:pt x="5404371" y="1218239"/>
                  </a:lnTo>
                  <a:lnTo>
                    <a:pt x="5404490" y="1249583"/>
                  </a:lnTo>
                  <a:lnTo>
                    <a:pt x="5292176" y="1250058"/>
                  </a:lnTo>
                  <a:lnTo>
                    <a:pt x="5292057" y="1218714"/>
                  </a:lnTo>
                  <a:close/>
                  <a:moveTo>
                    <a:pt x="5292651" y="1310726"/>
                  </a:moveTo>
                  <a:lnTo>
                    <a:pt x="5404965" y="1310251"/>
                  </a:lnTo>
                  <a:lnTo>
                    <a:pt x="5405084" y="1341714"/>
                  </a:lnTo>
                  <a:lnTo>
                    <a:pt x="5292888" y="1342070"/>
                  </a:lnTo>
                  <a:lnTo>
                    <a:pt x="5292651" y="1310726"/>
                  </a:lnTo>
                  <a:close/>
                  <a:moveTo>
                    <a:pt x="5293363" y="1402501"/>
                  </a:moveTo>
                  <a:lnTo>
                    <a:pt x="5404846" y="1402145"/>
                  </a:lnTo>
                  <a:lnTo>
                    <a:pt x="5405440" y="1402145"/>
                  </a:lnTo>
                  <a:lnTo>
                    <a:pt x="5405796" y="1433488"/>
                  </a:lnTo>
                  <a:lnTo>
                    <a:pt x="5293601" y="1433963"/>
                  </a:lnTo>
                  <a:lnTo>
                    <a:pt x="5293601" y="1433963"/>
                  </a:lnTo>
                  <a:lnTo>
                    <a:pt x="5293363" y="1402501"/>
                  </a:lnTo>
                  <a:close/>
                  <a:moveTo>
                    <a:pt x="5294076" y="1494394"/>
                  </a:moveTo>
                  <a:lnTo>
                    <a:pt x="5406152" y="1493919"/>
                  </a:lnTo>
                  <a:lnTo>
                    <a:pt x="5406508" y="1525263"/>
                  </a:lnTo>
                  <a:lnTo>
                    <a:pt x="5405915" y="1525263"/>
                  </a:lnTo>
                  <a:lnTo>
                    <a:pt x="5294313" y="1525619"/>
                  </a:lnTo>
                  <a:lnTo>
                    <a:pt x="5294076" y="1494394"/>
                  </a:lnTo>
                  <a:close/>
                  <a:moveTo>
                    <a:pt x="5294669" y="1586287"/>
                  </a:moveTo>
                  <a:lnTo>
                    <a:pt x="5406746" y="1585813"/>
                  </a:lnTo>
                  <a:lnTo>
                    <a:pt x="5407102" y="1617275"/>
                  </a:lnTo>
                  <a:lnTo>
                    <a:pt x="5294788" y="1617631"/>
                  </a:lnTo>
                  <a:lnTo>
                    <a:pt x="5294669" y="1586287"/>
                  </a:lnTo>
                  <a:close/>
                  <a:moveTo>
                    <a:pt x="5295263" y="1678062"/>
                  </a:moveTo>
                  <a:lnTo>
                    <a:pt x="5407458" y="1677706"/>
                  </a:lnTo>
                  <a:lnTo>
                    <a:pt x="5407696" y="1709049"/>
                  </a:lnTo>
                  <a:lnTo>
                    <a:pt x="5296331" y="1709524"/>
                  </a:lnTo>
                  <a:lnTo>
                    <a:pt x="5295619" y="1709524"/>
                  </a:lnTo>
                  <a:lnTo>
                    <a:pt x="5295263" y="1678062"/>
                  </a:lnTo>
                  <a:close/>
                  <a:moveTo>
                    <a:pt x="5295856" y="1769955"/>
                  </a:moveTo>
                  <a:lnTo>
                    <a:pt x="5296688" y="1769955"/>
                  </a:lnTo>
                  <a:lnTo>
                    <a:pt x="5408170" y="1769480"/>
                  </a:lnTo>
                  <a:lnTo>
                    <a:pt x="5408289" y="1800943"/>
                  </a:lnTo>
                  <a:lnTo>
                    <a:pt x="5296213" y="1801299"/>
                  </a:lnTo>
                  <a:lnTo>
                    <a:pt x="5295856" y="1769955"/>
                  </a:lnTo>
                  <a:close/>
                  <a:moveTo>
                    <a:pt x="5296569" y="1861849"/>
                  </a:moveTo>
                  <a:lnTo>
                    <a:pt x="5408764" y="1861492"/>
                  </a:lnTo>
                  <a:lnTo>
                    <a:pt x="5409002" y="1892836"/>
                  </a:lnTo>
                  <a:lnTo>
                    <a:pt x="5408289" y="1892836"/>
                  </a:lnTo>
                  <a:lnTo>
                    <a:pt x="5296806" y="1893311"/>
                  </a:lnTo>
                  <a:lnTo>
                    <a:pt x="5296569" y="1861849"/>
                  </a:lnTo>
                  <a:close/>
                  <a:moveTo>
                    <a:pt x="5297281" y="1953742"/>
                  </a:moveTo>
                  <a:lnTo>
                    <a:pt x="5409595" y="1953386"/>
                  </a:lnTo>
                  <a:lnTo>
                    <a:pt x="5409714" y="1984729"/>
                  </a:lnTo>
                  <a:lnTo>
                    <a:pt x="5298112" y="1985204"/>
                  </a:lnTo>
                  <a:lnTo>
                    <a:pt x="5297519" y="1985204"/>
                  </a:lnTo>
                  <a:lnTo>
                    <a:pt x="5297281" y="1953742"/>
                  </a:lnTo>
                  <a:close/>
                  <a:moveTo>
                    <a:pt x="5298825" y="2076979"/>
                  </a:moveTo>
                  <a:lnTo>
                    <a:pt x="5297993" y="2076979"/>
                  </a:lnTo>
                  <a:lnTo>
                    <a:pt x="5297993" y="2076979"/>
                  </a:lnTo>
                  <a:lnTo>
                    <a:pt x="5297875" y="2045635"/>
                  </a:lnTo>
                  <a:lnTo>
                    <a:pt x="5410189" y="2045279"/>
                  </a:lnTo>
                  <a:lnTo>
                    <a:pt x="5410426" y="2076623"/>
                  </a:lnTo>
                  <a:lnTo>
                    <a:pt x="5298825" y="2076979"/>
                  </a:lnTo>
                  <a:close/>
                  <a:moveTo>
                    <a:pt x="5588870" y="534263"/>
                  </a:moveTo>
                  <a:lnTo>
                    <a:pt x="5757104" y="533670"/>
                  </a:lnTo>
                  <a:lnTo>
                    <a:pt x="5757341" y="551597"/>
                  </a:lnTo>
                  <a:lnTo>
                    <a:pt x="5745706" y="551597"/>
                  </a:lnTo>
                  <a:lnTo>
                    <a:pt x="5589939" y="552191"/>
                  </a:lnTo>
                  <a:lnTo>
                    <a:pt x="5588989" y="552191"/>
                  </a:lnTo>
                  <a:lnTo>
                    <a:pt x="5588989" y="552191"/>
                  </a:lnTo>
                  <a:lnTo>
                    <a:pt x="5588870" y="534263"/>
                  </a:lnTo>
                  <a:close/>
                  <a:moveTo>
                    <a:pt x="5589226" y="601462"/>
                  </a:moveTo>
                  <a:lnTo>
                    <a:pt x="5589226" y="601462"/>
                  </a:lnTo>
                  <a:lnTo>
                    <a:pt x="5756510" y="600750"/>
                  </a:lnTo>
                  <a:lnTo>
                    <a:pt x="5757579" y="600750"/>
                  </a:lnTo>
                  <a:lnTo>
                    <a:pt x="5757579" y="600750"/>
                  </a:lnTo>
                  <a:lnTo>
                    <a:pt x="5757816" y="618677"/>
                  </a:lnTo>
                  <a:lnTo>
                    <a:pt x="5746063" y="618677"/>
                  </a:lnTo>
                  <a:lnTo>
                    <a:pt x="5589464" y="619389"/>
                  </a:lnTo>
                  <a:lnTo>
                    <a:pt x="5589226" y="601462"/>
                  </a:lnTo>
                  <a:close/>
                  <a:moveTo>
                    <a:pt x="5589820" y="668660"/>
                  </a:moveTo>
                  <a:lnTo>
                    <a:pt x="5758054" y="667948"/>
                  </a:lnTo>
                  <a:lnTo>
                    <a:pt x="5758172" y="685875"/>
                  </a:lnTo>
                  <a:lnTo>
                    <a:pt x="5589820" y="686588"/>
                  </a:lnTo>
                  <a:lnTo>
                    <a:pt x="5589820" y="668660"/>
                  </a:lnTo>
                  <a:close/>
                  <a:moveTo>
                    <a:pt x="5590414" y="753311"/>
                  </a:moveTo>
                  <a:lnTo>
                    <a:pt x="5590176" y="735859"/>
                  </a:lnTo>
                  <a:lnTo>
                    <a:pt x="5758529" y="735265"/>
                  </a:lnTo>
                  <a:lnTo>
                    <a:pt x="5758529" y="753193"/>
                  </a:lnTo>
                  <a:lnTo>
                    <a:pt x="5590295" y="753786"/>
                  </a:lnTo>
                  <a:lnTo>
                    <a:pt x="5590295" y="753786"/>
                  </a:lnTo>
                  <a:lnTo>
                    <a:pt x="5590414" y="753311"/>
                  </a:lnTo>
                  <a:close/>
                  <a:moveTo>
                    <a:pt x="5590651" y="803176"/>
                  </a:moveTo>
                  <a:lnTo>
                    <a:pt x="5590651" y="803176"/>
                  </a:lnTo>
                  <a:lnTo>
                    <a:pt x="5759004" y="802464"/>
                  </a:lnTo>
                  <a:lnTo>
                    <a:pt x="5759241" y="820391"/>
                  </a:lnTo>
                  <a:lnTo>
                    <a:pt x="5590889" y="821104"/>
                  </a:lnTo>
                  <a:lnTo>
                    <a:pt x="5590651" y="803176"/>
                  </a:lnTo>
                  <a:close/>
                  <a:moveTo>
                    <a:pt x="5591245" y="870256"/>
                  </a:moveTo>
                  <a:lnTo>
                    <a:pt x="5592194" y="870256"/>
                  </a:lnTo>
                  <a:lnTo>
                    <a:pt x="5759597" y="869662"/>
                  </a:lnTo>
                  <a:lnTo>
                    <a:pt x="5759716" y="887471"/>
                  </a:lnTo>
                  <a:lnTo>
                    <a:pt x="5591482" y="888183"/>
                  </a:lnTo>
                  <a:lnTo>
                    <a:pt x="5591482" y="888183"/>
                  </a:lnTo>
                  <a:lnTo>
                    <a:pt x="5591245" y="870256"/>
                  </a:lnTo>
                  <a:close/>
                  <a:moveTo>
                    <a:pt x="5591601" y="937454"/>
                  </a:moveTo>
                  <a:lnTo>
                    <a:pt x="5759953" y="936861"/>
                  </a:lnTo>
                  <a:lnTo>
                    <a:pt x="5760072" y="954788"/>
                  </a:lnTo>
                  <a:lnTo>
                    <a:pt x="5591720" y="955382"/>
                  </a:lnTo>
                  <a:lnTo>
                    <a:pt x="5591601" y="937454"/>
                  </a:lnTo>
                  <a:close/>
                  <a:moveTo>
                    <a:pt x="5592194" y="1004771"/>
                  </a:moveTo>
                  <a:lnTo>
                    <a:pt x="5760547" y="1004059"/>
                  </a:lnTo>
                  <a:lnTo>
                    <a:pt x="5760547" y="1021987"/>
                  </a:lnTo>
                  <a:lnTo>
                    <a:pt x="5593263" y="1022699"/>
                  </a:lnTo>
                  <a:lnTo>
                    <a:pt x="5592194" y="1022699"/>
                  </a:lnTo>
                  <a:lnTo>
                    <a:pt x="5592194" y="1022699"/>
                  </a:lnTo>
                  <a:lnTo>
                    <a:pt x="5592194" y="1004771"/>
                  </a:lnTo>
                  <a:close/>
                  <a:moveTo>
                    <a:pt x="5592551" y="1071970"/>
                  </a:moveTo>
                  <a:lnTo>
                    <a:pt x="5593501" y="1071970"/>
                  </a:lnTo>
                  <a:lnTo>
                    <a:pt x="5760903" y="1071376"/>
                  </a:lnTo>
                  <a:lnTo>
                    <a:pt x="5761140" y="1089304"/>
                  </a:lnTo>
                  <a:lnTo>
                    <a:pt x="5593738" y="1089897"/>
                  </a:lnTo>
                  <a:lnTo>
                    <a:pt x="5592788" y="1089897"/>
                  </a:lnTo>
                  <a:lnTo>
                    <a:pt x="5592788" y="1089897"/>
                  </a:lnTo>
                  <a:lnTo>
                    <a:pt x="5592551" y="1071970"/>
                  </a:lnTo>
                  <a:close/>
                  <a:moveTo>
                    <a:pt x="5593144" y="1139168"/>
                  </a:moveTo>
                  <a:lnTo>
                    <a:pt x="5761497" y="1138456"/>
                  </a:lnTo>
                  <a:lnTo>
                    <a:pt x="5761497" y="1156383"/>
                  </a:lnTo>
                  <a:lnTo>
                    <a:pt x="5593144" y="1157096"/>
                  </a:lnTo>
                  <a:lnTo>
                    <a:pt x="5593144" y="1139168"/>
                  </a:lnTo>
                  <a:close/>
                  <a:moveTo>
                    <a:pt x="5593501" y="1206367"/>
                  </a:moveTo>
                  <a:lnTo>
                    <a:pt x="5761853" y="1205654"/>
                  </a:lnTo>
                  <a:lnTo>
                    <a:pt x="5762090" y="1223582"/>
                  </a:lnTo>
                  <a:lnTo>
                    <a:pt x="5761497" y="1223582"/>
                  </a:lnTo>
                  <a:lnTo>
                    <a:pt x="5751880" y="1223582"/>
                  </a:lnTo>
                  <a:lnTo>
                    <a:pt x="5750336" y="1223582"/>
                  </a:lnTo>
                  <a:lnTo>
                    <a:pt x="5735615" y="1223701"/>
                  </a:lnTo>
                  <a:lnTo>
                    <a:pt x="5593619" y="1224294"/>
                  </a:lnTo>
                  <a:lnTo>
                    <a:pt x="5593501" y="1206367"/>
                  </a:lnTo>
                  <a:close/>
                  <a:moveTo>
                    <a:pt x="5594094" y="1273565"/>
                  </a:moveTo>
                  <a:lnTo>
                    <a:pt x="5762446" y="1272972"/>
                  </a:lnTo>
                  <a:lnTo>
                    <a:pt x="5762446" y="1290899"/>
                  </a:lnTo>
                  <a:lnTo>
                    <a:pt x="5594094" y="1291493"/>
                  </a:lnTo>
                  <a:lnTo>
                    <a:pt x="5594094" y="1273565"/>
                  </a:lnTo>
                  <a:close/>
                  <a:moveTo>
                    <a:pt x="5594569" y="1340882"/>
                  </a:moveTo>
                  <a:lnTo>
                    <a:pt x="5595638" y="1340882"/>
                  </a:lnTo>
                  <a:lnTo>
                    <a:pt x="5762921" y="1340170"/>
                  </a:lnTo>
                  <a:lnTo>
                    <a:pt x="5763159" y="1358098"/>
                  </a:lnTo>
                  <a:lnTo>
                    <a:pt x="5751405" y="1358098"/>
                  </a:lnTo>
                  <a:lnTo>
                    <a:pt x="5594806" y="1358691"/>
                  </a:lnTo>
                  <a:lnTo>
                    <a:pt x="5594806" y="1358691"/>
                  </a:lnTo>
                  <a:lnTo>
                    <a:pt x="5594569" y="1340882"/>
                  </a:lnTo>
                  <a:close/>
                  <a:moveTo>
                    <a:pt x="5595044" y="1408081"/>
                  </a:moveTo>
                  <a:lnTo>
                    <a:pt x="5763277" y="1407369"/>
                  </a:lnTo>
                  <a:lnTo>
                    <a:pt x="5763515" y="1425415"/>
                  </a:lnTo>
                  <a:lnTo>
                    <a:pt x="5763040" y="1425415"/>
                  </a:lnTo>
                  <a:lnTo>
                    <a:pt x="5753780" y="1425415"/>
                  </a:lnTo>
                  <a:lnTo>
                    <a:pt x="5751761" y="1425415"/>
                  </a:lnTo>
                  <a:lnTo>
                    <a:pt x="5679101" y="1425652"/>
                  </a:lnTo>
                  <a:lnTo>
                    <a:pt x="5595044" y="1426008"/>
                  </a:lnTo>
                  <a:lnTo>
                    <a:pt x="5595044" y="1408081"/>
                  </a:lnTo>
                  <a:close/>
                  <a:moveTo>
                    <a:pt x="5595519" y="1475279"/>
                  </a:moveTo>
                  <a:lnTo>
                    <a:pt x="5596469" y="1475279"/>
                  </a:lnTo>
                  <a:lnTo>
                    <a:pt x="5763871" y="1474686"/>
                  </a:lnTo>
                  <a:lnTo>
                    <a:pt x="5763871" y="1492613"/>
                  </a:lnTo>
                  <a:lnTo>
                    <a:pt x="5762921" y="1492613"/>
                  </a:lnTo>
                  <a:lnTo>
                    <a:pt x="5595638" y="1493207"/>
                  </a:lnTo>
                  <a:lnTo>
                    <a:pt x="5595519" y="1475279"/>
                  </a:lnTo>
                  <a:close/>
                  <a:moveTo>
                    <a:pt x="5595994" y="1542478"/>
                  </a:moveTo>
                  <a:lnTo>
                    <a:pt x="5764227" y="1541765"/>
                  </a:lnTo>
                  <a:lnTo>
                    <a:pt x="5764465" y="1559693"/>
                  </a:lnTo>
                  <a:lnTo>
                    <a:pt x="5596113" y="1560405"/>
                  </a:lnTo>
                  <a:lnTo>
                    <a:pt x="5595994" y="1542478"/>
                  </a:lnTo>
                  <a:close/>
                  <a:moveTo>
                    <a:pt x="5596469" y="1609676"/>
                  </a:moveTo>
                  <a:lnTo>
                    <a:pt x="5597418" y="1609676"/>
                  </a:lnTo>
                  <a:lnTo>
                    <a:pt x="5764821" y="1609083"/>
                  </a:lnTo>
                  <a:lnTo>
                    <a:pt x="5764821" y="1627010"/>
                  </a:lnTo>
                  <a:lnTo>
                    <a:pt x="5596588" y="1627604"/>
                  </a:lnTo>
                  <a:lnTo>
                    <a:pt x="5596469" y="1609676"/>
                  </a:lnTo>
                  <a:close/>
                  <a:moveTo>
                    <a:pt x="5597062" y="1694565"/>
                  </a:moveTo>
                  <a:lnTo>
                    <a:pt x="5596825" y="1676993"/>
                  </a:lnTo>
                  <a:lnTo>
                    <a:pt x="5597893" y="1676993"/>
                  </a:lnTo>
                  <a:lnTo>
                    <a:pt x="5765177" y="1676281"/>
                  </a:lnTo>
                  <a:lnTo>
                    <a:pt x="5765414" y="1694209"/>
                  </a:lnTo>
                  <a:lnTo>
                    <a:pt x="5597062" y="1694802"/>
                  </a:lnTo>
                  <a:lnTo>
                    <a:pt x="5597062" y="1694802"/>
                  </a:lnTo>
                  <a:lnTo>
                    <a:pt x="5597062" y="1694565"/>
                  </a:lnTo>
                  <a:close/>
                  <a:moveTo>
                    <a:pt x="5597418" y="1744192"/>
                  </a:moveTo>
                  <a:lnTo>
                    <a:pt x="5598487" y="1744192"/>
                  </a:lnTo>
                  <a:lnTo>
                    <a:pt x="5765771" y="1743480"/>
                  </a:lnTo>
                  <a:lnTo>
                    <a:pt x="5765771" y="1761407"/>
                  </a:lnTo>
                  <a:lnTo>
                    <a:pt x="5754136" y="1761407"/>
                  </a:lnTo>
                  <a:lnTo>
                    <a:pt x="5597537" y="1762119"/>
                  </a:lnTo>
                  <a:lnTo>
                    <a:pt x="5597418" y="1744192"/>
                  </a:lnTo>
                  <a:close/>
                  <a:moveTo>
                    <a:pt x="5597893" y="1811272"/>
                  </a:moveTo>
                  <a:lnTo>
                    <a:pt x="5766246" y="1810678"/>
                  </a:lnTo>
                  <a:lnTo>
                    <a:pt x="5766483" y="1828606"/>
                  </a:lnTo>
                  <a:lnTo>
                    <a:pt x="5754848" y="1828606"/>
                  </a:lnTo>
                  <a:lnTo>
                    <a:pt x="5598131" y="1829199"/>
                  </a:lnTo>
                  <a:lnTo>
                    <a:pt x="5598131" y="1829199"/>
                  </a:lnTo>
                  <a:lnTo>
                    <a:pt x="5597893" y="1811272"/>
                  </a:lnTo>
                  <a:close/>
                  <a:moveTo>
                    <a:pt x="5598368" y="1878589"/>
                  </a:moveTo>
                  <a:lnTo>
                    <a:pt x="5766721" y="1877876"/>
                  </a:lnTo>
                  <a:lnTo>
                    <a:pt x="5766721" y="1895804"/>
                  </a:lnTo>
                  <a:lnTo>
                    <a:pt x="5755085" y="1895804"/>
                  </a:lnTo>
                  <a:lnTo>
                    <a:pt x="5599437" y="1896398"/>
                  </a:lnTo>
                  <a:lnTo>
                    <a:pt x="5598368" y="1896398"/>
                  </a:lnTo>
                  <a:lnTo>
                    <a:pt x="5598368" y="1878589"/>
                  </a:lnTo>
                  <a:close/>
                  <a:moveTo>
                    <a:pt x="5598843" y="1945787"/>
                  </a:moveTo>
                  <a:lnTo>
                    <a:pt x="5767196" y="1945075"/>
                  </a:lnTo>
                  <a:lnTo>
                    <a:pt x="5767433" y="1963002"/>
                  </a:lnTo>
                  <a:lnTo>
                    <a:pt x="5755798" y="1963002"/>
                  </a:lnTo>
                  <a:lnTo>
                    <a:pt x="5599081" y="1963596"/>
                  </a:lnTo>
                  <a:lnTo>
                    <a:pt x="5598843" y="1945787"/>
                  </a:lnTo>
                  <a:close/>
                  <a:moveTo>
                    <a:pt x="5599318" y="2012986"/>
                  </a:moveTo>
                  <a:lnTo>
                    <a:pt x="5767670" y="2012392"/>
                  </a:lnTo>
                  <a:lnTo>
                    <a:pt x="5767670" y="2030320"/>
                  </a:lnTo>
                  <a:lnTo>
                    <a:pt x="5766721" y="2030320"/>
                  </a:lnTo>
                  <a:lnTo>
                    <a:pt x="5756035" y="2030320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12986"/>
                  </a:lnTo>
                  <a:close/>
                  <a:moveTo>
                    <a:pt x="5601099" y="2098112"/>
                  </a:moveTo>
                  <a:lnTo>
                    <a:pt x="5600030" y="2098112"/>
                  </a:lnTo>
                  <a:lnTo>
                    <a:pt x="5600030" y="2098112"/>
                  </a:lnTo>
                  <a:lnTo>
                    <a:pt x="5599793" y="2080184"/>
                  </a:lnTo>
                  <a:lnTo>
                    <a:pt x="5600861" y="2080184"/>
                  </a:lnTo>
                  <a:lnTo>
                    <a:pt x="5768145" y="2079472"/>
                  </a:lnTo>
                  <a:lnTo>
                    <a:pt x="5768383" y="2097399"/>
                  </a:lnTo>
                  <a:lnTo>
                    <a:pt x="5601099" y="2098112"/>
                  </a:lnTo>
                  <a:close/>
                  <a:moveTo>
                    <a:pt x="6023642" y="514674"/>
                  </a:moveTo>
                  <a:lnTo>
                    <a:pt x="6142842" y="514080"/>
                  </a:lnTo>
                  <a:lnTo>
                    <a:pt x="6142960" y="540912"/>
                  </a:lnTo>
                  <a:lnTo>
                    <a:pt x="6023761" y="541387"/>
                  </a:lnTo>
                  <a:lnTo>
                    <a:pt x="6023642" y="514674"/>
                  </a:lnTo>
                  <a:close/>
                  <a:moveTo>
                    <a:pt x="6024236" y="608704"/>
                  </a:moveTo>
                  <a:lnTo>
                    <a:pt x="6143555" y="608229"/>
                  </a:lnTo>
                  <a:lnTo>
                    <a:pt x="6143673" y="635180"/>
                  </a:lnTo>
                  <a:lnTo>
                    <a:pt x="6024473" y="635655"/>
                  </a:lnTo>
                  <a:lnTo>
                    <a:pt x="6024236" y="608704"/>
                  </a:lnTo>
                  <a:close/>
                  <a:moveTo>
                    <a:pt x="6024829" y="702734"/>
                  </a:moveTo>
                  <a:lnTo>
                    <a:pt x="6144148" y="702260"/>
                  </a:lnTo>
                  <a:lnTo>
                    <a:pt x="6144267" y="729091"/>
                  </a:lnTo>
                  <a:lnTo>
                    <a:pt x="6025067" y="729566"/>
                  </a:lnTo>
                  <a:lnTo>
                    <a:pt x="6024829" y="702734"/>
                  </a:lnTo>
                  <a:close/>
                  <a:moveTo>
                    <a:pt x="6025541" y="796884"/>
                  </a:moveTo>
                  <a:lnTo>
                    <a:pt x="6143079" y="796409"/>
                  </a:lnTo>
                  <a:lnTo>
                    <a:pt x="6144742" y="796409"/>
                  </a:lnTo>
                  <a:lnTo>
                    <a:pt x="6144742" y="796409"/>
                  </a:lnTo>
                  <a:lnTo>
                    <a:pt x="6144979" y="823240"/>
                  </a:lnTo>
                  <a:lnTo>
                    <a:pt x="6144148" y="823240"/>
                  </a:lnTo>
                  <a:lnTo>
                    <a:pt x="6025660" y="823715"/>
                  </a:lnTo>
                  <a:lnTo>
                    <a:pt x="6025660" y="823359"/>
                  </a:lnTo>
                  <a:lnTo>
                    <a:pt x="6025541" y="796884"/>
                  </a:lnTo>
                  <a:close/>
                  <a:moveTo>
                    <a:pt x="6026254" y="891033"/>
                  </a:moveTo>
                  <a:lnTo>
                    <a:pt x="6026254" y="891033"/>
                  </a:lnTo>
                  <a:lnTo>
                    <a:pt x="6144742" y="890558"/>
                  </a:lnTo>
                  <a:lnTo>
                    <a:pt x="6145454" y="890558"/>
                  </a:lnTo>
                  <a:lnTo>
                    <a:pt x="6145692" y="917390"/>
                  </a:lnTo>
                  <a:lnTo>
                    <a:pt x="6026373" y="917864"/>
                  </a:lnTo>
                  <a:lnTo>
                    <a:pt x="6026373" y="917864"/>
                  </a:lnTo>
                  <a:lnTo>
                    <a:pt x="6026254" y="891033"/>
                  </a:lnTo>
                  <a:close/>
                  <a:moveTo>
                    <a:pt x="6027085" y="998479"/>
                  </a:moveTo>
                  <a:lnTo>
                    <a:pt x="6026966" y="985063"/>
                  </a:lnTo>
                  <a:lnTo>
                    <a:pt x="6145454" y="984588"/>
                  </a:lnTo>
                  <a:lnTo>
                    <a:pt x="6146166" y="984588"/>
                  </a:lnTo>
                  <a:lnTo>
                    <a:pt x="6146166" y="984588"/>
                  </a:lnTo>
                  <a:lnTo>
                    <a:pt x="6146404" y="1011539"/>
                  </a:lnTo>
                  <a:lnTo>
                    <a:pt x="6027085" y="1012014"/>
                  </a:lnTo>
                  <a:lnTo>
                    <a:pt x="6027085" y="998479"/>
                  </a:lnTo>
                  <a:close/>
                  <a:moveTo>
                    <a:pt x="6027679" y="1079212"/>
                  </a:moveTo>
                  <a:lnTo>
                    <a:pt x="6145216" y="1078737"/>
                  </a:lnTo>
                  <a:lnTo>
                    <a:pt x="6146879" y="1078737"/>
                  </a:lnTo>
                  <a:lnTo>
                    <a:pt x="6146997" y="1105688"/>
                  </a:lnTo>
                  <a:lnTo>
                    <a:pt x="6146166" y="1105688"/>
                  </a:lnTo>
                  <a:lnTo>
                    <a:pt x="6027797" y="1106163"/>
                  </a:lnTo>
                  <a:lnTo>
                    <a:pt x="6027679" y="1079212"/>
                  </a:lnTo>
                  <a:close/>
                  <a:moveTo>
                    <a:pt x="6028272" y="1173361"/>
                  </a:moveTo>
                  <a:lnTo>
                    <a:pt x="6147235" y="1172886"/>
                  </a:lnTo>
                  <a:lnTo>
                    <a:pt x="6147591" y="1172886"/>
                  </a:lnTo>
                  <a:lnTo>
                    <a:pt x="6147710" y="1199837"/>
                  </a:lnTo>
                  <a:lnTo>
                    <a:pt x="6028510" y="1200312"/>
                  </a:lnTo>
                  <a:lnTo>
                    <a:pt x="6028510" y="1200312"/>
                  </a:lnTo>
                  <a:lnTo>
                    <a:pt x="6028272" y="1173361"/>
                  </a:lnTo>
                  <a:close/>
                  <a:moveTo>
                    <a:pt x="6028866" y="1267392"/>
                  </a:moveTo>
                  <a:lnTo>
                    <a:pt x="6147591" y="1266917"/>
                  </a:lnTo>
                  <a:lnTo>
                    <a:pt x="6148303" y="1266917"/>
                  </a:lnTo>
                  <a:lnTo>
                    <a:pt x="6148422" y="1293867"/>
                  </a:lnTo>
                  <a:lnTo>
                    <a:pt x="6147710" y="1293867"/>
                  </a:lnTo>
                  <a:lnTo>
                    <a:pt x="6029222" y="1294342"/>
                  </a:lnTo>
                  <a:lnTo>
                    <a:pt x="6028866" y="1267392"/>
                  </a:lnTo>
                  <a:close/>
                  <a:moveTo>
                    <a:pt x="6029578" y="1361541"/>
                  </a:moveTo>
                  <a:lnTo>
                    <a:pt x="6148897" y="1360947"/>
                  </a:lnTo>
                  <a:lnTo>
                    <a:pt x="6149016" y="1387898"/>
                  </a:lnTo>
                  <a:lnTo>
                    <a:pt x="6148303" y="1387898"/>
                  </a:lnTo>
                  <a:lnTo>
                    <a:pt x="6029816" y="1388373"/>
                  </a:lnTo>
                  <a:lnTo>
                    <a:pt x="6029816" y="1388373"/>
                  </a:lnTo>
                  <a:lnTo>
                    <a:pt x="6029578" y="1361541"/>
                  </a:lnTo>
                  <a:close/>
                  <a:moveTo>
                    <a:pt x="6030291" y="1455690"/>
                  </a:moveTo>
                  <a:lnTo>
                    <a:pt x="6149491" y="1455215"/>
                  </a:lnTo>
                  <a:lnTo>
                    <a:pt x="6149728" y="1482047"/>
                  </a:lnTo>
                  <a:lnTo>
                    <a:pt x="6148897" y="1482047"/>
                  </a:lnTo>
                  <a:lnTo>
                    <a:pt x="6030409" y="1482522"/>
                  </a:lnTo>
                  <a:lnTo>
                    <a:pt x="6030409" y="1482522"/>
                  </a:lnTo>
                  <a:lnTo>
                    <a:pt x="6030291" y="1455690"/>
                  </a:lnTo>
                  <a:close/>
                  <a:moveTo>
                    <a:pt x="6031003" y="1549720"/>
                  </a:moveTo>
                  <a:lnTo>
                    <a:pt x="6150203" y="1549245"/>
                  </a:lnTo>
                  <a:lnTo>
                    <a:pt x="6150440" y="1576077"/>
                  </a:lnTo>
                  <a:lnTo>
                    <a:pt x="6031121" y="1576552"/>
                  </a:lnTo>
                  <a:lnTo>
                    <a:pt x="6031003" y="1549720"/>
                  </a:lnTo>
                  <a:close/>
                  <a:moveTo>
                    <a:pt x="6031715" y="1643750"/>
                  </a:moveTo>
                  <a:lnTo>
                    <a:pt x="6150916" y="1643276"/>
                  </a:lnTo>
                  <a:lnTo>
                    <a:pt x="6151034" y="1670107"/>
                  </a:lnTo>
                  <a:lnTo>
                    <a:pt x="6032546" y="1670582"/>
                  </a:lnTo>
                  <a:lnTo>
                    <a:pt x="6031834" y="1670582"/>
                  </a:lnTo>
                  <a:lnTo>
                    <a:pt x="6031834" y="1670582"/>
                  </a:lnTo>
                  <a:lnTo>
                    <a:pt x="6031715" y="1643750"/>
                  </a:lnTo>
                  <a:close/>
                  <a:moveTo>
                    <a:pt x="6032309" y="1737900"/>
                  </a:moveTo>
                  <a:lnTo>
                    <a:pt x="6151509" y="1737306"/>
                  </a:lnTo>
                  <a:lnTo>
                    <a:pt x="6151628" y="1764138"/>
                  </a:lnTo>
                  <a:lnTo>
                    <a:pt x="6033259" y="1764731"/>
                  </a:lnTo>
                  <a:lnTo>
                    <a:pt x="6032428" y="1764731"/>
                  </a:lnTo>
                  <a:lnTo>
                    <a:pt x="6032309" y="1737900"/>
                  </a:lnTo>
                  <a:close/>
                  <a:moveTo>
                    <a:pt x="6032903" y="1832049"/>
                  </a:moveTo>
                  <a:lnTo>
                    <a:pt x="6152221" y="1831574"/>
                  </a:lnTo>
                  <a:lnTo>
                    <a:pt x="6152340" y="1858406"/>
                  </a:lnTo>
                  <a:lnTo>
                    <a:pt x="6033852" y="1858881"/>
                  </a:lnTo>
                  <a:lnTo>
                    <a:pt x="6033140" y="1858881"/>
                  </a:lnTo>
                  <a:lnTo>
                    <a:pt x="6033140" y="1858881"/>
                  </a:lnTo>
                  <a:lnTo>
                    <a:pt x="6032903" y="1832049"/>
                  </a:lnTo>
                  <a:close/>
                  <a:moveTo>
                    <a:pt x="6033615" y="1926079"/>
                  </a:moveTo>
                  <a:lnTo>
                    <a:pt x="6152934" y="1925604"/>
                  </a:lnTo>
                  <a:lnTo>
                    <a:pt x="6153052" y="1952436"/>
                  </a:lnTo>
                  <a:lnTo>
                    <a:pt x="6033852" y="1952911"/>
                  </a:lnTo>
                  <a:lnTo>
                    <a:pt x="6033615" y="1926079"/>
                  </a:lnTo>
                  <a:close/>
                  <a:moveTo>
                    <a:pt x="6035277" y="2047179"/>
                  </a:moveTo>
                  <a:lnTo>
                    <a:pt x="6034446" y="2047179"/>
                  </a:lnTo>
                  <a:lnTo>
                    <a:pt x="6034327" y="2020228"/>
                  </a:lnTo>
                  <a:lnTo>
                    <a:pt x="6153646" y="2019753"/>
                  </a:lnTo>
                  <a:lnTo>
                    <a:pt x="6153765" y="2046585"/>
                  </a:lnTo>
                  <a:lnTo>
                    <a:pt x="6035277" y="2047179"/>
                  </a:lnTo>
                  <a:close/>
                  <a:moveTo>
                    <a:pt x="6412111" y="746069"/>
                  </a:moveTo>
                  <a:lnTo>
                    <a:pt x="6457464" y="745950"/>
                  </a:lnTo>
                  <a:lnTo>
                    <a:pt x="6457701" y="745950"/>
                  </a:lnTo>
                  <a:lnTo>
                    <a:pt x="6457939" y="777294"/>
                  </a:lnTo>
                  <a:lnTo>
                    <a:pt x="6457701" y="777294"/>
                  </a:lnTo>
                  <a:lnTo>
                    <a:pt x="6451646" y="777294"/>
                  </a:lnTo>
                  <a:lnTo>
                    <a:pt x="6447610" y="777294"/>
                  </a:lnTo>
                  <a:lnTo>
                    <a:pt x="6412348" y="777413"/>
                  </a:lnTo>
                  <a:lnTo>
                    <a:pt x="6412348" y="777413"/>
                  </a:lnTo>
                  <a:lnTo>
                    <a:pt x="6412111" y="746069"/>
                  </a:lnTo>
                  <a:close/>
                  <a:moveTo>
                    <a:pt x="6412586" y="804363"/>
                  </a:moveTo>
                  <a:lnTo>
                    <a:pt x="6458176" y="804244"/>
                  </a:lnTo>
                  <a:lnTo>
                    <a:pt x="6458413" y="835588"/>
                  </a:lnTo>
                  <a:lnTo>
                    <a:pt x="6452121" y="835588"/>
                  </a:lnTo>
                  <a:lnTo>
                    <a:pt x="6412823" y="835825"/>
                  </a:lnTo>
                  <a:lnTo>
                    <a:pt x="6412586" y="804363"/>
                  </a:lnTo>
                  <a:close/>
                  <a:moveTo>
                    <a:pt x="6413060" y="862657"/>
                  </a:moveTo>
                  <a:lnTo>
                    <a:pt x="6413060" y="862657"/>
                  </a:lnTo>
                  <a:lnTo>
                    <a:pt x="6458651" y="862420"/>
                  </a:lnTo>
                  <a:lnTo>
                    <a:pt x="6458889" y="893882"/>
                  </a:lnTo>
                  <a:lnTo>
                    <a:pt x="6413298" y="894001"/>
                  </a:lnTo>
                  <a:lnTo>
                    <a:pt x="6413060" y="862657"/>
                  </a:lnTo>
                  <a:close/>
                  <a:moveTo>
                    <a:pt x="6413417" y="920833"/>
                  </a:moveTo>
                  <a:lnTo>
                    <a:pt x="6459126" y="920714"/>
                  </a:lnTo>
                  <a:lnTo>
                    <a:pt x="6459482" y="952057"/>
                  </a:lnTo>
                  <a:lnTo>
                    <a:pt x="6453071" y="952057"/>
                  </a:lnTo>
                  <a:lnTo>
                    <a:pt x="6414129" y="952176"/>
                  </a:lnTo>
                  <a:lnTo>
                    <a:pt x="6413891" y="952176"/>
                  </a:lnTo>
                  <a:lnTo>
                    <a:pt x="6413891" y="952176"/>
                  </a:lnTo>
                  <a:lnTo>
                    <a:pt x="6413417" y="920833"/>
                  </a:lnTo>
                  <a:close/>
                  <a:moveTo>
                    <a:pt x="6413891" y="979008"/>
                  </a:moveTo>
                  <a:lnTo>
                    <a:pt x="6459482" y="978889"/>
                  </a:lnTo>
                  <a:lnTo>
                    <a:pt x="6459720" y="1010351"/>
                  </a:lnTo>
                  <a:lnTo>
                    <a:pt x="6414129" y="1010470"/>
                  </a:lnTo>
                  <a:lnTo>
                    <a:pt x="6413891" y="979008"/>
                  </a:lnTo>
                  <a:close/>
                  <a:moveTo>
                    <a:pt x="6414486" y="1068646"/>
                  </a:moveTo>
                  <a:lnTo>
                    <a:pt x="6414486" y="1068646"/>
                  </a:lnTo>
                  <a:lnTo>
                    <a:pt x="6414367" y="1037302"/>
                  </a:lnTo>
                  <a:lnTo>
                    <a:pt x="6459601" y="1037065"/>
                  </a:lnTo>
                  <a:lnTo>
                    <a:pt x="6459957" y="1037065"/>
                  </a:lnTo>
                  <a:lnTo>
                    <a:pt x="6460076" y="1068527"/>
                  </a:lnTo>
                  <a:lnTo>
                    <a:pt x="6427426" y="1068646"/>
                  </a:lnTo>
                  <a:lnTo>
                    <a:pt x="6422440" y="1068646"/>
                  </a:lnTo>
                  <a:lnTo>
                    <a:pt x="6417216" y="1068646"/>
                  </a:lnTo>
                  <a:lnTo>
                    <a:pt x="6416147" y="1068646"/>
                  </a:lnTo>
                  <a:lnTo>
                    <a:pt x="6414486" y="1068646"/>
                  </a:lnTo>
                  <a:lnTo>
                    <a:pt x="6414486" y="1068646"/>
                  </a:lnTo>
                  <a:close/>
                  <a:moveTo>
                    <a:pt x="6414723" y="1095596"/>
                  </a:moveTo>
                  <a:lnTo>
                    <a:pt x="6414960" y="1095596"/>
                  </a:lnTo>
                  <a:lnTo>
                    <a:pt x="6460313" y="1095477"/>
                  </a:lnTo>
                  <a:lnTo>
                    <a:pt x="6460550" y="1126821"/>
                  </a:lnTo>
                  <a:lnTo>
                    <a:pt x="6454258" y="1126821"/>
                  </a:lnTo>
                  <a:lnTo>
                    <a:pt x="6415079" y="1127058"/>
                  </a:lnTo>
                  <a:lnTo>
                    <a:pt x="6414723" y="1095596"/>
                  </a:lnTo>
                  <a:close/>
                  <a:moveTo>
                    <a:pt x="6415316" y="1185234"/>
                  </a:moveTo>
                  <a:lnTo>
                    <a:pt x="6415079" y="1153890"/>
                  </a:lnTo>
                  <a:lnTo>
                    <a:pt x="6460669" y="1153653"/>
                  </a:lnTo>
                  <a:lnTo>
                    <a:pt x="6460788" y="1185115"/>
                  </a:lnTo>
                  <a:lnTo>
                    <a:pt x="6415435" y="1185234"/>
                  </a:lnTo>
                  <a:lnTo>
                    <a:pt x="6415316" y="1185234"/>
                  </a:lnTo>
                  <a:close/>
                  <a:moveTo>
                    <a:pt x="6415554" y="1212066"/>
                  </a:moveTo>
                  <a:lnTo>
                    <a:pt x="6461145" y="1211947"/>
                  </a:lnTo>
                  <a:lnTo>
                    <a:pt x="6461381" y="1243290"/>
                  </a:lnTo>
                  <a:lnTo>
                    <a:pt x="6454971" y="1243290"/>
                  </a:lnTo>
                  <a:lnTo>
                    <a:pt x="6447729" y="1243290"/>
                  </a:lnTo>
                  <a:lnTo>
                    <a:pt x="6415673" y="1243409"/>
                  </a:lnTo>
                  <a:lnTo>
                    <a:pt x="6415554" y="1212066"/>
                  </a:lnTo>
                  <a:close/>
                  <a:moveTo>
                    <a:pt x="6415910" y="1270360"/>
                  </a:moveTo>
                  <a:lnTo>
                    <a:pt x="6461263" y="1270241"/>
                  </a:lnTo>
                  <a:lnTo>
                    <a:pt x="6461500" y="1270241"/>
                  </a:lnTo>
                  <a:lnTo>
                    <a:pt x="6461738" y="1301584"/>
                  </a:lnTo>
                  <a:lnTo>
                    <a:pt x="6455445" y="1301584"/>
                  </a:lnTo>
                  <a:lnTo>
                    <a:pt x="6416504" y="1301822"/>
                  </a:lnTo>
                  <a:lnTo>
                    <a:pt x="6416147" y="1301822"/>
                  </a:lnTo>
                  <a:lnTo>
                    <a:pt x="6415910" y="1270360"/>
                  </a:lnTo>
                  <a:close/>
                  <a:moveTo>
                    <a:pt x="6416504" y="1359997"/>
                  </a:moveTo>
                  <a:lnTo>
                    <a:pt x="6416504" y="1359997"/>
                  </a:lnTo>
                  <a:lnTo>
                    <a:pt x="6416504" y="1359641"/>
                  </a:lnTo>
                  <a:lnTo>
                    <a:pt x="6416266" y="1328654"/>
                  </a:lnTo>
                  <a:lnTo>
                    <a:pt x="6461857" y="1328416"/>
                  </a:lnTo>
                  <a:lnTo>
                    <a:pt x="6462094" y="1359878"/>
                  </a:lnTo>
                  <a:lnTo>
                    <a:pt x="6455683" y="1359878"/>
                  </a:lnTo>
                  <a:lnTo>
                    <a:pt x="6416741" y="1359997"/>
                  </a:lnTo>
                  <a:lnTo>
                    <a:pt x="6416504" y="1359997"/>
                  </a:lnTo>
                  <a:close/>
                  <a:moveTo>
                    <a:pt x="6416860" y="1386829"/>
                  </a:moveTo>
                  <a:lnTo>
                    <a:pt x="6417097" y="1386829"/>
                  </a:lnTo>
                  <a:lnTo>
                    <a:pt x="6462331" y="1386710"/>
                  </a:lnTo>
                  <a:lnTo>
                    <a:pt x="6462688" y="1418054"/>
                  </a:lnTo>
                  <a:lnTo>
                    <a:pt x="6456276" y="1418054"/>
                  </a:lnTo>
                  <a:lnTo>
                    <a:pt x="6417097" y="1418291"/>
                  </a:lnTo>
                  <a:lnTo>
                    <a:pt x="6417097" y="1418291"/>
                  </a:lnTo>
                  <a:lnTo>
                    <a:pt x="6416860" y="1386829"/>
                  </a:lnTo>
                  <a:close/>
                  <a:moveTo>
                    <a:pt x="6417216" y="1445123"/>
                  </a:moveTo>
                  <a:lnTo>
                    <a:pt x="6462806" y="1444886"/>
                  </a:lnTo>
                  <a:lnTo>
                    <a:pt x="6463044" y="1476348"/>
                  </a:lnTo>
                  <a:lnTo>
                    <a:pt x="6417572" y="1476467"/>
                  </a:lnTo>
                  <a:lnTo>
                    <a:pt x="6417216" y="1445123"/>
                  </a:lnTo>
                  <a:close/>
                  <a:moveTo>
                    <a:pt x="6417572" y="1503417"/>
                  </a:moveTo>
                  <a:lnTo>
                    <a:pt x="6463163" y="1503180"/>
                  </a:lnTo>
                  <a:lnTo>
                    <a:pt x="6463400" y="1534642"/>
                  </a:lnTo>
                  <a:lnTo>
                    <a:pt x="6417810" y="1534761"/>
                  </a:lnTo>
                  <a:lnTo>
                    <a:pt x="6417572" y="1503417"/>
                  </a:lnTo>
                  <a:close/>
                  <a:moveTo>
                    <a:pt x="6418047" y="1561593"/>
                  </a:moveTo>
                  <a:lnTo>
                    <a:pt x="6418284" y="1561593"/>
                  </a:lnTo>
                  <a:lnTo>
                    <a:pt x="6463756" y="1561474"/>
                  </a:lnTo>
                  <a:lnTo>
                    <a:pt x="6463875" y="1592817"/>
                  </a:lnTo>
                  <a:lnTo>
                    <a:pt x="6457464" y="1592817"/>
                  </a:lnTo>
                  <a:lnTo>
                    <a:pt x="6418284" y="1593055"/>
                  </a:lnTo>
                  <a:lnTo>
                    <a:pt x="6418047" y="1561593"/>
                  </a:lnTo>
                  <a:close/>
                  <a:moveTo>
                    <a:pt x="6418760" y="1650399"/>
                  </a:moveTo>
                  <a:lnTo>
                    <a:pt x="6418403" y="1619887"/>
                  </a:lnTo>
                  <a:lnTo>
                    <a:pt x="6463994" y="1619649"/>
                  </a:lnTo>
                  <a:lnTo>
                    <a:pt x="6464350" y="1651111"/>
                  </a:lnTo>
                  <a:lnTo>
                    <a:pt x="6422321" y="1651230"/>
                  </a:lnTo>
                  <a:lnTo>
                    <a:pt x="6418641" y="1651230"/>
                  </a:lnTo>
                  <a:lnTo>
                    <a:pt x="6418641" y="1651230"/>
                  </a:lnTo>
                  <a:lnTo>
                    <a:pt x="6418760" y="1650399"/>
                  </a:lnTo>
                  <a:close/>
                  <a:moveTo>
                    <a:pt x="6418997" y="1709524"/>
                  </a:moveTo>
                  <a:lnTo>
                    <a:pt x="6418997" y="1709524"/>
                  </a:lnTo>
                  <a:lnTo>
                    <a:pt x="6418878" y="1678181"/>
                  </a:lnTo>
                  <a:lnTo>
                    <a:pt x="6464468" y="1678062"/>
                  </a:lnTo>
                  <a:lnTo>
                    <a:pt x="6464706" y="1709405"/>
                  </a:lnTo>
                  <a:lnTo>
                    <a:pt x="6458413" y="1709405"/>
                  </a:lnTo>
                  <a:lnTo>
                    <a:pt x="6419234" y="1709524"/>
                  </a:lnTo>
                  <a:lnTo>
                    <a:pt x="6418997" y="1709524"/>
                  </a:lnTo>
                  <a:close/>
                  <a:moveTo>
                    <a:pt x="6419353" y="1736356"/>
                  </a:moveTo>
                  <a:lnTo>
                    <a:pt x="6464944" y="1736237"/>
                  </a:lnTo>
                  <a:lnTo>
                    <a:pt x="6465062" y="1767699"/>
                  </a:lnTo>
                  <a:lnTo>
                    <a:pt x="6458651" y="1767699"/>
                  </a:lnTo>
                  <a:lnTo>
                    <a:pt x="6419353" y="1767818"/>
                  </a:lnTo>
                  <a:lnTo>
                    <a:pt x="6419353" y="1736356"/>
                  </a:lnTo>
                  <a:close/>
                  <a:moveTo>
                    <a:pt x="6419709" y="1794650"/>
                  </a:moveTo>
                  <a:lnTo>
                    <a:pt x="6465300" y="1794413"/>
                  </a:lnTo>
                  <a:lnTo>
                    <a:pt x="6465537" y="1825875"/>
                  </a:lnTo>
                  <a:lnTo>
                    <a:pt x="6420065" y="1825994"/>
                  </a:lnTo>
                  <a:lnTo>
                    <a:pt x="6419709" y="1794650"/>
                  </a:lnTo>
                  <a:close/>
                  <a:moveTo>
                    <a:pt x="6420065" y="1852944"/>
                  </a:moveTo>
                  <a:lnTo>
                    <a:pt x="6465656" y="1852825"/>
                  </a:lnTo>
                  <a:lnTo>
                    <a:pt x="6465774" y="1884169"/>
                  </a:lnTo>
                  <a:lnTo>
                    <a:pt x="6420540" y="1884406"/>
                  </a:lnTo>
                  <a:lnTo>
                    <a:pt x="6420184" y="1884406"/>
                  </a:lnTo>
                  <a:lnTo>
                    <a:pt x="6420065" y="1852944"/>
                  </a:lnTo>
                  <a:close/>
                  <a:moveTo>
                    <a:pt x="6420540" y="1911238"/>
                  </a:moveTo>
                  <a:lnTo>
                    <a:pt x="6465774" y="1911001"/>
                  </a:lnTo>
                  <a:lnTo>
                    <a:pt x="6466131" y="1911001"/>
                  </a:lnTo>
                  <a:lnTo>
                    <a:pt x="6466368" y="1942463"/>
                  </a:lnTo>
                  <a:lnTo>
                    <a:pt x="6420778" y="1942582"/>
                  </a:lnTo>
                  <a:lnTo>
                    <a:pt x="6420778" y="1942582"/>
                  </a:lnTo>
                  <a:lnTo>
                    <a:pt x="6420540" y="1911238"/>
                  </a:lnTo>
                  <a:close/>
                  <a:moveTo>
                    <a:pt x="6420897" y="1969414"/>
                  </a:moveTo>
                  <a:lnTo>
                    <a:pt x="6466487" y="1969295"/>
                  </a:lnTo>
                  <a:lnTo>
                    <a:pt x="6466724" y="2000638"/>
                  </a:lnTo>
                  <a:lnTo>
                    <a:pt x="6421252" y="2000757"/>
                  </a:lnTo>
                  <a:lnTo>
                    <a:pt x="6420897" y="1969414"/>
                  </a:lnTo>
                  <a:close/>
                  <a:moveTo>
                    <a:pt x="6467199" y="2058814"/>
                  </a:moveTo>
                  <a:lnTo>
                    <a:pt x="6421609" y="2059051"/>
                  </a:lnTo>
                  <a:lnTo>
                    <a:pt x="6421490" y="2027589"/>
                  </a:lnTo>
                  <a:lnTo>
                    <a:pt x="6421490" y="2027589"/>
                  </a:lnTo>
                  <a:lnTo>
                    <a:pt x="6466962" y="2027470"/>
                  </a:lnTo>
                  <a:lnTo>
                    <a:pt x="6467199" y="2027470"/>
                  </a:lnTo>
                  <a:lnTo>
                    <a:pt x="6467199" y="2058814"/>
                  </a:lnTo>
                  <a:lnTo>
                    <a:pt x="6467199" y="2058814"/>
                  </a:lnTo>
                  <a:close/>
                  <a:moveTo>
                    <a:pt x="6533804" y="745594"/>
                  </a:moveTo>
                  <a:lnTo>
                    <a:pt x="6579394" y="745357"/>
                  </a:lnTo>
                  <a:lnTo>
                    <a:pt x="6579632" y="776819"/>
                  </a:lnTo>
                  <a:lnTo>
                    <a:pt x="6534160" y="776938"/>
                  </a:lnTo>
                  <a:lnTo>
                    <a:pt x="6533804" y="745594"/>
                  </a:lnTo>
                  <a:close/>
                  <a:moveTo>
                    <a:pt x="6534279" y="803888"/>
                  </a:moveTo>
                  <a:lnTo>
                    <a:pt x="6579751" y="803770"/>
                  </a:lnTo>
                  <a:lnTo>
                    <a:pt x="6579988" y="803770"/>
                  </a:lnTo>
                  <a:lnTo>
                    <a:pt x="6580107" y="835113"/>
                  </a:lnTo>
                  <a:lnTo>
                    <a:pt x="6573696" y="835113"/>
                  </a:lnTo>
                  <a:lnTo>
                    <a:pt x="6566691" y="835113"/>
                  </a:lnTo>
                  <a:lnTo>
                    <a:pt x="6534517" y="835232"/>
                  </a:lnTo>
                  <a:lnTo>
                    <a:pt x="6534279" y="803888"/>
                  </a:lnTo>
                  <a:close/>
                  <a:moveTo>
                    <a:pt x="6534754" y="862064"/>
                  </a:moveTo>
                  <a:lnTo>
                    <a:pt x="6580226" y="861945"/>
                  </a:lnTo>
                  <a:lnTo>
                    <a:pt x="6580582" y="893407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754" y="862064"/>
                  </a:lnTo>
                  <a:close/>
                  <a:moveTo>
                    <a:pt x="6534991" y="920358"/>
                  </a:moveTo>
                  <a:lnTo>
                    <a:pt x="6580582" y="920120"/>
                  </a:lnTo>
                  <a:lnTo>
                    <a:pt x="6580819" y="951582"/>
                  </a:lnTo>
                  <a:lnTo>
                    <a:pt x="6574527" y="951582"/>
                  </a:lnTo>
                  <a:lnTo>
                    <a:pt x="6535348" y="951701"/>
                  </a:lnTo>
                  <a:lnTo>
                    <a:pt x="6534991" y="920358"/>
                  </a:lnTo>
                  <a:close/>
                  <a:moveTo>
                    <a:pt x="6535466" y="978652"/>
                  </a:moveTo>
                  <a:lnTo>
                    <a:pt x="6581057" y="978533"/>
                  </a:lnTo>
                  <a:lnTo>
                    <a:pt x="6581176" y="1009877"/>
                  </a:lnTo>
                  <a:lnTo>
                    <a:pt x="6580938" y="1009877"/>
                  </a:lnTo>
                  <a:lnTo>
                    <a:pt x="6580701" y="1009877"/>
                  </a:lnTo>
                  <a:lnTo>
                    <a:pt x="6578682" y="1009877"/>
                  </a:lnTo>
                  <a:lnTo>
                    <a:pt x="6535348" y="1010114"/>
                  </a:lnTo>
                  <a:lnTo>
                    <a:pt x="6535348" y="1010114"/>
                  </a:lnTo>
                  <a:lnTo>
                    <a:pt x="6535348" y="1009758"/>
                  </a:lnTo>
                  <a:lnTo>
                    <a:pt x="6535466" y="978652"/>
                  </a:lnTo>
                  <a:close/>
                  <a:moveTo>
                    <a:pt x="6535941" y="1036946"/>
                  </a:moveTo>
                  <a:lnTo>
                    <a:pt x="6581413" y="1036708"/>
                  </a:lnTo>
                  <a:lnTo>
                    <a:pt x="6581769" y="1068171"/>
                  </a:lnTo>
                  <a:lnTo>
                    <a:pt x="6536416" y="1068289"/>
                  </a:lnTo>
                  <a:lnTo>
                    <a:pt x="6536179" y="1068289"/>
                  </a:lnTo>
                  <a:lnTo>
                    <a:pt x="6535941" y="1036946"/>
                  </a:lnTo>
                  <a:close/>
                  <a:moveTo>
                    <a:pt x="6536297" y="1095121"/>
                  </a:moveTo>
                  <a:lnTo>
                    <a:pt x="6581888" y="1095003"/>
                  </a:lnTo>
                  <a:lnTo>
                    <a:pt x="6582126" y="1126346"/>
                  </a:lnTo>
                  <a:lnTo>
                    <a:pt x="6575833" y="1126346"/>
                  </a:lnTo>
                  <a:lnTo>
                    <a:pt x="6536654" y="1126465"/>
                  </a:lnTo>
                  <a:lnTo>
                    <a:pt x="6536654" y="1126465"/>
                  </a:lnTo>
                  <a:lnTo>
                    <a:pt x="6536654" y="1125871"/>
                  </a:lnTo>
                  <a:lnTo>
                    <a:pt x="6536297" y="1095121"/>
                  </a:lnTo>
                  <a:close/>
                  <a:moveTo>
                    <a:pt x="6536772" y="1153297"/>
                  </a:moveTo>
                  <a:lnTo>
                    <a:pt x="6582362" y="1153178"/>
                  </a:lnTo>
                  <a:lnTo>
                    <a:pt x="6582481" y="1184521"/>
                  </a:lnTo>
                  <a:lnTo>
                    <a:pt x="6576070" y="1184521"/>
                  </a:lnTo>
                  <a:lnTo>
                    <a:pt x="6536891" y="1184759"/>
                  </a:lnTo>
                  <a:lnTo>
                    <a:pt x="6536891" y="1184759"/>
                  </a:lnTo>
                  <a:lnTo>
                    <a:pt x="6536772" y="1153297"/>
                  </a:lnTo>
                  <a:close/>
                  <a:moveTo>
                    <a:pt x="6537247" y="1211709"/>
                  </a:moveTo>
                  <a:lnTo>
                    <a:pt x="6582719" y="1211472"/>
                  </a:lnTo>
                  <a:lnTo>
                    <a:pt x="6583075" y="1242934"/>
                  </a:lnTo>
                  <a:lnTo>
                    <a:pt x="6537485" y="1243053"/>
                  </a:lnTo>
                  <a:lnTo>
                    <a:pt x="6537247" y="1211709"/>
                  </a:lnTo>
                  <a:close/>
                  <a:moveTo>
                    <a:pt x="6537485" y="1269885"/>
                  </a:moveTo>
                  <a:lnTo>
                    <a:pt x="6583075" y="1269766"/>
                  </a:lnTo>
                  <a:lnTo>
                    <a:pt x="6583194" y="1301109"/>
                  </a:lnTo>
                  <a:lnTo>
                    <a:pt x="6576902" y="1301109"/>
                  </a:lnTo>
                  <a:lnTo>
                    <a:pt x="6537722" y="1301228"/>
                  </a:lnTo>
                  <a:lnTo>
                    <a:pt x="6537485" y="1269885"/>
                  </a:lnTo>
                  <a:close/>
                  <a:moveTo>
                    <a:pt x="6537959" y="1328060"/>
                  </a:moveTo>
                  <a:lnTo>
                    <a:pt x="6583550" y="1327941"/>
                  </a:lnTo>
                  <a:lnTo>
                    <a:pt x="6583787" y="1359404"/>
                  </a:lnTo>
                  <a:lnTo>
                    <a:pt x="6538197" y="1359522"/>
                  </a:lnTo>
                  <a:lnTo>
                    <a:pt x="6537959" y="1328060"/>
                  </a:lnTo>
                  <a:close/>
                  <a:moveTo>
                    <a:pt x="6538434" y="1386354"/>
                  </a:moveTo>
                  <a:lnTo>
                    <a:pt x="6583906" y="1386235"/>
                  </a:lnTo>
                  <a:lnTo>
                    <a:pt x="6584263" y="1417579"/>
                  </a:lnTo>
                  <a:lnTo>
                    <a:pt x="6577851" y="1417579"/>
                  </a:lnTo>
                  <a:lnTo>
                    <a:pt x="6538672" y="1417698"/>
                  </a:lnTo>
                  <a:lnTo>
                    <a:pt x="6538672" y="1417698"/>
                  </a:lnTo>
                  <a:lnTo>
                    <a:pt x="6538672" y="1417223"/>
                  </a:lnTo>
                  <a:lnTo>
                    <a:pt x="6538434" y="1386354"/>
                  </a:lnTo>
                  <a:close/>
                  <a:moveTo>
                    <a:pt x="6538791" y="1444648"/>
                  </a:moveTo>
                  <a:lnTo>
                    <a:pt x="6584381" y="1444529"/>
                  </a:lnTo>
                  <a:lnTo>
                    <a:pt x="6584499" y="1475873"/>
                  </a:lnTo>
                  <a:lnTo>
                    <a:pt x="6539028" y="1476110"/>
                  </a:lnTo>
                  <a:lnTo>
                    <a:pt x="6538791" y="1444648"/>
                  </a:lnTo>
                  <a:close/>
                  <a:moveTo>
                    <a:pt x="6539265" y="1502942"/>
                  </a:moveTo>
                  <a:lnTo>
                    <a:pt x="6584975" y="1502705"/>
                  </a:lnTo>
                  <a:lnTo>
                    <a:pt x="6585094" y="1534167"/>
                  </a:lnTo>
                  <a:lnTo>
                    <a:pt x="6578682" y="1534167"/>
                  </a:lnTo>
                  <a:lnTo>
                    <a:pt x="6575002" y="1534167"/>
                  </a:lnTo>
                  <a:lnTo>
                    <a:pt x="6539503" y="1534286"/>
                  </a:lnTo>
                  <a:lnTo>
                    <a:pt x="6539265" y="1502942"/>
                  </a:lnTo>
                  <a:close/>
                  <a:moveTo>
                    <a:pt x="6539741" y="1561118"/>
                  </a:moveTo>
                  <a:lnTo>
                    <a:pt x="6585212" y="1560999"/>
                  </a:lnTo>
                  <a:lnTo>
                    <a:pt x="6585568" y="1592342"/>
                  </a:lnTo>
                  <a:lnTo>
                    <a:pt x="6585331" y="1592342"/>
                  </a:lnTo>
                  <a:lnTo>
                    <a:pt x="6579157" y="1592342"/>
                  </a:lnTo>
                  <a:lnTo>
                    <a:pt x="6539978" y="1592461"/>
                  </a:lnTo>
                  <a:lnTo>
                    <a:pt x="6539741" y="1561118"/>
                  </a:lnTo>
                  <a:close/>
                  <a:moveTo>
                    <a:pt x="6539978" y="1619412"/>
                  </a:moveTo>
                  <a:lnTo>
                    <a:pt x="6540215" y="1619412"/>
                  </a:lnTo>
                  <a:lnTo>
                    <a:pt x="6585568" y="1619293"/>
                  </a:lnTo>
                  <a:lnTo>
                    <a:pt x="6585806" y="1650755"/>
                  </a:lnTo>
                  <a:lnTo>
                    <a:pt x="6579513" y="1650755"/>
                  </a:lnTo>
                  <a:lnTo>
                    <a:pt x="6540453" y="1650874"/>
                  </a:lnTo>
                  <a:lnTo>
                    <a:pt x="6540215" y="1650874"/>
                  </a:lnTo>
                  <a:lnTo>
                    <a:pt x="6540215" y="1650874"/>
                  </a:lnTo>
                  <a:lnTo>
                    <a:pt x="6539978" y="1619412"/>
                  </a:lnTo>
                  <a:close/>
                  <a:moveTo>
                    <a:pt x="6540453" y="1677706"/>
                  </a:moveTo>
                  <a:lnTo>
                    <a:pt x="6586043" y="1677468"/>
                  </a:lnTo>
                  <a:lnTo>
                    <a:pt x="6586281" y="1708931"/>
                  </a:lnTo>
                  <a:lnTo>
                    <a:pt x="6540572" y="1709049"/>
                  </a:lnTo>
                  <a:lnTo>
                    <a:pt x="6540453" y="1677706"/>
                  </a:lnTo>
                  <a:close/>
                  <a:moveTo>
                    <a:pt x="6540928" y="1735881"/>
                  </a:moveTo>
                  <a:lnTo>
                    <a:pt x="6541165" y="1735881"/>
                  </a:lnTo>
                  <a:lnTo>
                    <a:pt x="6586399" y="1735762"/>
                  </a:lnTo>
                  <a:lnTo>
                    <a:pt x="6586755" y="1767106"/>
                  </a:lnTo>
                  <a:lnTo>
                    <a:pt x="6541165" y="1767343"/>
                  </a:lnTo>
                  <a:lnTo>
                    <a:pt x="6540928" y="1735881"/>
                  </a:lnTo>
                  <a:close/>
                  <a:moveTo>
                    <a:pt x="6541284" y="1794175"/>
                  </a:moveTo>
                  <a:lnTo>
                    <a:pt x="6586874" y="1793938"/>
                  </a:lnTo>
                  <a:lnTo>
                    <a:pt x="6586993" y="1825400"/>
                  </a:lnTo>
                  <a:lnTo>
                    <a:pt x="6580701" y="1825400"/>
                  </a:lnTo>
                  <a:lnTo>
                    <a:pt x="6541521" y="1825519"/>
                  </a:lnTo>
                  <a:lnTo>
                    <a:pt x="6541284" y="1794175"/>
                  </a:lnTo>
                  <a:close/>
                  <a:moveTo>
                    <a:pt x="6541759" y="1852469"/>
                  </a:moveTo>
                  <a:lnTo>
                    <a:pt x="6542233" y="1852469"/>
                  </a:lnTo>
                  <a:lnTo>
                    <a:pt x="6587468" y="1852351"/>
                  </a:lnTo>
                  <a:lnTo>
                    <a:pt x="6587705" y="1883694"/>
                  </a:lnTo>
                  <a:lnTo>
                    <a:pt x="6581294" y="1883694"/>
                  </a:lnTo>
                  <a:lnTo>
                    <a:pt x="6542115" y="1883813"/>
                  </a:lnTo>
                  <a:lnTo>
                    <a:pt x="6542115" y="1883813"/>
                  </a:lnTo>
                  <a:lnTo>
                    <a:pt x="6542115" y="1883338"/>
                  </a:lnTo>
                  <a:lnTo>
                    <a:pt x="6541759" y="1852469"/>
                  </a:lnTo>
                  <a:close/>
                  <a:moveTo>
                    <a:pt x="6542233" y="1910645"/>
                  </a:moveTo>
                  <a:lnTo>
                    <a:pt x="6587705" y="1910526"/>
                  </a:lnTo>
                  <a:lnTo>
                    <a:pt x="6588062" y="1941869"/>
                  </a:lnTo>
                  <a:lnTo>
                    <a:pt x="6542828" y="1942107"/>
                  </a:lnTo>
                  <a:lnTo>
                    <a:pt x="6542471" y="1942107"/>
                  </a:lnTo>
                  <a:lnTo>
                    <a:pt x="6542471" y="1942107"/>
                  </a:lnTo>
                  <a:lnTo>
                    <a:pt x="6542233" y="1910645"/>
                  </a:lnTo>
                  <a:close/>
                  <a:moveTo>
                    <a:pt x="6542471" y="1968939"/>
                  </a:moveTo>
                  <a:lnTo>
                    <a:pt x="6588062" y="1968701"/>
                  </a:lnTo>
                  <a:lnTo>
                    <a:pt x="6588299" y="2000163"/>
                  </a:lnTo>
                  <a:lnTo>
                    <a:pt x="6588062" y="2000163"/>
                  </a:lnTo>
                  <a:lnTo>
                    <a:pt x="6582007" y="2000163"/>
                  </a:lnTo>
                  <a:lnTo>
                    <a:pt x="6542828" y="2000282"/>
                  </a:lnTo>
                  <a:lnTo>
                    <a:pt x="6542471" y="1968939"/>
                  </a:lnTo>
                  <a:close/>
                  <a:moveTo>
                    <a:pt x="6543183" y="2058576"/>
                  </a:moveTo>
                  <a:lnTo>
                    <a:pt x="6542946" y="2027114"/>
                  </a:lnTo>
                  <a:lnTo>
                    <a:pt x="6543064" y="2027114"/>
                  </a:lnTo>
                  <a:lnTo>
                    <a:pt x="6588655" y="2026995"/>
                  </a:lnTo>
                  <a:lnTo>
                    <a:pt x="6588774" y="2058339"/>
                  </a:lnTo>
                  <a:lnTo>
                    <a:pt x="6543183" y="2058576"/>
                  </a:lnTo>
                  <a:close/>
                  <a:moveTo>
                    <a:pt x="6703462" y="438690"/>
                  </a:moveTo>
                  <a:lnTo>
                    <a:pt x="6899952" y="437977"/>
                  </a:lnTo>
                  <a:lnTo>
                    <a:pt x="6900309" y="503751"/>
                  </a:lnTo>
                  <a:lnTo>
                    <a:pt x="6706193" y="504463"/>
                  </a:lnTo>
                  <a:lnTo>
                    <a:pt x="6703819" y="504463"/>
                  </a:lnTo>
                  <a:lnTo>
                    <a:pt x="6703462" y="438690"/>
                  </a:lnTo>
                  <a:close/>
                  <a:moveTo>
                    <a:pt x="6704531" y="595526"/>
                  </a:moveTo>
                  <a:lnTo>
                    <a:pt x="6901021" y="594813"/>
                  </a:lnTo>
                  <a:lnTo>
                    <a:pt x="6901615" y="660587"/>
                  </a:lnTo>
                  <a:lnTo>
                    <a:pt x="6705125" y="661299"/>
                  </a:lnTo>
                  <a:lnTo>
                    <a:pt x="6705125" y="661299"/>
                  </a:lnTo>
                  <a:lnTo>
                    <a:pt x="6704531" y="595526"/>
                  </a:lnTo>
                  <a:close/>
                  <a:moveTo>
                    <a:pt x="6705837" y="752480"/>
                  </a:moveTo>
                  <a:lnTo>
                    <a:pt x="6902089" y="751649"/>
                  </a:lnTo>
                  <a:lnTo>
                    <a:pt x="6902684" y="817423"/>
                  </a:lnTo>
                  <a:lnTo>
                    <a:pt x="6706193" y="818135"/>
                  </a:lnTo>
                  <a:lnTo>
                    <a:pt x="6706193" y="818017"/>
                  </a:lnTo>
                  <a:lnTo>
                    <a:pt x="6705837" y="752480"/>
                  </a:lnTo>
                  <a:close/>
                  <a:moveTo>
                    <a:pt x="6706905" y="909198"/>
                  </a:moveTo>
                  <a:lnTo>
                    <a:pt x="6903396" y="908485"/>
                  </a:lnTo>
                  <a:lnTo>
                    <a:pt x="6903871" y="974259"/>
                  </a:lnTo>
                  <a:lnTo>
                    <a:pt x="6903871" y="974259"/>
                  </a:lnTo>
                  <a:lnTo>
                    <a:pt x="6707499" y="974971"/>
                  </a:lnTo>
                  <a:lnTo>
                    <a:pt x="6706905" y="909198"/>
                  </a:lnTo>
                  <a:close/>
                  <a:moveTo>
                    <a:pt x="6708093" y="1066034"/>
                  </a:moveTo>
                  <a:lnTo>
                    <a:pt x="6708093" y="1066034"/>
                  </a:lnTo>
                  <a:lnTo>
                    <a:pt x="6904345" y="1065321"/>
                  </a:lnTo>
                  <a:lnTo>
                    <a:pt x="6904821" y="1131095"/>
                  </a:lnTo>
                  <a:lnTo>
                    <a:pt x="6708330" y="1131807"/>
                  </a:lnTo>
                  <a:lnTo>
                    <a:pt x="6708093" y="1066034"/>
                  </a:lnTo>
                  <a:close/>
                  <a:moveTo>
                    <a:pt x="6709043" y="1222870"/>
                  </a:moveTo>
                  <a:lnTo>
                    <a:pt x="6905533" y="1222157"/>
                  </a:lnTo>
                  <a:lnTo>
                    <a:pt x="6905889" y="1287931"/>
                  </a:lnTo>
                  <a:lnTo>
                    <a:pt x="6709399" y="1288643"/>
                  </a:lnTo>
                  <a:lnTo>
                    <a:pt x="6709043" y="1222870"/>
                  </a:lnTo>
                  <a:close/>
                  <a:moveTo>
                    <a:pt x="6710230" y="1379706"/>
                  </a:moveTo>
                  <a:lnTo>
                    <a:pt x="6906720" y="1378993"/>
                  </a:lnTo>
                  <a:lnTo>
                    <a:pt x="6907195" y="1444767"/>
                  </a:lnTo>
                  <a:lnTo>
                    <a:pt x="6710704" y="1445479"/>
                  </a:lnTo>
                  <a:lnTo>
                    <a:pt x="6710230" y="1379706"/>
                  </a:lnTo>
                  <a:close/>
                  <a:moveTo>
                    <a:pt x="6711417" y="1536542"/>
                  </a:moveTo>
                  <a:lnTo>
                    <a:pt x="6907789" y="1535829"/>
                  </a:lnTo>
                  <a:lnTo>
                    <a:pt x="6908263" y="1601603"/>
                  </a:lnTo>
                  <a:lnTo>
                    <a:pt x="6711773" y="1602315"/>
                  </a:lnTo>
                  <a:lnTo>
                    <a:pt x="6711417" y="1536542"/>
                  </a:lnTo>
                  <a:close/>
                  <a:moveTo>
                    <a:pt x="6712486" y="1693496"/>
                  </a:moveTo>
                  <a:lnTo>
                    <a:pt x="6908976" y="1692665"/>
                  </a:lnTo>
                  <a:lnTo>
                    <a:pt x="6909569" y="1758439"/>
                  </a:lnTo>
                  <a:lnTo>
                    <a:pt x="6909569" y="1758439"/>
                  </a:lnTo>
                  <a:lnTo>
                    <a:pt x="6713079" y="1759270"/>
                  </a:lnTo>
                  <a:lnTo>
                    <a:pt x="6712486" y="1693496"/>
                  </a:lnTo>
                  <a:close/>
                  <a:moveTo>
                    <a:pt x="6713673" y="1850213"/>
                  </a:moveTo>
                  <a:lnTo>
                    <a:pt x="6910044" y="1849501"/>
                  </a:lnTo>
                  <a:lnTo>
                    <a:pt x="6910519" y="1915275"/>
                  </a:lnTo>
                  <a:lnTo>
                    <a:pt x="6714029" y="1915987"/>
                  </a:lnTo>
                  <a:lnTo>
                    <a:pt x="6713673" y="1850213"/>
                  </a:lnTo>
                  <a:close/>
                  <a:moveTo>
                    <a:pt x="6715216" y="2072823"/>
                  </a:moveTo>
                  <a:lnTo>
                    <a:pt x="6714741" y="2007050"/>
                  </a:lnTo>
                  <a:lnTo>
                    <a:pt x="6911231" y="2006337"/>
                  </a:lnTo>
                  <a:lnTo>
                    <a:pt x="6911588" y="2072111"/>
                  </a:lnTo>
                  <a:lnTo>
                    <a:pt x="6715216" y="2072823"/>
                  </a:lnTo>
                  <a:close/>
                  <a:moveTo>
                    <a:pt x="7076853" y="658331"/>
                  </a:moveTo>
                  <a:lnTo>
                    <a:pt x="7076734" y="650970"/>
                  </a:lnTo>
                  <a:lnTo>
                    <a:pt x="7277974" y="650258"/>
                  </a:lnTo>
                  <a:lnTo>
                    <a:pt x="7280111" y="650258"/>
                  </a:lnTo>
                  <a:lnTo>
                    <a:pt x="7280230" y="657500"/>
                  </a:lnTo>
                  <a:lnTo>
                    <a:pt x="7280348" y="668067"/>
                  </a:lnTo>
                  <a:lnTo>
                    <a:pt x="7280467" y="675428"/>
                  </a:lnTo>
                  <a:lnTo>
                    <a:pt x="7079347" y="676259"/>
                  </a:lnTo>
                  <a:lnTo>
                    <a:pt x="7076853" y="676259"/>
                  </a:lnTo>
                  <a:lnTo>
                    <a:pt x="7076972" y="668898"/>
                  </a:lnTo>
                  <a:lnTo>
                    <a:pt x="7076853" y="658331"/>
                  </a:lnTo>
                  <a:close/>
                  <a:moveTo>
                    <a:pt x="7077684" y="776463"/>
                  </a:moveTo>
                  <a:lnTo>
                    <a:pt x="7077566" y="765896"/>
                  </a:lnTo>
                  <a:lnTo>
                    <a:pt x="7077684" y="758535"/>
                  </a:lnTo>
                  <a:lnTo>
                    <a:pt x="7281061" y="757704"/>
                  </a:lnTo>
                  <a:lnTo>
                    <a:pt x="7281180" y="765065"/>
                  </a:lnTo>
                  <a:lnTo>
                    <a:pt x="7281180" y="775632"/>
                  </a:lnTo>
                  <a:lnTo>
                    <a:pt x="7281298" y="782993"/>
                  </a:lnTo>
                  <a:lnTo>
                    <a:pt x="7077921" y="783824"/>
                  </a:lnTo>
                  <a:lnTo>
                    <a:pt x="7077684" y="776463"/>
                  </a:lnTo>
                  <a:close/>
                  <a:moveTo>
                    <a:pt x="7078397" y="873461"/>
                  </a:moveTo>
                  <a:lnTo>
                    <a:pt x="7281773" y="872630"/>
                  </a:lnTo>
                  <a:lnTo>
                    <a:pt x="7281892" y="890558"/>
                  </a:lnTo>
                  <a:lnTo>
                    <a:pt x="7078397" y="891389"/>
                  </a:lnTo>
                  <a:lnTo>
                    <a:pt x="7078397" y="873461"/>
                  </a:lnTo>
                  <a:close/>
                  <a:moveTo>
                    <a:pt x="7079109" y="981026"/>
                  </a:moveTo>
                  <a:lnTo>
                    <a:pt x="7282604" y="980195"/>
                  </a:lnTo>
                  <a:lnTo>
                    <a:pt x="7282604" y="998123"/>
                  </a:lnTo>
                  <a:lnTo>
                    <a:pt x="7079228" y="998954"/>
                  </a:lnTo>
                  <a:lnTo>
                    <a:pt x="7079109" y="981026"/>
                  </a:lnTo>
                  <a:close/>
                  <a:moveTo>
                    <a:pt x="7079940" y="1088473"/>
                  </a:moveTo>
                  <a:lnTo>
                    <a:pt x="7283317" y="1087642"/>
                  </a:lnTo>
                  <a:lnTo>
                    <a:pt x="7283553" y="1105569"/>
                  </a:lnTo>
                  <a:lnTo>
                    <a:pt x="7080177" y="1106400"/>
                  </a:lnTo>
                  <a:lnTo>
                    <a:pt x="7079940" y="1088473"/>
                  </a:lnTo>
                  <a:close/>
                  <a:moveTo>
                    <a:pt x="7080771" y="1196038"/>
                  </a:moveTo>
                  <a:lnTo>
                    <a:pt x="7284148" y="1195207"/>
                  </a:lnTo>
                  <a:lnTo>
                    <a:pt x="7284148" y="1213134"/>
                  </a:lnTo>
                  <a:lnTo>
                    <a:pt x="7080771" y="1213965"/>
                  </a:lnTo>
                  <a:lnTo>
                    <a:pt x="7080771" y="1196038"/>
                  </a:lnTo>
                  <a:close/>
                  <a:moveTo>
                    <a:pt x="7081484" y="1303603"/>
                  </a:moveTo>
                  <a:lnTo>
                    <a:pt x="7284860" y="1302772"/>
                  </a:lnTo>
                  <a:lnTo>
                    <a:pt x="7285097" y="1320699"/>
                  </a:lnTo>
                  <a:lnTo>
                    <a:pt x="7081721" y="1321530"/>
                  </a:lnTo>
                  <a:lnTo>
                    <a:pt x="7081484" y="1303603"/>
                  </a:lnTo>
                  <a:close/>
                  <a:moveTo>
                    <a:pt x="7082315" y="1411168"/>
                  </a:moveTo>
                  <a:lnTo>
                    <a:pt x="7285690" y="1410337"/>
                  </a:lnTo>
                  <a:lnTo>
                    <a:pt x="7285690" y="1428264"/>
                  </a:lnTo>
                  <a:lnTo>
                    <a:pt x="7082315" y="1429095"/>
                  </a:lnTo>
                  <a:lnTo>
                    <a:pt x="7082315" y="1411168"/>
                  </a:lnTo>
                  <a:close/>
                  <a:moveTo>
                    <a:pt x="7083027" y="1518733"/>
                  </a:moveTo>
                  <a:lnTo>
                    <a:pt x="7286403" y="1517902"/>
                  </a:lnTo>
                  <a:lnTo>
                    <a:pt x="7286640" y="1535829"/>
                  </a:lnTo>
                  <a:lnTo>
                    <a:pt x="7083264" y="1536660"/>
                  </a:lnTo>
                  <a:lnTo>
                    <a:pt x="7083027" y="1518733"/>
                  </a:lnTo>
                  <a:close/>
                  <a:moveTo>
                    <a:pt x="7083858" y="1626179"/>
                  </a:moveTo>
                  <a:lnTo>
                    <a:pt x="7287234" y="1625348"/>
                  </a:lnTo>
                  <a:lnTo>
                    <a:pt x="7287234" y="1643276"/>
                  </a:lnTo>
                  <a:lnTo>
                    <a:pt x="7083858" y="1644107"/>
                  </a:lnTo>
                  <a:lnTo>
                    <a:pt x="7083858" y="1626179"/>
                  </a:lnTo>
                  <a:close/>
                  <a:moveTo>
                    <a:pt x="7084452" y="1733744"/>
                  </a:moveTo>
                  <a:lnTo>
                    <a:pt x="7287828" y="1732913"/>
                  </a:lnTo>
                  <a:lnTo>
                    <a:pt x="7288065" y="1750841"/>
                  </a:lnTo>
                  <a:lnTo>
                    <a:pt x="7084689" y="1751672"/>
                  </a:lnTo>
                  <a:lnTo>
                    <a:pt x="7084452" y="1733744"/>
                  </a:lnTo>
                  <a:close/>
                  <a:moveTo>
                    <a:pt x="7085401" y="1841309"/>
                  </a:moveTo>
                  <a:lnTo>
                    <a:pt x="7087895" y="1841309"/>
                  </a:lnTo>
                  <a:lnTo>
                    <a:pt x="7288777" y="1840478"/>
                  </a:lnTo>
                  <a:lnTo>
                    <a:pt x="7288777" y="1858406"/>
                  </a:lnTo>
                  <a:lnTo>
                    <a:pt x="7085401" y="1859237"/>
                  </a:lnTo>
                  <a:lnTo>
                    <a:pt x="7085401" y="1841309"/>
                  </a:lnTo>
                  <a:close/>
                  <a:moveTo>
                    <a:pt x="7085995" y="1948874"/>
                  </a:moveTo>
                  <a:lnTo>
                    <a:pt x="7289371" y="1948043"/>
                  </a:lnTo>
                  <a:lnTo>
                    <a:pt x="7289609" y="1965971"/>
                  </a:lnTo>
                  <a:lnTo>
                    <a:pt x="7086232" y="1966802"/>
                  </a:lnTo>
                  <a:lnTo>
                    <a:pt x="7085995" y="1948874"/>
                  </a:lnTo>
                  <a:close/>
                  <a:moveTo>
                    <a:pt x="7086945" y="2074367"/>
                  </a:moveTo>
                  <a:lnTo>
                    <a:pt x="7086945" y="2056439"/>
                  </a:lnTo>
                  <a:lnTo>
                    <a:pt x="7089676" y="2056439"/>
                  </a:lnTo>
                  <a:lnTo>
                    <a:pt x="7290321" y="2055608"/>
                  </a:lnTo>
                  <a:lnTo>
                    <a:pt x="7290559" y="2073536"/>
                  </a:lnTo>
                  <a:lnTo>
                    <a:pt x="7086945" y="2074367"/>
                  </a:lnTo>
                  <a:close/>
                  <a:moveTo>
                    <a:pt x="7440271" y="501733"/>
                  </a:moveTo>
                  <a:lnTo>
                    <a:pt x="7440271" y="501733"/>
                  </a:lnTo>
                  <a:lnTo>
                    <a:pt x="7440271" y="501733"/>
                  </a:lnTo>
                  <a:lnTo>
                    <a:pt x="7439559" y="501020"/>
                  </a:lnTo>
                  <a:lnTo>
                    <a:pt x="7558521" y="450681"/>
                  </a:lnTo>
                  <a:lnTo>
                    <a:pt x="7568375" y="460179"/>
                  </a:lnTo>
                  <a:lnTo>
                    <a:pt x="7568019" y="460298"/>
                  </a:lnTo>
                  <a:lnTo>
                    <a:pt x="7567663" y="460416"/>
                  </a:lnTo>
                  <a:lnTo>
                    <a:pt x="7567663" y="460416"/>
                  </a:lnTo>
                  <a:lnTo>
                    <a:pt x="7568375" y="461129"/>
                  </a:lnTo>
                  <a:lnTo>
                    <a:pt x="7449413" y="511468"/>
                  </a:lnTo>
                  <a:lnTo>
                    <a:pt x="7439559" y="501970"/>
                  </a:lnTo>
                  <a:lnTo>
                    <a:pt x="7440271" y="501733"/>
                  </a:lnTo>
                  <a:lnTo>
                    <a:pt x="7440271" y="501733"/>
                  </a:lnTo>
                  <a:close/>
                  <a:moveTo>
                    <a:pt x="7440746" y="660706"/>
                  </a:moveTo>
                  <a:lnTo>
                    <a:pt x="7559590" y="610366"/>
                  </a:lnTo>
                  <a:lnTo>
                    <a:pt x="7569444" y="619864"/>
                  </a:lnTo>
                  <a:lnTo>
                    <a:pt x="7569206" y="619983"/>
                  </a:lnTo>
                  <a:lnTo>
                    <a:pt x="7568969" y="620102"/>
                  </a:lnTo>
                  <a:lnTo>
                    <a:pt x="7568732" y="620220"/>
                  </a:lnTo>
                  <a:lnTo>
                    <a:pt x="7569444" y="620814"/>
                  </a:lnTo>
                  <a:lnTo>
                    <a:pt x="7450600" y="671154"/>
                  </a:lnTo>
                  <a:lnTo>
                    <a:pt x="7440746" y="661656"/>
                  </a:lnTo>
                  <a:lnTo>
                    <a:pt x="7440864" y="661537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0746" y="660706"/>
                  </a:lnTo>
                  <a:close/>
                  <a:moveTo>
                    <a:pt x="7441933" y="820391"/>
                  </a:moveTo>
                  <a:lnTo>
                    <a:pt x="7560777" y="770052"/>
                  </a:lnTo>
                  <a:lnTo>
                    <a:pt x="7570631" y="779550"/>
                  </a:lnTo>
                  <a:lnTo>
                    <a:pt x="7570037" y="779906"/>
                  </a:lnTo>
                  <a:lnTo>
                    <a:pt x="7570631" y="780499"/>
                  </a:lnTo>
                  <a:lnTo>
                    <a:pt x="7451788" y="830839"/>
                  </a:lnTo>
                  <a:lnTo>
                    <a:pt x="7441933" y="821341"/>
                  </a:lnTo>
                  <a:lnTo>
                    <a:pt x="7442646" y="821104"/>
                  </a:lnTo>
                  <a:lnTo>
                    <a:pt x="7442646" y="821104"/>
                  </a:lnTo>
                  <a:lnTo>
                    <a:pt x="7441933" y="820391"/>
                  </a:lnTo>
                  <a:close/>
                  <a:moveTo>
                    <a:pt x="7561964" y="930806"/>
                  </a:moveTo>
                  <a:lnTo>
                    <a:pt x="7571819" y="940304"/>
                  </a:lnTo>
                  <a:lnTo>
                    <a:pt x="7452856" y="990643"/>
                  </a:lnTo>
                  <a:lnTo>
                    <a:pt x="7443001" y="981145"/>
                  </a:lnTo>
                  <a:lnTo>
                    <a:pt x="7561964" y="930806"/>
                  </a:lnTo>
                  <a:close/>
                  <a:moveTo>
                    <a:pt x="7563033" y="1090610"/>
                  </a:moveTo>
                  <a:lnTo>
                    <a:pt x="7572887" y="1100226"/>
                  </a:lnTo>
                  <a:lnTo>
                    <a:pt x="7556621" y="1107113"/>
                  </a:lnTo>
                  <a:lnTo>
                    <a:pt x="7454043" y="1150447"/>
                  </a:lnTo>
                  <a:lnTo>
                    <a:pt x="7444189" y="1140949"/>
                  </a:lnTo>
                  <a:lnTo>
                    <a:pt x="7563033" y="1090610"/>
                  </a:lnTo>
                  <a:close/>
                  <a:moveTo>
                    <a:pt x="7512931" y="1272022"/>
                  </a:moveTo>
                  <a:lnTo>
                    <a:pt x="7564220" y="1250295"/>
                  </a:lnTo>
                  <a:lnTo>
                    <a:pt x="7574074" y="1259793"/>
                  </a:lnTo>
                  <a:lnTo>
                    <a:pt x="7484081" y="1297904"/>
                  </a:lnTo>
                  <a:lnTo>
                    <a:pt x="7455230" y="1310133"/>
                  </a:lnTo>
                  <a:lnTo>
                    <a:pt x="7445376" y="1300635"/>
                  </a:lnTo>
                  <a:lnTo>
                    <a:pt x="7512931" y="1272022"/>
                  </a:lnTo>
                  <a:close/>
                  <a:moveTo>
                    <a:pt x="7565289" y="1410099"/>
                  </a:moveTo>
                  <a:lnTo>
                    <a:pt x="7575143" y="1419597"/>
                  </a:lnTo>
                  <a:lnTo>
                    <a:pt x="7456180" y="1469937"/>
                  </a:lnTo>
                  <a:lnTo>
                    <a:pt x="7446326" y="1460439"/>
                  </a:lnTo>
                  <a:lnTo>
                    <a:pt x="7565289" y="1410099"/>
                  </a:lnTo>
                  <a:close/>
                  <a:moveTo>
                    <a:pt x="7566476" y="1569785"/>
                  </a:moveTo>
                  <a:lnTo>
                    <a:pt x="7576330" y="1579283"/>
                  </a:lnTo>
                  <a:lnTo>
                    <a:pt x="7457486" y="1629622"/>
                  </a:lnTo>
                  <a:lnTo>
                    <a:pt x="7447632" y="1620124"/>
                  </a:lnTo>
                  <a:lnTo>
                    <a:pt x="7566476" y="1569785"/>
                  </a:lnTo>
                  <a:close/>
                  <a:moveTo>
                    <a:pt x="7567545" y="1729470"/>
                  </a:moveTo>
                  <a:lnTo>
                    <a:pt x="7577517" y="1738968"/>
                  </a:lnTo>
                  <a:lnTo>
                    <a:pt x="7458554" y="1789308"/>
                  </a:lnTo>
                  <a:lnTo>
                    <a:pt x="7448701" y="1779810"/>
                  </a:lnTo>
                  <a:lnTo>
                    <a:pt x="7567545" y="1729470"/>
                  </a:lnTo>
                  <a:close/>
                  <a:moveTo>
                    <a:pt x="7459742" y="1949112"/>
                  </a:moveTo>
                  <a:lnTo>
                    <a:pt x="7449888" y="1939614"/>
                  </a:lnTo>
                  <a:lnTo>
                    <a:pt x="7568850" y="1889274"/>
                  </a:lnTo>
                  <a:lnTo>
                    <a:pt x="7578705" y="1898891"/>
                  </a:lnTo>
                  <a:lnTo>
                    <a:pt x="7459742" y="1949112"/>
                  </a:lnTo>
                  <a:close/>
                  <a:moveTo>
                    <a:pt x="7625601" y="880229"/>
                  </a:moveTo>
                  <a:lnTo>
                    <a:pt x="7688644" y="879991"/>
                  </a:lnTo>
                  <a:lnTo>
                    <a:pt x="7689594" y="996461"/>
                  </a:lnTo>
                  <a:lnTo>
                    <a:pt x="7688644" y="996461"/>
                  </a:lnTo>
                  <a:lnTo>
                    <a:pt x="7680096" y="996461"/>
                  </a:lnTo>
                  <a:lnTo>
                    <a:pt x="7626432" y="996698"/>
                  </a:lnTo>
                  <a:lnTo>
                    <a:pt x="7625601" y="880229"/>
                  </a:lnTo>
                  <a:close/>
                  <a:moveTo>
                    <a:pt x="7626670" y="1037065"/>
                  </a:moveTo>
                  <a:lnTo>
                    <a:pt x="7689831" y="1036827"/>
                  </a:lnTo>
                  <a:lnTo>
                    <a:pt x="7690544" y="1153297"/>
                  </a:lnTo>
                  <a:lnTo>
                    <a:pt x="7627501" y="1153534"/>
                  </a:lnTo>
                  <a:lnTo>
                    <a:pt x="7626670" y="1037065"/>
                  </a:lnTo>
                  <a:close/>
                  <a:moveTo>
                    <a:pt x="7627857" y="1193901"/>
                  </a:moveTo>
                  <a:lnTo>
                    <a:pt x="7690900" y="1193663"/>
                  </a:lnTo>
                  <a:lnTo>
                    <a:pt x="7691850" y="1310133"/>
                  </a:lnTo>
                  <a:lnTo>
                    <a:pt x="7628569" y="1310370"/>
                  </a:lnTo>
                  <a:lnTo>
                    <a:pt x="7627857" y="1193901"/>
                  </a:lnTo>
                  <a:close/>
                  <a:moveTo>
                    <a:pt x="7628925" y="1350737"/>
                  </a:moveTo>
                  <a:lnTo>
                    <a:pt x="7692087" y="1350499"/>
                  </a:lnTo>
                  <a:lnTo>
                    <a:pt x="7692918" y="1467087"/>
                  </a:lnTo>
                  <a:lnTo>
                    <a:pt x="7683420" y="1467087"/>
                  </a:lnTo>
                  <a:lnTo>
                    <a:pt x="7629875" y="1467325"/>
                  </a:lnTo>
                  <a:lnTo>
                    <a:pt x="7628925" y="1350737"/>
                  </a:lnTo>
                  <a:close/>
                  <a:moveTo>
                    <a:pt x="7630112" y="1507454"/>
                  </a:moveTo>
                  <a:lnTo>
                    <a:pt x="7692443" y="1507216"/>
                  </a:lnTo>
                  <a:lnTo>
                    <a:pt x="7693155" y="1507216"/>
                  </a:lnTo>
                  <a:lnTo>
                    <a:pt x="7694105" y="1623805"/>
                  </a:lnTo>
                  <a:lnTo>
                    <a:pt x="7684370" y="1623805"/>
                  </a:lnTo>
                  <a:lnTo>
                    <a:pt x="7630825" y="1624042"/>
                  </a:lnTo>
                  <a:lnTo>
                    <a:pt x="7630825" y="1624042"/>
                  </a:lnTo>
                  <a:lnTo>
                    <a:pt x="7630112" y="1507454"/>
                  </a:lnTo>
                  <a:close/>
                  <a:moveTo>
                    <a:pt x="7631181" y="1664409"/>
                  </a:moveTo>
                  <a:lnTo>
                    <a:pt x="7694224" y="1664171"/>
                  </a:lnTo>
                  <a:lnTo>
                    <a:pt x="7695174" y="1780640"/>
                  </a:lnTo>
                  <a:lnTo>
                    <a:pt x="7632012" y="1780997"/>
                  </a:lnTo>
                  <a:lnTo>
                    <a:pt x="7631181" y="1664409"/>
                  </a:lnTo>
                  <a:close/>
                  <a:moveTo>
                    <a:pt x="7695530" y="1937477"/>
                  </a:moveTo>
                  <a:lnTo>
                    <a:pt x="7686745" y="1937477"/>
                  </a:lnTo>
                  <a:lnTo>
                    <a:pt x="7633199" y="1937714"/>
                  </a:lnTo>
                  <a:lnTo>
                    <a:pt x="7632249" y="1821244"/>
                  </a:lnTo>
                  <a:lnTo>
                    <a:pt x="7632962" y="1821244"/>
                  </a:lnTo>
                  <a:lnTo>
                    <a:pt x="7695411" y="1821007"/>
                  </a:lnTo>
                  <a:lnTo>
                    <a:pt x="7696242" y="1937595"/>
                  </a:lnTo>
                  <a:lnTo>
                    <a:pt x="7695530" y="193759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3" name="Полилиния 352">
            <a:extLst>
              <a:ext uri="{FF2B5EF4-FFF2-40B4-BE49-F238E27FC236}">
                <a16:creationId xmlns="" xmlns:a16="http://schemas.microsoft.com/office/drawing/2014/main" id="{C1F96A7D-5457-3DD0-2701-8B919DBE61C8}"/>
              </a:ext>
            </a:extLst>
          </p:cNvPr>
          <p:cNvSpPr/>
          <p:nvPr/>
        </p:nvSpPr>
        <p:spPr>
          <a:xfrm>
            <a:off x="4702500" y="5632632"/>
            <a:ext cx="5990902" cy="1930218"/>
          </a:xfrm>
          <a:custGeom>
            <a:avLst/>
            <a:gdLst>
              <a:gd name="connsiteX0" fmla="*/ 965109 w 5202685"/>
              <a:gd name="connsiteY0" fmla="*/ 0 h 1930218"/>
              <a:gd name="connsiteX1" fmla="*/ 4237576 w 5202685"/>
              <a:gd name="connsiteY1" fmla="*/ 0 h 1930218"/>
              <a:gd name="connsiteX2" fmla="*/ 4249795 w 5202685"/>
              <a:gd name="connsiteY2" fmla="*/ 617 h 1930218"/>
              <a:gd name="connsiteX3" fmla="*/ 5202684 w 5202685"/>
              <a:gd name="connsiteY3" fmla="*/ 617 h 1930218"/>
              <a:gd name="connsiteX4" fmla="*/ 5202684 w 5202685"/>
              <a:gd name="connsiteY4" fmla="*/ 965099 h 1930218"/>
              <a:gd name="connsiteX5" fmla="*/ 5202685 w 5202685"/>
              <a:gd name="connsiteY5" fmla="*/ 965109 h 1930218"/>
              <a:gd name="connsiteX6" fmla="*/ 5202684 w 5202685"/>
              <a:gd name="connsiteY6" fmla="*/ 965109 h 1930218"/>
              <a:gd name="connsiteX7" fmla="*/ 5202684 w 5202685"/>
              <a:gd name="connsiteY7" fmla="*/ 1035783 h 1930218"/>
              <a:gd name="connsiteX8" fmla="*/ 5202684 w 5202685"/>
              <a:gd name="connsiteY8" fmla="*/ 1930216 h 1930218"/>
              <a:gd name="connsiteX9" fmla="*/ 5202684 w 5202685"/>
              <a:gd name="connsiteY9" fmla="*/ 1930217 h 1930218"/>
              <a:gd name="connsiteX10" fmla="*/ 4237595 w 5202685"/>
              <a:gd name="connsiteY10" fmla="*/ 1930217 h 1930218"/>
              <a:gd name="connsiteX11" fmla="*/ 4237575 w 5202685"/>
              <a:gd name="connsiteY11" fmla="*/ 1930218 h 1930218"/>
              <a:gd name="connsiteX12" fmla="*/ 965109 w 5202685"/>
              <a:gd name="connsiteY12" fmla="*/ 1930217 h 1930218"/>
              <a:gd name="connsiteX13" fmla="*/ 965090 w 5202685"/>
              <a:gd name="connsiteY13" fmla="*/ 1930216 h 1930218"/>
              <a:gd name="connsiteX14" fmla="*/ 684 w 5202685"/>
              <a:gd name="connsiteY14" fmla="*/ 1930216 h 1930218"/>
              <a:gd name="connsiteX15" fmla="*/ 684 w 5202685"/>
              <a:gd name="connsiteY15" fmla="*/ 1035783 h 1930218"/>
              <a:gd name="connsiteX16" fmla="*/ 7125 w 5202685"/>
              <a:gd name="connsiteY16" fmla="*/ 1035783 h 1930218"/>
              <a:gd name="connsiteX17" fmla="*/ 0 w 5202685"/>
              <a:gd name="connsiteY17" fmla="*/ 965109 h 1930218"/>
              <a:gd name="connsiteX18" fmla="*/ 19608 w 5202685"/>
              <a:gd name="connsiteY18" fmla="*/ 770606 h 1930218"/>
              <a:gd name="connsiteX19" fmla="*/ 965109 w 5202685"/>
              <a:gd name="connsiteY19" fmla="*/ 0 h 193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02685" h="1930218">
                <a:moveTo>
                  <a:pt x="965109" y="0"/>
                </a:moveTo>
                <a:lnTo>
                  <a:pt x="4237576" y="0"/>
                </a:lnTo>
                <a:lnTo>
                  <a:pt x="4249795" y="617"/>
                </a:lnTo>
                <a:lnTo>
                  <a:pt x="5202684" y="617"/>
                </a:lnTo>
                <a:lnTo>
                  <a:pt x="5202684" y="965099"/>
                </a:lnTo>
                <a:lnTo>
                  <a:pt x="5202685" y="965109"/>
                </a:lnTo>
                <a:lnTo>
                  <a:pt x="5202684" y="965109"/>
                </a:lnTo>
                <a:lnTo>
                  <a:pt x="5202684" y="1035783"/>
                </a:lnTo>
                <a:lnTo>
                  <a:pt x="5202684" y="1930216"/>
                </a:lnTo>
                <a:lnTo>
                  <a:pt x="5202684" y="1930217"/>
                </a:lnTo>
                <a:lnTo>
                  <a:pt x="4237595" y="1930217"/>
                </a:lnTo>
                <a:lnTo>
                  <a:pt x="4237575" y="1930218"/>
                </a:lnTo>
                <a:lnTo>
                  <a:pt x="965109" y="1930217"/>
                </a:lnTo>
                <a:lnTo>
                  <a:pt x="965090" y="1930216"/>
                </a:lnTo>
                <a:lnTo>
                  <a:pt x="684" y="1930216"/>
                </a:lnTo>
                <a:lnTo>
                  <a:pt x="684" y="1035783"/>
                </a:lnTo>
                <a:lnTo>
                  <a:pt x="7125" y="1035783"/>
                </a:lnTo>
                <a:lnTo>
                  <a:pt x="0" y="965109"/>
                </a:lnTo>
                <a:lnTo>
                  <a:pt x="19608" y="770606"/>
                </a:lnTo>
                <a:cubicBezTo>
                  <a:pt x="109601" y="330822"/>
                  <a:pt x="498721" y="0"/>
                  <a:pt x="965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38100" dir="2700000" sx="99000" sy="99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sp>
        <p:nvSpPr>
          <p:cNvPr id="358" name="object 57">
            <a:extLst>
              <a:ext uri="{FF2B5EF4-FFF2-40B4-BE49-F238E27FC236}">
                <a16:creationId xmlns="" xmlns:a16="http://schemas.microsoft.com/office/drawing/2014/main" id="{C6713A74-2A4C-93A3-BEEE-38ACAF8299D2}"/>
              </a:ext>
            </a:extLst>
          </p:cNvPr>
          <p:cNvSpPr txBox="1"/>
          <p:nvPr/>
        </p:nvSpPr>
        <p:spPr>
          <a:xfrm>
            <a:off x="5490716" y="5797649"/>
            <a:ext cx="4689553" cy="21544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ПОТЕНЦИАЛ ИНВЕСТИЦИОННОГО РАЗВИТИЯ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0" name="Скругленный прямоугольник 359">
            <a:extLst>
              <a:ext uri="{FF2B5EF4-FFF2-40B4-BE49-F238E27FC236}">
                <a16:creationId xmlns="" xmlns:a16="http://schemas.microsoft.com/office/drawing/2014/main" id="{0B079DC0-A8E7-0FBB-DAC4-4008EFAC9A60}"/>
              </a:ext>
            </a:extLst>
          </p:cNvPr>
          <p:cNvSpPr/>
          <p:nvPr/>
        </p:nvSpPr>
        <p:spPr>
          <a:xfrm>
            <a:off x="5513067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894BE25-D0EA-56FC-AF97-599C75580409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ГО ПЫТЬ-ЯХ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 ОБРАЗ БУДУЩЕГО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="" xmlns:a16="http://schemas.microsoft.com/office/drawing/2014/main" id="{B235BD38-00D2-5C8F-607A-1CD387C7F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57">
            <a:extLst>
              <a:ext uri="{FF2B5EF4-FFF2-40B4-BE49-F238E27FC236}">
                <a16:creationId xmlns="" xmlns:a16="http://schemas.microsoft.com/office/drawing/2014/main" id="{8E10054B-1B52-89E4-DBB3-442948F1DD91}"/>
              </a:ext>
            </a:extLst>
          </p:cNvPr>
          <p:cNvSpPr txBox="1"/>
          <p:nvPr/>
        </p:nvSpPr>
        <p:spPr>
          <a:xfrm>
            <a:off x="298001" y="894433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ИНЕРЦИОННОЕ РАЗВИТИЕ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57">
            <a:extLst>
              <a:ext uri="{FF2B5EF4-FFF2-40B4-BE49-F238E27FC236}">
                <a16:creationId xmlns="" xmlns:a16="http://schemas.microsoft.com/office/drawing/2014/main" id="{E9ACFDF6-430C-AC40-15D5-9B35643FB918}"/>
              </a:ext>
            </a:extLst>
          </p:cNvPr>
          <p:cNvSpPr txBox="1"/>
          <p:nvPr/>
        </p:nvSpPr>
        <p:spPr>
          <a:xfrm>
            <a:off x="284846" y="3349377"/>
            <a:ext cx="5349886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ПРОРЫВНОЕ РАЗВИТИЕ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object 57">
            <a:extLst>
              <a:ext uri="{FF2B5EF4-FFF2-40B4-BE49-F238E27FC236}">
                <a16:creationId xmlns="" xmlns:a16="http://schemas.microsoft.com/office/drawing/2014/main" id="{E2D767D7-C2D8-514E-E524-71B3C04D29E5}"/>
              </a:ext>
            </a:extLst>
          </p:cNvPr>
          <p:cNvSpPr txBox="1"/>
          <p:nvPr/>
        </p:nvSpPr>
        <p:spPr>
          <a:xfrm>
            <a:off x="298001" y="1255333"/>
            <a:ext cx="4904682" cy="158504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Продолжение развития территории с качественной городской средой и высоким уровнем развития человеческого капитала. Важнейшие направления дальнейшего поступательного развития: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азвитие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 нефтесервисных услуг и производства 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металлоконструкций;</a:t>
            </a: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 логистических 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услуг;</a:t>
            </a: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 в производстве строительных 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материалов.</a:t>
            </a: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object 57">
            <a:extLst>
              <a:ext uri="{FF2B5EF4-FFF2-40B4-BE49-F238E27FC236}">
                <a16:creationId xmlns="" xmlns:a16="http://schemas.microsoft.com/office/drawing/2014/main" id="{F1D56932-D0D0-7B05-0C7C-A4B0320FDB19}"/>
              </a:ext>
            </a:extLst>
          </p:cNvPr>
          <p:cNvSpPr txBox="1"/>
          <p:nvPr/>
        </p:nvSpPr>
        <p:spPr>
          <a:xfrm>
            <a:off x="5490719" y="892272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ФИЛЬТРЫ ОТБОРА МЕРОПРИЯТИЙ</a:t>
            </a:r>
          </a:p>
        </p:txBody>
      </p:sp>
      <p:sp>
        <p:nvSpPr>
          <p:cNvPr id="342" name="object 57">
            <a:extLst>
              <a:ext uri="{FF2B5EF4-FFF2-40B4-BE49-F238E27FC236}">
                <a16:creationId xmlns="" xmlns:a16="http://schemas.microsoft.com/office/drawing/2014/main" id="{9DC4C429-5BB0-A608-31FE-679DA9FD5894}"/>
              </a:ext>
            </a:extLst>
          </p:cNvPr>
          <p:cNvSpPr txBox="1"/>
          <p:nvPr/>
        </p:nvSpPr>
        <p:spPr>
          <a:xfrm>
            <a:off x="5490718" y="1253172"/>
            <a:ext cx="4904683" cy="96577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Движение к образу будущего.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Реализуемость на местном уровне.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Позитивное преобразование (развитие) среды.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Кластерное развитие экономики (опционально).</a:t>
            </a:r>
          </a:p>
        </p:txBody>
      </p:sp>
      <p:sp>
        <p:nvSpPr>
          <p:cNvPr id="343" name="object 57">
            <a:extLst>
              <a:ext uri="{FF2B5EF4-FFF2-40B4-BE49-F238E27FC236}">
                <a16:creationId xmlns="" xmlns:a16="http://schemas.microsoft.com/office/drawing/2014/main" id="{24BB0315-32E7-1CD7-0719-ED621F53097F}"/>
              </a:ext>
            </a:extLst>
          </p:cNvPr>
          <p:cNvSpPr txBox="1"/>
          <p:nvPr/>
        </p:nvSpPr>
        <p:spPr>
          <a:xfrm>
            <a:off x="5490718" y="2413273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КРИТЕРИИ ВЫРАБОТКИ МЕРОПРИЯТИЙ</a:t>
            </a:r>
          </a:p>
        </p:txBody>
      </p:sp>
      <p:sp>
        <p:nvSpPr>
          <p:cNvPr id="344" name="object 57">
            <a:extLst>
              <a:ext uri="{FF2B5EF4-FFF2-40B4-BE49-F238E27FC236}">
                <a16:creationId xmlns="" xmlns:a16="http://schemas.microsoft.com/office/drawing/2014/main" id="{08313C40-6C27-D2EB-F2AD-C246F46A4323}"/>
              </a:ext>
            </a:extLst>
          </p:cNvPr>
          <p:cNvSpPr txBox="1"/>
          <p:nvPr/>
        </p:nvSpPr>
        <p:spPr>
          <a:xfrm>
            <a:off x="5490717" y="2774173"/>
            <a:ext cx="4904683" cy="72212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достижение образа будущего.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привлечение инвестиций.</a:t>
            </a:r>
          </a:p>
          <a:p>
            <a:pPr marL="184150" marR="5080" lvl="0" indent="-171450" algn="l" defTabSz="914400" rtl="0" eaLnBrk="1" fontAlgn="auto" latinLnBrk="0" hangingPunct="1">
              <a:lnSpc>
                <a:spcPts val="1740"/>
              </a:lnSpc>
              <a:spcBef>
                <a:spcPts val="24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Влияние на успешность действующего бизнеса. </a:t>
            </a:r>
          </a:p>
        </p:txBody>
      </p:sp>
      <p:sp>
        <p:nvSpPr>
          <p:cNvPr id="345" name="object 57">
            <a:extLst>
              <a:ext uri="{FF2B5EF4-FFF2-40B4-BE49-F238E27FC236}">
                <a16:creationId xmlns="" xmlns:a16="http://schemas.microsoft.com/office/drawing/2014/main" id="{092298F7-6B44-7B6C-7132-F7AB3C585642}"/>
              </a:ext>
            </a:extLst>
          </p:cNvPr>
          <p:cNvSpPr txBox="1"/>
          <p:nvPr/>
        </p:nvSpPr>
        <p:spPr>
          <a:xfrm>
            <a:off x="5490717" y="3709417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6" name="object 57">
            <a:extLst>
              <a:ext uri="{FF2B5EF4-FFF2-40B4-BE49-F238E27FC236}">
                <a16:creationId xmlns="" xmlns:a16="http://schemas.microsoft.com/office/drawing/2014/main" id="{01DBAA7F-266F-6A05-266C-A6191658BDDF}"/>
              </a:ext>
            </a:extLst>
          </p:cNvPr>
          <p:cNvSpPr txBox="1"/>
          <p:nvPr/>
        </p:nvSpPr>
        <p:spPr>
          <a:xfrm>
            <a:off x="5490716" y="4070317"/>
            <a:ext cx="5189193" cy="115929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>
              <a:lnSpc>
                <a:spcPts val="1640"/>
              </a:lnSpc>
              <a:spcBef>
                <a:spcPts val="240"/>
              </a:spcBef>
              <a:buClr>
                <a:srgbClr val="1F417B"/>
              </a:buClr>
              <a:buSzPct val="150000"/>
              <a:defRPr/>
            </a:pPr>
            <a:r>
              <a:rPr lang="ru-RU" sz="12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 — </a:t>
            </a:r>
            <a:r>
              <a:rPr lang="ru-RU" sz="12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природными ресурсами</a:t>
            </a:r>
            <a:r>
              <a:rPr lang="ru-RU" sz="12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200" b="1" dirty="0" smtClean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>
              <a:lnSpc>
                <a:spcPts val="1640"/>
              </a:lnSpc>
              <a:spcBef>
                <a:spcPts val="240"/>
              </a:spcBef>
              <a:buClr>
                <a:srgbClr val="1F417B"/>
              </a:buClr>
              <a:buSzPct val="150000"/>
              <a:defRPr/>
            </a:pPr>
            <a:r>
              <a:rPr lang="ru-RU" sz="12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</a:t>
            </a:r>
            <a:r>
              <a:rPr lang="ru-RU" sz="12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lang="ru-RU" sz="12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ТБО и промышленными отходами</a:t>
            </a:r>
            <a:r>
              <a:rPr lang="ru-RU" sz="12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ru-RU" sz="1200" b="1" u="none" strike="noStrike" kern="1200" cap="none" spc="0" normalizeH="0" baseline="0" noProof="0" dirty="0" smtClean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kumimoji="0" lang="ru-RU" sz="12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6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kumimoji="0" lang="ru-RU" sz="12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и кадрового потенциала,</a:t>
            </a:r>
          </a:p>
          <a:p>
            <a:pPr marL="12700" marR="5080">
              <a:lnSpc>
                <a:spcPts val="1640"/>
              </a:lnSpc>
              <a:spcBef>
                <a:spcPts val="240"/>
              </a:spcBef>
              <a:buClr>
                <a:srgbClr val="1F417B"/>
              </a:buClr>
              <a:buSzPct val="150000"/>
              <a:defRPr/>
            </a:pPr>
            <a:r>
              <a:rPr lang="ru-RU" sz="12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 — </a:t>
            </a:r>
            <a:r>
              <a:rPr lang="ru-RU" sz="12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  <a:r>
              <a:rPr lang="ru-RU" sz="12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lvl="0" algn="l" defTabSz="914400" rtl="0" eaLnBrk="1" fontAlgn="auto" latinLnBrk="0" hangingPunct="1">
              <a:lnSpc>
                <a:spcPts val="1640"/>
              </a:lnSpc>
              <a:spcBef>
                <a:spcPts val="240"/>
              </a:spcBef>
              <a:spcAft>
                <a:spcPts val="0"/>
              </a:spcAft>
              <a:buClr>
                <a:srgbClr val="1F417B"/>
              </a:buClr>
              <a:buSzPct val="150000"/>
              <a:tabLst/>
              <a:defRPr/>
            </a:pPr>
            <a:r>
              <a:rPr lang="ru-RU" sz="12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 </a:t>
            </a:r>
            <a:r>
              <a:rPr kumimoji="0" lang="ru-RU" sz="12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2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социальных проектов и городской среды.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="" xmlns:a16="http://schemas.microsoft.com/office/drawing/2014/main" id="{47276A36-782F-54A4-E635-C57356701518}"/>
              </a:ext>
            </a:extLst>
          </p:cNvPr>
          <p:cNvSpPr txBox="1"/>
          <p:nvPr/>
        </p:nvSpPr>
        <p:spPr>
          <a:xfrm>
            <a:off x="2570205" y="64502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86" name="Скругленный прямоугольник 585">
            <a:extLst>
              <a:ext uri="{FF2B5EF4-FFF2-40B4-BE49-F238E27FC236}">
                <a16:creationId xmlns="" xmlns:a16="http://schemas.microsoft.com/office/drawing/2014/main" id="{43CF6DFB-A019-0CF9-F57E-1CBF48166CC9}"/>
              </a:ext>
            </a:extLst>
          </p:cNvPr>
          <p:cNvSpPr/>
          <p:nvPr/>
        </p:nvSpPr>
        <p:spPr>
          <a:xfrm>
            <a:off x="5621078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7" name="Скругленный прямоугольник 586">
            <a:extLst>
              <a:ext uri="{FF2B5EF4-FFF2-40B4-BE49-F238E27FC236}">
                <a16:creationId xmlns="" xmlns:a16="http://schemas.microsoft.com/office/drawing/2014/main" id="{0F8E40BD-41E3-0BDA-3874-5D57765A6266}"/>
              </a:ext>
            </a:extLst>
          </p:cNvPr>
          <p:cNvSpPr/>
          <p:nvPr/>
        </p:nvSpPr>
        <p:spPr>
          <a:xfrm>
            <a:off x="5729089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8" name="Скругленный прямоугольник 587">
            <a:extLst>
              <a:ext uri="{FF2B5EF4-FFF2-40B4-BE49-F238E27FC236}">
                <a16:creationId xmlns="" xmlns:a16="http://schemas.microsoft.com/office/drawing/2014/main" id="{1658CE73-BF6D-B5E6-32D8-EFE3B5EA2EA8}"/>
              </a:ext>
            </a:extLst>
          </p:cNvPr>
          <p:cNvSpPr/>
          <p:nvPr/>
        </p:nvSpPr>
        <p:spPr>
          <a:xfrm>
            <a:off x="5837100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9" name="Скругленный прямоугольник 588">
            <a:extLst>
              <a:ext uri="{FF2B5EF4-FFF2-40B4-BE49-F238E27FC236}">
                <a16:creationId xmlns="" xmlns:a16="http://schemas.microsoft.com/office/drawing/2014/main" id="{D609BBAD-96DF-D455-D45E-E82BD7FAB671}"/>
              </a:ext>
            </a:extLst>
          </p:cNvPr>
          <p:cNvSpPr/>
          <p:nvPr/>
        </p:nvSpPr>
        <p:spPr>
          <a:xfrm>
            <a:off x="5945111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0" name="Скругленный прямоугольник 589">
            <a:extLst>
              <a:ext uri="{FF2B5EF4-FFF2-40B4-BE49-F238E27FC236}">
                <a16:creationId xmlns="" xmlns:a16="http://schemas.microsoft.com/office/drawing/2014/main" id="{D88DEECE-6814-79C7-209E-A67424AD3486}"/>
              </a:ext>
            </a:extLst>
          </p:cNvPr>
          <p:cNvSpPr/>
          <p:nvPr/>
        </p:nvSpPr>
        <p:spPr>
          <a:xfrm>
            <a:off x="6053122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1" name="Скругленный прямоугольник 590">
            <a:extLst>
              <a:ext uri="{FF2B5EF4-FFF2-40B4-BE49-F238E27FC236}">
                <a16:creationId xmlns="" xmlns:a16="http://schemas.microsoft.com/office/drawing/2014/main" id="{FDC8545C-FD1F-DBFE-712A-C667F8A1005D}"/>
              </a:ext>
            </a:extLst>
          </p:cNvPr>
          <p:cNvSpPr/>
          <p:nvPr/>
        </p:nvSpPr>
        <p:spPr>
          <a:xfrm>
            <a:off x="6161133" y="626558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4" name="Скругленный прямоугольник 593">
            <a:extLst>
              <a:ext uri="{FF2B5EF4-FFF2-40B4-BE49-F238E27FC236}">
                <a16:creationId xmlns="" xmlns:a16="http://schemas.microsoft.com/office/drawing/2014/main" id="{C7B1E9AF-13B7-F800-6AC1-1244CE00A3E7}"/>
              </a:ext>
            </a:extLst>
          </p:cNvPr>
          <p:cNvSpPr/>
          <p:nvPr/>
        </p:nvSpPr>
        <p:spPr>
          <a:xfrm>
            <a:off x="6485166" y="626558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5" name="object 74">
            <a:extLst>
              <a:ext uri="{FF2B5EF4-FFF2-40B4-BE49-F238E27FC236}">
                <a16:creationId xmlns="" xmlns:a16="http://schemas.microsoft.com/office/drawing/2014/main" id="{C4B698FF-E11B-ED50-4B3B-22009E239768}"/>
              </a:ext>
            </a:extLst>
          </p:cNvPr>
          <p:cNvSpPr txBox="1"/>
          <p:nvPr/>
        </p:nvSpPr>
        <p:spPr>
          <a:xfrm>
            <a:off x="6612450" y="6290727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6" name="object 75">
            <a:extLst>
              <a:ext uri="{FF2B5EF4-FFF2-40B4-BE49-F238E27FC236}">
                <a16:creationId xmlns="" xmlns:a16="http://schemas.microsoft.com/office/drawing/2014/main" id="{00C9A072-46D0-7F64-270C-1F9FA7E3868D}"/>
              </a:ext>
            </a:extLst>
          </p:cNvPr>
          <p:cNvSpPr txBox="1"/>
          <p:nvPr/>
        </p:nvSpPr>
        <p:spPr>
          <a:xfrm>
            <a:off x="5501847" y="6094496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ПРОМЫШЛЕННОСТЬ</a:t>
            </a:r>
            <a:endParaRPr kumimoji="0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97" name="Скругленный прямоугольник 596">
            <a:extLst>
              <a:ext uri="{FF2B5EF4-FFF2-40B4-BE49-F238E27FC236}">
                <a16:creationId xmlns="" xmlns:a16="http://schemas.microsoft.com/office/drawing/2014/main" id="{712B38E6-18B3-41FF-F278-3133010352FD}"/>
              </a:ext>
            </a:extLst>
          </p:cNvPr>
          <p:cNvSpPr/>
          <p:nvPr/>
        </p:nvSpPr>
        <p:spPr>
          <a:xfrm>
            <a:off x="5513067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8" name="Скругленный прямоугольник 597">
            <a:extLst>
              <a:ext uri="{FF2B5EF4-FFF2-40B4-BE49-F238E27FC236}">
                <a16:creationId xmlns="" xmlns:a16="http://schemas.microsoft.com/office/drawing/2014/main" id="{F8B17DAA-B7DA-BD45-6A7B-785B9D9B1E70}"/>
              </a:ext>
            </a:extLst>
          </p:cNvPr>
          <p:cNvSpPr/>
          <p:nvPr/>
        </p:nvSpPr>
        <p:spPr>
          <a:xfrm>
            <a:off x="5621078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9" name="Скругленный прямоугольник 598">
            <a:extLst>
              <a:ext uri="{FF2B5EF4-FFF2-40B4-BE49-F238E27FC236}">
                <a16:creationId xmlns="" xmlns:a16="http://schemas.microsoft.com/office/drawing/2014/main" id="{26F3E3F8-13D1-6DB3-42AC-3099919593FE}"/>
              </a:ext>
            </a:extLst>
          </p:cNvPr>
          <p:cNvSpPr/>
          <p:nvPr/>
        </p:nvSpPr>
        <p:spPr>
          <a:xfrm>
            <a:off x="5729089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0" name="Скругленный прямоугольник 599">
            <a:extLst>
              <a:ext uri="{FF2B5EF4-FFF2-40B4-BE49-F238E27FC236}">
                <a16:creationId xmlns="" xmlns:a16="http://schemas.microsoft.com/office/drawing/2014/main" id="{F34758E8-1643-E4DE-8761-404E237F5C5B}"/>
              </a:ext>
            </a:extLst>
          </p:cNvPr>
          <p:cNvSpPr/>
          <p:nvPr/>
        </p:nvSpPr>
        <p:spPr>
          <a:xfrm>
            <a:off x="5837100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1" name="Скругленный прямоугольник 600">
            <a:extLst>
              <a:ext uri="{FF2B5EF4-FFF2-40B4-BE49-F238E27FC236}">
                <a16:creationId xmlns="" xmlns:a16="http://schemas.microsoft.com/office/drawing/2014/main" id="{0727DB51-62F7-EBFA-902B-AAECE7EC786E}"/>
              </a:ext>
            </a:extLst>
          </p:cNvPr>
          <p:cNvSpPr/>
          <p:nvPr/>
        </p:nvSpPr>
        <p:spPr>
          <a:xfrm>
            <a:off x="5945111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2" name="Скругленный прямоугольник 601">
            <a:extLst>
              <a:ext uri="{FF2B5EF4-FFF2-40B4-BE49-F238E27FC236}">
                <a16:creationId xmlns="" xmlns:a16="http://schemas.microsoft.com/office/drawing/2014/main" id="{6A185088-8ECF-43CC-249F-B9614564C83F}"/>
              </a:ext>
            </a:extLst>
          </p:cNvPr>
          <p:cNvSpPr/>
          <p:nvPr/>
        </p:nvSpPr>
        <p:spPr>
          <a:xfrm>
            <a:off x="6053122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3" name="Скругленный прямоугольник 602">
            <a:extLst>
              <a:ext uri="{FF2B5EF4-FFF2-40B4-BE49-F238E27FC236}">
                <a16:creationId xmlns="" xmlns:a16="http://schemas.microsoft.com/office/drawing/2014/main" id="{5EF32FE9-EF29-58F4-4C8D-C5D516E419D8}"/>
              </a:ext>
            </a:extLst>
          </p:cNvPr>
          <p:cNvSpPr/>
          <p:nvPr/>
        </p:nvSpPr>
        <p:spPr>
          <a:xfrm>
            <a:off x="6161133" y="67067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6" name="Скругленный прямоугольник 605">
            <a:extLst>
              <a:ext uri="{FF2B5EF4-FFF2-40B4-BE49-F238E27FC236}">
                <a16:creationId xmlns="" xmlns:a16="http://schemas.microsoft.com/office/drawing/2014/main" id="{47271651-CDB9-E79B-3149-4E878A92DECA}"/>
              </a:ext>
            </a:extLst>
          </p:cNvPr>
          <p:cNvSpPr/>
          <p:nvPr/>
        </p:nvSpPr>
        <p:spPr>
          <a:xfrm>
            <a:off x="6485166" y="67067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7" name="object 74">
            <a:extLst>
              <a:ext uri="{FF2B5EF4-FFF2-40B4-BE49-F238E27FC236}">
                <a16:creationId xmlns="" xmlns:a16="http://schemas.microsoft.com/office/drawing/2014/main" id="{A07CFAE4-B3FE-3619-DF1B-3A9C6BD75A53}"/>
              </a:ext>
            </a:extLst>
          </p:cNvPr>
          <p:cNvSpPr txBox="1"/>
          <p:nvPr/>
        </p:nvSpPr>
        <p:spPr>
          <a:xfrm>
            <a:off x="6612450" y="6731849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8" name="object 75">
            <a:extLst>
              <a:ext uri="{FF2B5EF4-FFF2-40B4-BE49-F238E27FC236}">
                <a16:creationId xmlns="" xmlns:a16="http://schemas.microsoft.com/office/drawing/2014/main" id="{27C3C934-D1EB-C948-ACF8-5AD0E384F6C7}"/>
              </a:ext>
            </a:extLst>
          </p:cNvPr>
          <p:cNvSpPr txBox="1"/>
          <p:nvPr/>
        </p:nvSpPr>
        <p:spPr>
          <a:xfrm>
            <a:off x="5501847" y="6535618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МЕДИЦИНА</a:t>
            </a:r>
          </a:p>
        </p:txBody>
      </p:sp>
      <p:sp>
        <p:nvSpPr>
          <p:cNvPr id="609" name="Скругленный прямоугольник 608">
            <a:extLst>
              <a:ext uri="{FF2B5EF4-FFF2-40B4-BE49-F238E27FC236}">
                <a16:creationId xmlns="" xmlns:a16="http://schemas.microsoft.com/office/drawing/2014/main" id="{C155669D-48BB-0126-8643-2C699137D82D}"/>
              </a:ext>
            </a:extLst>
          </p:cNvPr>
          <p:cNvSpPr/>
          <p:nvPr/>
        </p:nvSpPr>
        <p:spPr>
          <a:xfrm>
            <a:off x="5513067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0" name="Скругленный прямоугольник 609">
            <a:extLst>
              <a:ext uri="{FF2B5EF4-FFF2-40B4-BE49-F238E27FC236}">
                <a16:creationId xmlns="" xmlns:a16="http://schemas.microsoft.com/office/drawing/2014/main" id="{79BC3BF8-9647-B940-94D8-462989E4B076}"/>
              </a:ext>
            </a:extLst>
          </p:cNvPr>
          <p:cNvSpPr/>
          <p:nvPr/>
        </p:nvSpPr>
        <p:spPr>
          <a:xfrm>
            <a:off x="5621078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1" name="Скругленный прямоугольник 610">
            <a:extLst>
              <a:ext uri="{FF2B5EF4-FFF2-40B4-BE49-F238E27FC236}">
                <a16:creationId xmlns="" xmlns:a16="http://schemas.microsoft.com/office/drawing/2014/main" id="{CAD4249D-701D-93F2-6B67-06D22A5E5588}"/>
              </a:ext>
            </a:extLst>
          </p:cNvPr>
          <p:cNvSpPr/>
          <p:nvPr/>
        </p:nvSpPr>
        <p:spPr>
          <a:xfrm>
            <a:off x="5729089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2" name="Скругленный прямоугольник 611">
            <a:extLst>
              <a:ext uri="{FF2B5EF4-FFF2-40B4-BE49-F238E27FC236}">
                <a16:creationId xmlns="" xmlns:a16="http://schemas.microsoft.com/office/drawing/2014/main" id="{D440BEF0-242B-7083-890C-004AE784F158}"/>
              </a:ext>
            </a:extLst>
          </p:cNvPr>
          <p:cNvSpPr/>
          <p:nvPr/>
        </p:nvSpPr>
        <p:spPr>
          <a:xfrm>
            <a:off x="5837100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3" name="Скругленный прямоугольник 612">
            <a:extLst>
              <a:ext uri="{FF2B5EF4-FFF2-40B4-BE49-F238E27FC236}">
                <a16:creationId xmlns="" xmlns:a16="http://schemas.microsoft.com/office/drawing/2014/main" id="{EE7556B9-5033-D55E-65D8-B0D263EC28AE}"/>
              </a:ext>
            </a:extLst>
          </p:cNvPr>
          <p:cNvSpPr/>
          <p:nvPr/>
        </p:nvSpPr>
        <p:spPr>
          <a:xfrm>
            <a:off x="5945111" y="714793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4" name="Скругленный прямоугольник 613">
            <a:extLst>
              <a:ext uri="{FF2B5EF4-FFF2-40B4-BE49-F238E27FC236}">
                <a16:creationId xmlns="" xmlns:a16="http://schemas.microsoft.com/office/drawing/2014/main" id="{057FAD43-A0BD-647C-510A-007EE50EA056}"/>
              </a:ext>
            </a:extLst>
          </p:cNvPr>
          <p:cNvSpPr/>
          <p:nvPr/>
        </p:nvSpPr>
        <p:spPr>
          <a:xfrm>
            <a:off x="6053122" y="714793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7" name="Скругленный прямоугольник 616">
            <a:extLst>
              <a:ext uri="{FF2B5EF4-FFF2-40B4-BE49-F238E27FC236}">
                <a16:creationId xmlns="" xmlns:a16="http://schemas.microsoft.com/office/drawing/2014/main" id="{5CA00467-DF24-BB37-B077-2FD92DC22C73}"/>
              </a:ext>
            </a:extLst>
          </p:cNvPr>
          <p:cNvSpPr/>
          <p:nvPr/>
        </p:nvSpPr>
        <p:spPr>
          <a:xfrm>
            <a:off x="6377155" y="714793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8" name="Скругленный прямоугольник 617">
            <a:extLst>
              <a:ext uri="{FF2B5EF4-FFF2-40B4-BE49-F238E27FC236}">
                <a16:creationId xmlns="" xmlns:a16="http://schemas.microsoft.com/office/drawing/2014/main" id="{81993409-47A2-4D02-ADEA-AEDDFE565B92}"/>
              </a:ext>
            </a:extLst>
          </p:cNvPr>
          <p:cNvSpPr/>
          <p:nvPr/>
        </p:nvSpPr>
        <p:spPr>
          <a:xfrm>
            <a:off x="6485166" y="714793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9" name="object 74">
            <a:extLst>
              <a:ext uri="{FF2B5EF4-FFF2-40B4-BE49-F238E27FC236}">
                <a16:creationId xmlns="" xmlns:a16="http://schemas.microsoft.com/office/drawing/2014/main" id="{4CF40800-3E58-03FE-1F52-8A466A08AA49}"/>
              </a:ext>
            </a:extLst>
          </p:cNvPr>
          <p:cNvSpPr txBox="1"/>
          <p:nvPr/>
        </p:nvSpPr>
        <p:spPr>
          <a:xfrm>
            <a:off x="6612450" y="7173075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-4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0" name="object 75">
            <a:extLst>
              <a:ext uri="{FF2B5EF4-FFF2-40B4-BE49-F238E27FC236}">
                <a16:creationId xmlns="" xmlns:a16="http://schemas.microsoft.com/office/drawing/2014/main" id="{EDEC424E-4F9A-B44C-0294-FCE925C77AA4}"/>
              </a:ext>
            </a:extLst>
          </p:cNvPr>
          <p:cNvSpPr txBox="1"/>
          <p:nvPr/>
        </p:nvSpPr>
        <p:spPr>
          <a:xfrm>
            <a:off x="5501847" y="6976844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АПК И ПРОДУКТЫ ПИТАНИЯ</a:t>
            </a:r>
          </a:p>
        </p:txBody>
      </p:sp>
      <p:sp>
        <p:nvSpPr>
          <p:cNvPr id="621" name="Скругленный прямоугольник 620">
            <a:extLst>
              <a:ext uri="{FF2B5EF4-FFF2-40B4-BE49-F238E27FC236}">
                <a16:creationId xmlns="" xmlns:a16="http://schemas.microsoft.com/office/drawing/2014/main" id="{00CD6E17-5C08-CA49-8326-93491B24B680}"/>
              </a:ext>
            </a:extLst>
          </p:cNvPr>
          <p:cNvSpPr/>
          <p:nvPr/>
        </p:nvSpPr>
        <p:spPr>
          <a:xfrm>
            <a:off x="7166773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2" name="Скругленный прямоугольник 621">
            <a:extLst>
              <a:ext uri="{FF2B5EF4-FFF2-40B4-BE49-F238E27FC236}">
                <a16:creationId xmlns="" xmlns:a16="http://schemas.microsoft.com/office/drawing/2014/main" id="{B6592883-2FA3-DBD4-C92F-55B5C1EE79D9}"/>
              </a:ext>
            </a:extLst>
          </p:cNvPr>
          <p:cNvSpPr/>
          <p:nvPr/>
        </p:nvSpPr>
        <p:spPr>
          <a:xfrm>
            <a:off x="7274784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3" name="Скругленный прямоугольник 622">
            <a:extLst>
              <a:ext uri="{FF2B5EF4-FFF2-40B4-BE49-F238E27FC236}">
                <a16:creationId xmlns="" xmlns:a16="http://schemas.microsoft.com/office/drawing/2014/main" id="{D8F4D35A-F23E-14C7-450C-1A89D355B335}"/>
              </a:ext>
            </a:extLst>
          </p:cNvPr>
          <p:cNvSpPr/>
          <p:nvPr/>
        </p:nvSpPr>
        <p:spPr>
          <a:xfrm>
            <a:off x="7382795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4" name="Скругленный прямоугольник 623">
            <a:extLst>
              <a:ext uri="{FF2B5EF4-FFF2-40B4-BE49-F238E27FC236}">
                <a16:creationId xmlns="" xmlns:a16="http://schemas.microsoft.com/office/drawing/2014/main" id="{101A22EB-F677-5C13-9677-DF94CE4C5CA8}"/>
              </a:ext>
            </a:extLst>
          </p:cNvPr>
          <p:cNvSpPr/>
          <p:nvPr/>
        </p:nvSpPr>
        <p:spPr>
          <a:xfrm>
            <a:off x="7490806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5" name="Скругленный прямоугольник 624">
            <a:extLst>
              <a:ext uri="{FF2B5EF4-FFF2-40B4-BE49-F238E27FC236}">
                <a16:creationId xmlns="" xmlns:a16="http://schemas.microsoft.com/office/drawing/2014/main" id="{993C9D25-BB67-65C8-4BAE-C90A81D45C48}"/>
              </a:ext>
            </a:extLst>
          </p:cNvPr>
          <p:cNvSpPr/>
          <p:nvPr/>
        </p:nvSpPr>
        <p:spPr>
          <a:xfrm>
            <a:off x="7598817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6" name="Скругленный прямоугольник 625">
            <a:extLst>
              <a:ext uri="{FF2B5EF4-FFF2-40B4-BE49-F238E27FC236}">
                <a16:creationId xmlns="" xmlns:a16="http://schemas.microsoft.com/office/drawing/2014/main" id="{1DB3FCB1-F293-2154-373B-D3602E563A6A}"/>
              </a:ext>
            </a:extLst>
          </p:cNvPr>
          <p:cNvSpPr/>
          <p:nvPr/>
        </p:nvSpPr>
        <p:spPr>
          <a:xfrm>
            <a:off x="7706828" y="6265541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0" name="Скругленный прямоугольник 629">
            <a:extLst>
              <a:ext uri="{FF2B5EF4-FFF2-40B4-BE49-F238E27FC236}">
                <a16:creationId xmlns="" xmlns:a16="http://schemas.microsoft.com/office/drawing/2014/main" id="{C5574218-3E27-E2CC-130A-6AE34842C9C2}"/>
              </a:ext>
            </a:extLst>
          </p:cNvPr>
          <p:cNvSpPr/>
          <p:nvPr/>
        </p:nvSpPr>
        <p:spPr>
          <a:xfrm>
            <a:off x="8138872" y="6265541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1" name="object 74">
            <a:extLst>
              <a:ext uri="{FF2B5EF4-FFF2-40B4-BE49-F238E27FC236}">
                <a16:creationId xmlns="" xmlns:a16="http://schemas.microsoft.com/office/drawing/2014/main" id="{241AE376-D6DA-398C-C13F-03728AC71BFA}"/>
              </a:ext>
            </a:extLst>
          </p:cNvPr>
          <p:cNvSpPr txBox="1"/>
          <p:nvPr/>
        </p:nvSpPr>
        <p:spPr>
          <a:xfrm>
            <a:off x="8266156" y="6290685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-4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2" name="object 75">
            <a:extLst>
              <a:ext uri="{FF2B5EF4-FFF2-40B4-BE49-F238E27FC236}">
                <a16:creationId xmlns="" xmlns:a16="http://schemas.microsoft.com/office/drawing/2014/main" id="{C2194F05-BD4D-0B03-20A0-D3C0716ADD7B}"/>
              </a:ext>
            </a:extLst>
          </p:cNvPr>
          <p:cNvSpPr txBox="1"/>
          <p:nvPr/>
        </p:nvSpPr>
        <p:spPr>
          <a:xfrm>
            <a:off x="7155553" y="6094454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R&amp;D</a:t>
            </a:r>
          </a:p>
        </p:txBody>
      </p:sp>
      <p:sp>
        <p:nvSpPr>
          <p:cNvPr id="633" name="Скругленный прямоугольник 632">
            <a:extLst>
              <a:ext uri="{FF2B5EF4-FFF2-40B4-BE49-F238E27FC236}">
                <a16:creationId xmlns="" xmlns:a16="http://schemas.microsoft.com/office/drawing/2014/main" id="{51FF670C-6BD8-3208-9147-2FDB90F8D3CE}"/>
              </a:ext>
            </a:extLst>
          </p:cNvPr>
          <p:cNvSpPr/>
          <p:nvPr/>
        </p:nvSpPr>
        <p:spPr>
          <a:xfrm>
            <a:off x="7166773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4" name="Скругленный прямоугольник 633">
            <a:extLst>
              <a:ext uri="{FF2B5EF4-FFF2-40B4-BE49-F238E27FC236}">
                <a16:creationId xmlns="" xmlns:a16="http://schemas.microsoft.com/office/drawing/2014/main" id="{0EE79B2B-10F6-3A02-43B1-95BF58892AB7}"/>
              </a:ext>
            </a:extLst>
          </p:cNvPr>
          <p:cNvSpPr/>
          <p:nvPr/>
        </p:nvSpPr>
        <p:spPr>
          <a:xfrm>
            <a:off x="7274784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5" name="Скругленный прямоугольник 634">
            <a:extLst>
              <a:ext uri="{FF2B5EF4-FFF2-40B4-BE49-F238E27FC236}">
                <a16:creationId xmlns="" xmlns:a16="http://schemas.microsoft.com/office/drawing/2014/main" id="{04282D3A-B05C-17F9-5348-FACFD3A496C3}"/>
              </a:ext>
            </a:extLst>
          </p:cNvPr>
          <p:cNvSpPr/>
          <p:nvPr/>
        </p:nvSpPr>
        <p:spPr>
          <a:xfrm>
            <a:off x="7382795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6" name="Скругленный прямоугольник 635">
            <a:extLst>
              <a:ext uri="{FF2B5EF4-FFF2-40B4-BE49-F238E27FC236}">
                <a16:creationId xmlns="" xmlns:a16="http://schemas.microsoft.com/office/drawing/2014/main" id="{19C7B71A-D8D9-20BE-9886-F7A72110D3B6}"/>
              </a:ext>
            </a:extLst>
          </p:cNvPr>
          <p:cNvSpPr/>
          <p:nvPr/>
        </p:nvSpPr>
        <p:spPr>
          <a:xfrm>
            <a:off x="7490806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7" name="Скругленный прямоугольник 636">
            <a:extLst>
              <a:ext uri="{FF2B5EF4-FFF2-40B4-BE49-F238E27FC236}">
                <a16:creationId xmlns="" xmlns:a16="http://schemas.microsoft.com/office/drawing/2014/main" id="{5D9FE012-B68C-1B26-81DF-D31506C800DD}"/>
              </a:ext>
            </a:extLst>
          </p:cNvPr>
          <p:cNvSpPr/>
          <p:nvPr/>
        </p:nvSpPr>
        <p:spPr>
          <a:xfrm>
            <a:off x="7598817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8" name="Скругленный прямоугольник 637">
            <a:extLst>
              <a:ext uri="{FF2B5EF4-FFF2-40B4-BE49-F238E27FC236}">
                <a16:creationId xmlns="" xmlns:a16="http://schemas.microsoft.com/office/drawing/2014/main" id="{A4E1F508-00F5-1299-3788-F4E4E59F34D6}"/>
              </a:ext>
            </a:extLst>
          </p:cNvPr>
          <p:cNvSpPr/>
          <p:nvPr/>
        </p:nvSpPr>
        <p:spPr>
          <a:xfrm>
            <a:off x="7706828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9" name="Скругленный прямоугольник 638">
            <a:extLst>
              <a:ext uri="{FF2B5EF4-FFF2-40B4-BE49-F238E27FC236}">
                <a16:creationId xmlns="" xmlns:a16="http://schemas.microsoft.com/office/drawing/2014/main" id="{0AFD7BD9-1E72-EC5C-FF24-16CCC31E5A69}"/>
              </a:ext>
            </a:extLst>
          </p:cNvPr>
          <p:cNvSpPr/>
          <p:nvPr/>
        </p:nvSpPr>
        <p:spPr>
          <a:xfrm>
            <a:off x="7814839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0" name="Скругленный прямоугольник 639">
            <a:extLst>
              <a:ext uri="{FF2B5EF4-FFF2-40B4-BE49-F238E27FC236}">
                <a16:creationId xmlns="" xmlns:a16="http://schemas.microsoft.com/office/drawing/2014/main" id="{15F61C9C-83C8-49E6-DF74-6D49B78E2A51}"/>
              </a:ext>
            </a:extLst>
          </p:cNvPr>
          <p:cNvSpPr/>
          <p:nvPr/>
        </p:nvSpPr>
        <p:spPr>
          <a:xfrm>
            <a:off x="7922850" y="6706663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1" name="Скругленный прямоугольник 640">
            <a:extLst>
              <a:ext uri="{FF2B5EF4-FFF2-40B4-BE49-F238E27FC236}">
                <a16:creationId xmlns="" xmlns:a16="http://schemas.microsoft.com/office/drawing/2014/main" id="{DA01884F-5328-9E6C-E6A9-80E29C6134CD}"/>
              </a:ext>
            </a:extLst>
          </p:cNvPr>
          <p:cNvSpPr/>
          <p:nvPr/>
        </p:nvSpPr>
        <p:spPr>
          <a:xfrm>
            <a:off x="8030861" y="670666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2" name="Скругленный прямоугольник 641">
            <a:extLst>
              <a:ext uri="{FF2B5EF4-FFF2-40B4-BE49-F238E27FC236}">
                <a16:creationId xmlns="" xmlns:a16="http://schemas.microsoft.com/office/drawing/2014/main" id="{BC938E71-3A99-F6EC-AAA1-E4A1E5738500}"/>
              </a:ext>
            </a:extLst>
          </p:cNvPr>
          <p:cNvSpPr/>
          <p:nvPr/>
        </p:nvSpPr>
        <p:spPr>
          <a:xfrm>
            <a:off x="8138872" y="6706663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3" name="object 74">
            <a:extLst>
              <a:ext uri="{FF2B5EF4-FFF2-40B4-BE49-F238E27FC236}">
                <a16:creationId xmlns="" xmlns:a16="http://schemas.microsoft.com/office/drawing/2014/main" id="{1372D0D4-46FB-793A-E3E0-5AC2837572CD}"/>
              </a:ext>
            </a:extLst>
          </p:cNvPr>
          <p:cNvSpPr txBox="1"/>
          <p:nvPr/>
        </p:nvSpPr>
        <p:spPr>
          <a:xfrm>
            <a:off x="8266156" y="6731807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4" name="object 75">
            <a:extLst>
              <a:ext uri="{FF2B5EF4-FFF2-40B4-BE49-F238E27FC236}">
                <a16:creationId xmlns="" xmlns:a16="http://schemas.microsoft.com/office/drawing/2014/main" id="{B1F9CCC5-6C4C-CD46-1464-5BF57107D671}"/>
              </a:ext>
            </a:extLst>
          </p:cNvPr>
          <p:cNvSpPr txBox="1"/>
          <p:nvPr/>
        </p:nvSpPr>
        <p:spPr>
          <a:xfrm>
            <a:off x="7155553" y="6535576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ПРОМ.ЛОГИСТИКА</a:t>
            </a:r>
          </a:p>
        </p:txBody>
      </p:sp>
      <p:sp>
        <p:nvSpPr>
          <p:cNvPr id="645" name="Скругленный прямоугольник 644">
            <a:extLst>
              <a:ext uri="{FF2B5EF4-FFF2-40B4-BE49-F238E27FC236}">
                <a16:creationId xmlns="" xmlns:a16="http://schemas.microsoft.com/office/drawing/2014/main" id="{23BEE91A-CC38-154D-EB2B-4B033DB8F656}"/>
              </a:ext>
            </a:extLst>
          </p:cNvPr>
          <p:cNvSpPr/>
          <p:nvPr/>
        </p:nvSpPr>
        <p:spPr>
          <a:xfrm>
            <a:off x="7166773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6" name="Скругленный прямоугольник 645">
            <a:extLst>
              <a:ext uri="{FF2B5EF4-FFF2-40B4-BE49-F238E27FC236}">
                <a16:creationId xmlns="" xmlns:a16="http://schemas.microsoft.com/office/drawing/2014/main" id="{D60E60BB-5C90-4D6F-8E68-EF43082E1FEC}"/>
              </a:ext>
            </a:extLst>
          </p:cNvPr>
          <p:cNvSpPr/>
          <p:nvPr/>
        </p:nvSpPr>
        <p:spPr>
          <a:xfrm>
            <a:off x="7274784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7" name="Скругленный прямоугольник 646">
            <a:extLst>
              <a:ext uri="{FF2B5EF4-FFF2-40B4-BE49-F238E27FC236}">
                <a16:creationId xmlns="" xmlns:a16="http://schemas.microsoft.com/office/drawing/2014/main" id="{9CFC6194-EECF-139E-81C1-0DB306C441D4}"/>
              </a:ext>
            </a:extLst>
          </p:cNvPr>
          <p:cNvSpPr/>
          <p:nvPr/>
        </p:nvSpPr>
        <p:spPr>
          <a:xfrm>
            <a:off x="7382795" y="7147889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4" name="Скругленный прямоугольник 653">
            <a:extLst>
              <a:ext uri="{FF2B5EF4-FFF2-40B4-BE49-F238E27FC236}">
                <a16:creationId xmlns="" xmlns:a16="http://schemas.microsoft.com/office/drawing/2014/main" id="{8955F79D-64A8-ABAD-7CE7-1823AB8859CF}"/>
              </a:ext>
            </a:extLst>
          </p:cNvPr>
          <p:cNvSpPr/>
          <p:nvPr/>
        </p:nvSpPr>
        <p:spPr>
          <a:xfrm>
            <a:off x="8138872" y="7147889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5" name="object 74">
            <a:extLst>
              <a:ext uri="{FF2B5EF4-FFF2-40B4-BE49-F238E27FC236}">
                <a16:creationId xmlns="" xmlns:a16="http://schemas.microsoft.com/office/drawing/2014/main" id="{F0E73544-F44A-579B-92EA-4B28CC409889}"/>
              </a:ext>
            </a:extLst>
          </p:cNvPr>
          <p:cNvSpPr txBox="1"/>
          <p:nvPr/>
        </p:nvSpPr>
        <p:spPr>
          <a:xfrm>
            <a:off x="8266156" y="7173033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object 75">
            <a:extLst>
              <a:ext uri="{FF2B5EF4-FFF2-40B4-BE49-F238E27FC236}">
                <a16:creationId xmlns="" xmlns:a16="http://schemas.microsoft.com/office/drawing/2014/main" id="{7F48C18B-9D4F-B40A-C659-7D0F5EB82FAC}"/>
              </a:ext>
            </a:extLst>
          </p:cNvPr>
          <p:cNvSpPr txBox="1"/>
          <p:nvPr/>
        </p:nvSpPr>
        <p:spPr>
          <a:xfrm>
            <a:off x="7155553" y="6976802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ПОДГОТОВКА КАДРОВ</a:t>
            </a:r>
          </a:p>
        </p:txBody>
      </p:sp>
      <p:sp>
        <p:nvSpPr>
          <p:cNvPr id="657" name="Скругленный прямоугольник 656">
            <a:extLst>
              <a:ext uri="{FF2B5EF4-FFF2-40B4-BE49-F238E27FC236}">
                <a16:creationId xmlns="" xmlns:a16="http://schemas.microsoft.com/office/drawing/2014/main" id="{C5FDC3F6-445B-A600-9403-A0A8A8D11F43}"/>
              </a:ext>
            </a:extLst>
          </p:cNvPr>
          <p:cNvSpPr/>
          <p:nvPr/>
        </p:nvSpPr>
        <p:spPr>
          <a:xfrm>
            <a:off x="8828334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8" name="Скругленный прямоугольник 657">
            <a:extLst>
              <a:ext uri="{FF2B5EF4-FFF2-40B4-BE49-F238E27FC236}">
                <a16:creationId xmlns="" xmlns:a16="http://schemas.microsoft.com/office/drawing/2014/main" id="{F9068A6D-C4F0-83AE-482E-26F2D0B2DA9B}"/>
              </a:ext>
            </a:extLst>
          </p:cNvPr>
          <p:cNvSpPr/>
          <p:nvPr/>
        </p:nvSpPr>
        <p:spPr>
          <a:xfrm>
            <a:off x="8936345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9" name="Скругленный прямоугольник 658">
            <a:extLst>
              <a:ext uri="{FF2B5EF4-FFF2-40B4-BE49-F238E27FC236}">
                <a16:creationId xmlns="" xmlns:a16="http://schemas.microsoft.com/office/drawing/2014/main" id="{2AAE6F9A-B07B-13A0-BDD6-BFD60FCC8A41}"/>
              </a:ext>
            </a:extLst>
          </p:cNvPr>
          <p:cNvSpPr/>
          <p:nvPr/>
        </p:nvSpPr>
        <p:spPr>
          <a:xfrm>
            <a:off x="9044356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0" name="Скругленный прямоугольник 659">
            <a:extLst>
              <a:ext uri="{FF2B5EF4-FFF2-40B4-BE49-F238E27FC236}">
                <a16:creationId xmlns="" xmlns:a16="http://schemas.microsoft.com/office/drawing/2014/main" id="{93CE2EBF-2613-790C-0D6B-C5D36E848262}"/>
              </a:ext>
            </a:extLst>
          </p:cNvPr>
          <p:cNvSpPr/>
          <p:nvPr/>
        </p:nvSpPr>
        <p:spPr>
          <a:xfrm>
            <a:off x="9152367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1" name="Скругленный прямоугольник 660">
            <a:extLst>
              <a:ext uri="{FF2B5EF4-FFF2-40B4-BE49-F238E27FC236}">
                <a16:creationId xmlns="" xmlns:a16="http://schemas.microsoft.com/office/drawing/2014/main" id="{420A33B4-6920-9AA2-A5AF-3BC42B99F9BF}"/>
              </a:ext>
            </a:extLst>
          </p:cNvPr>
          <p:cNvSpPr/>
          <p:nvPr/>
        </p:nvSpPr>
        <p:spPr>
          <a:xfrm>
            <a:off x="9260378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2" name="Скругленный прямоугольник 661">
            <a:extLst>
              <a:ext uri="{FF2B5EF4-FFF2-40B4-BE49-F238E27FC236}">
                <a16:creationId xmlns="" xmlns:a16="http://schemas.microsoft.com/office/drawing/2014/main" id="{DF161620-9CC6-7C6E-B863-EFB5530E800F}"/>
              </a:ext>
            </a:extLst>
          </p:cNvPr>
          <p:cNvSpPr/>
          <p:nvPr/>
        </p:nvSpPr>
        <p:spPr>
          <a:xfrm>
            <a:off x="9368389" y="626245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3" name="Скругленный прямоугольник 662">
            <a:extLst>
              <a:ext uri="{FF2B5EF4-FFF2-40B4-BE49-F238E27FC236}">
                <a16:creationId xmlns="" xmlns:a16="http://schemas.microsoft.com/office/drawing/2014/main" id="{F1F74440-4890-45E9-B4B5-7252E29A09B4}"/>
              </a:ext>
            </a:extLst>
          </p:cNvPr>
          <p:cNvSpPr/>
          <p:nvPr/>
        </p:nvSpPr>
        <p:spPr>
          <a:xfrm>
            <a:off x="9476400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4" name="Скругленный прямоугольник 663">
            <a:extLst>
              <a:ext uri="{FF2B5EF4-FFF2-40B4-BE49-F238E27FC236}">
                <a16:creationId xmlns="" xmlns:a16="http://schemas.microsoft.com/office/drawing/2014/main" id="{AF716C0C-46E2-C71E-D761-76CD30A48621}"/>
              </a:ext>
            </a:extLst>
          </p:cNvPr>
          <p:cNvSpPr/>
          <p:nvPr/>
        </p:nvSpPr>
        <p:spPr>
          <a:xfrm>
            <a:off x="9584411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5" name="Скругленный прямоугольник 664">
            <a:extLst>
              <a:ext uri="{FF2B5EF4-FFF2-40B4-BE49-F238E27FC236}">
                <a16:creationId xmlns="" xmlns:a16="http://schemas.microsoft.com/office/drawing/2014/main" id="{F5A95AE0-E5F7-BE82-7ED1-62371F8985E6}"/>
              </a:ext>
            </a:extLst>
          </p:cNvPr>
          <p:cNvSpPr/>
          <p:nvPr/>
        </p:nvSpPr>
        <p:spPr>
          <a:xfrm>
            <a:off x="9692422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6" name="Скругленный прямоугольник 665">
            <a:extLst>
              <a:ext uri="{FF2B5EF4-FFF2-40B4-BE49-F238E27FC236}">
                <a16:creationId xmlns="" xmlns:a16="http://schemas.microsoft.com/office/drawing/2014/main" id="{8D8CDF78-1A89-1AE7-DA52-6428CE05AA02}"/>
              </a:ext>
            </a:extLst>
          </p:cNvPr>
          <p:cNvSpPr/>
          <p:nvPr/>
        </p:nvSpPr>
        <p:spPr>
          <a:xfrm>
            <a:off x="9800433" y="626245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7" name="object 74">
            <a:extLst>
              <a:ext uri="{FF2B5EF4-FFF2-40B4-BE49-F238E27FC236}">
                <a16:creationId xmlns="" xmlns:a16="http://schemas.microsoft.com/office/drawing/2014/main" id="{3F4CD9A9-A976-D525-8D8D-1C6C6A7D080C}"/>
              </a:ext>
            </a:extLst>
          </p:cNvPr>
          <p:cNvSpPr txBox="1"/>
          <p:nvPr/>
        </p:nvSpPr>
        <p:spPr>
          <a:xfrm>
            <a:off x="9927717" y="6287600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-4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sz="800" b="1" i="0" u="none" strike="noStrike" kern="1200" cap="none" spc="-40" normalizeH="0" baseline="0" noProof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object 75">
            <a:extLst>
              <a:ext uri="{FF2B5EF4-FFF2-40B4-BE49-F238E27FC236}">
                <a16:creationId xmlns="" xmlns:a16="http://schemas.microsoft.com/office/drawing/2014/main" id="{9FA086E9-1BE1-5694-663D-77B8CBC20959}"/>
              </a:ext>
            </a:extLst>
          </p:cNvPr>
          <p:cNvSpPr txBox="1"/>
          <p:nvPr/>
        </p:nvSpPr>
        <p:spPr>
          <a:xfrm>
            <a:off x="8817114" y="6091369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ТУРИЗМ</a:t>
            </a:r>
          </a:p>
        </p:txBody>
      </p:sp>
      <p:sp>
        <p:nvSpPr>
          <p:cNvPr id="669" name="Скругленный прямоугольник 668">
            <a:extLst>
              <a:ext uri="{FF2B5EF4-FFF2-40B4-BE49-F238E27FC236}">
                <a16:creationId xmlns="" xmlns:a16="http://schemas.microsoft.com/office/drawing/2014/main" id="{5C807E29-D259-F5BF-772F-90A4AF7D8146}"/>
              </a:ext>
            </a:extLst>
          </p:cNvPr>
          <p:cNvSpPr/>
          <p:nvPr/>
        </p:nvSpPr>
        <p:spPr>
          <a:xfrm>
            <a:off x="8828334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0" name="Скругленный прямоугольник 669">
            <a:extLst>
              <a:ext uri="{FF2B5EF4-FFF2-40B4-BE49-F238E27FC236}">
                <a16:creationId xmlns="" xmlns:a16="http://schemas.microsoft.com/office/drawing/2014/main" id="{B0FA13B7-6940-2FDA-3843-4FA6BE19C9E4}"/>
              </a:ext>
            </a:extLst>
          </p:cNvPr>
          <p:cNvSpPr/>
          <p:nvPr/>
        </p:nvSpPr>
        <p:spPr>
          <a:xfrm>
            <a:off x="8936345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1" name="Скругленный прямоугольник 670">
            <a:extLst>
              <a:ext uri="{FF2B5EF4-FFF2-40B4-BE49-F238E27FC236}">
                <a16:creationId xmlns="" xmlns:a16="http://schemas.microsoft.com/office/drawing/2014/main" id="{43F52B0B-A1FF-2006-4B5D-958743DAA310}"/>
              </a:ext>
            </a:extLst>
          </p:cNvPr>
          <p:cNvSpPr/>
          <p:nvPr/>
        </p:nvSpPr>
        <p:spPr>
          <a:xfrm>
            <a:off x="9044356" y="6703578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7" name="Скругленный прямоугольник 676">
            <a:extLst>
              <a:ext uri="{FF2B5EF4-FFF2-40B4-BE49-F238E27FC236}">
                <a16:creationId xmlns="" xmlns:a16="http://schemas.microsoft.com/office/drawing/2014/main" id="{F3D030E9-D55A-5C38-4897-08D46828A91E}"/>
              </a:ext>
            </a:extLst>
          </p:cNvPr>
          <p:cNvSpPr/>
          <p:nvPr/>
        </p:nvSpPr>
        <p:spPr>
          <a:xfrm>
            <a:off x="9692422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8" name="Скругленный прямоугольник 677">
            <a:extLst>
              <a:ext uri="{FF2B5EF4-FFF2-40B4-BE49-F238E27FC236}">
                <a16:creationId xmlns="" xmlns:a16="http://schemas.microsoft.com/office/drawing/2014/main" id="{6F35D139-C1F9-8E15-57DB-5DA956E53A86}"/>
              </a:ext>
            </a:extLst>
          </p:cNvPr>
          <p:cNvSpPr/>
          <p:nvPr/>
        </p:nvSpPr>
        <p:spPr>
          <a:xfrm>
            <a:off x="9800433" y="6703578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9" name="object 74">
            <a:extLst>
              <a:ext uri="{FF2B5EF4-FFF2-40B4-BE49-F238E27FC236}">
                <a16:creationId xmlns="" xmlns:a16="http://schemas.microsoft.com/office/drawing/2014/main" id="{F75ADA33-9294-C801-B35F-336539C9FF09}"/>
              </a:ext>
            </a:extLst>
          </p:cNvPr>
          <p:cNvSpPr txBox="1"/>
          <p:nvPr/>
        </p:nvSpPr>
        <p:spPr>
          <a:xfrm>
            <a:off x="9927717" y="6728722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0" name="object 75">
            <a:extLst>
              <a:ext uri="{FF2B5EF4-FFF2-40B4-BE49-F238E27FC236}">
                <a16:creationId xmlns="" xmlns:a16="http://schemas.microsoft.com/office/drawing/2014/main" id="{C0ED34B9-7301-92F8-B550-B20F8E67C15C}"/>
              </a:ext>
            </a:extLst>
          </p:cNvPr>
          <p:cNvSpPr txBox="1"/>
          <p:nvPr/>
        </p:nvSpPr>
        <p:spPr>
          <a:xfrm>
            <a:off x="8817114" y="6532491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КОМФОРТНАЯ СРЕДА</a:t>
            </a:r>
          </a:p>
        </p:txBody>
      </p:sp>
      <p:sp>
        <p:nvSpPr>
          <p:cNvPr id="681" name="Скругленный прямоугольник 680">
            <a:extLst>
              <a:ext uri="{FF2B5EF4-FFF2-40B4-BE49-F238E27FC236}">
                <a16:creationId xmlns="" xmlns:a16="http://schemas.microsoft.com/office/drawing/2014/main" id="{499A94FC-0865-B2F4-51A6-7D3D35AA0A9B}"/>
              </a:ext>
            </a:extLst>
          </p:cNvPr>
          <p:cNvSpPr/>
          <p:nvPr/>
        </p:nvSpPr>
        <p:spPr>
          <a:xfrm>
            <a:off x="8828334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2" name="Скругленный прямоугольник 681">
            <a:extLst>
              <a:ext uri="{FF2B5EF4-FFF2-40B4-BE49-F238E27FC236}">
                <a16:creationId xmlns="" xmlns:a16="http://schemas.microsoft.com/office/drawing/2014/main" id="{35FE7EE4-F639-4422-B1A9-C17A13C1FF9D}"/>
              </a:ext>
            </a:extLst>
          </p:cNvPr>
          <p:cNvSpPr/>
          <p:nvPr/>
        </p:nvSpPr>
        <p:spPr>
          <a:xfrm>
            <a:off x="8936345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3" name="Скругленный прямоугольник 682">
            <a:extLst>
              <a:ext uri="{FF2B5EF4-FFF2-40B4-BE49-F238E27FC236}">
                <a16:creationId xmlns="" xmlns:a16="http://schemas.microsoft.com/office/drawing/2014/main" id="{95C20BA0-C12B-BF09-C2AF-35BF5A5359A5}"/>
              </a:ext>
            </a:extLst>
          </p:cNvPr>
          <p:cNvSpPr/>
          <p:nvPr/>
        </p:nvSpPr>
        <p:spPr>
          <a:xfrm>
            <a:off x="9044356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4" name="Скругленный прямоугольник 683">
            <a:extLst>
              <a:ext uri="{FF2B5EF4-FFF2-40B4-BE49-F238E27FC236}">
                <a16:creationId xmlns="" xmlns:a16="http://schemas.microsoft.com/office/drawing/2014/main" id="{C8BFDF85-5BE3-6F9B-C883-FD72CD8B63F0}"/>
              </a:ext>
            </a:extLst>
          </p:cNvPr>
          <p:cNvSpPr/>
          <p:nvPr/>
        </p:nvSpPr>
        <p:spPr>
          <a:xfrm>
            <a:off x="9152367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5" name="Скругленный прямоугольник 684">
            <a:extLst>
              <a:ext uri="{FF2B5EF4-FFF2-40B4-BE49-F238E27FC236}">
                <a16:creationId xmlns="" xmlns:a16="http://schemas.microsoft.com/office/drawing/2014/main" id="{276B8606-83E4-7D1E-D19C-D20DCC28C7C8}"/>
              </a:ext>
            </a:extLst>
          </p:cNvPr>
          <p:cNvSpPr/>
          <p:nvPr/>
        </p:nvSpPr>
        <p:spPr>
          <a:xfrm>
            <a:off x="9260378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6" name="Скругленный прямоугольник 685">
            <a:extLst>
              <a:ext uri="{FF2B5EF4-FFF2-40B4-BE49-F238E27FC236}">
                <a16:creationId xmlns="" xmlns:a16="http://schemas.microsoft.com/office/drawing/2014/main" id="{30D0A4F4-F2A1-1B54-AC6A-6617D7C2A91A}"/>
              </a:ext>
            </a:extLst>
          </p:cNvPr>
          <p:cNvSpPr/>
          <p:nvPr/>
        </p:nvSpPr>
        <p:spPr>
          <a:xfrm>
            <a:off x="9368389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7" name="Скругленный прямоугольник 686">
            <a:extLst>
              <a:ext uri="{FF2B5EF4-FFF2-40B4-BE49-F238E27FC236}">
                <a16:creationId xmlns="" xmlns:a16="http://schemas.microsoft.com/office/drawing/2014/main" id="{F361A105-DFBE-E5A5-8D7F-EA8968BE5CC8}"/>
              </a:ext>
            </a:extLst>
          </p:cNvPr>
          <p:cNvSpPr/>
          <p:nvPr/>
        </p:nvSpPr>
        <p:spPr>
          <a:xfrm>
            <a:off x="9476400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8" name="Скругленный прямоугольник 687">
            <a:extLst>
              <a:ext uri="{FF2B5EF4-FFF2-40B4-BE49-F238E27FC236}">
                <a16:creationId xmlns="" xmlns:a16="http://schemas.microsoft.com/office/drawing/2014/main" id="{04365141-F646-DB6B-B8A8-8E7C7696FA10}"/>
              </a:ext>
            </a:extLst>
          </p:cNvPr>
          <p:cNvSpPr/>
          <p:nvPr/>
        </p:nvSpPr>
        <p:spPr>
          <a:xfrm>
            <a:off x="9584411" y="71448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9" name="Скругленный прямоугольник 688">
            <a:extLst>
              <a:ext uri="{FF2B5EF4-FFF2-40B4-BE49-F238E27FC236}">
                <a16:creationId xmlns="" xmlns:a16="http://schemas.microsoft.com/office/drawing/2014/main" id="{06828E5C-E782-C6CB-55B2-F9419CF0EEFA}"/>
              </a:ext>
            </a:extLst>
          </p:cNvPr>
          <p:cNvSpPr/>
          <p:nvPr/>
        </p:nvSpPr>
        <p:spPr>
          <a:xfrm>
            <a:off x="9692422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0" name="Скругленный прямоугольник 689">
            <a:extLst>
              <a:ext uri="{FF2B5EF4-FFF2-40B4-BE49-F238E27FC236}">
                <a16:creationId xmlns="" xmlns:a16="http://schemas.microsoft.com/office/drawing/2014/main" id="{A2ED9C25-F4E4-9B92-1717-E288E65DCCEF}"/>
              </a:ext>
            </a:extLst>
          </p:cNvPr>
          <p:cNvSpPr/>
          <p:nvPr/>
        </p:nvSpPr>
        <p:spPr>
          <a:xfrm>
            <a:off x="9800433" y="71448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1" name="object 74">
            <a:extLst>
              <a:ext uri="{FF2B5EF4-FFF2-40B4-BE49-F238E27FC236}">
                <a16:creationId xmlns="" xmlns:a16="http://schemas.microsoft.com/office/drawing/2014/main" id="{4E198358-E739-E8C4-6F06-CA62865122DB}"/>
              </a:ext>
            </a:extLst>
          </p:cNvPr>
          <p:cNvSpPr txBox="1"/>
          <p:nvPr/>
        </p:nvSpPr>
        <p:spPr>
          <a:xfrm>
            <a:off x="9927717" y="7169948"/>
            <a:ext cx="318426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object 75">
            <a:extLst>
              <a:ext uri="{FF2B5EF4-FFF2-40B4-BE49-F238E27FC236}">
                <a16:creationId xmlns="" xmlns:a16="http://schemas.microsoft.com/office/drawing/2014/main" id="{EA7904E4-82E7-2B1E-1261-DA6C31349573}"/>
              </a:ext>
            </a:extLst>
          </p:cNvPr>
          <p:cNvSpPr txBox="1"/>
          <p:nvPr/>
        </p:nvSpPr>
        <p:spPr>
          <a:xfrm>
            <a:off x="8817114" y="6973717"/>
            <a:ext cx="170591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ЭКОЛОГИЯ</a:t>
            </a:r>
          </a:p>
        </p:txBody>
      </p:sp>
      <p:sp>
        <p:nvSpPr>
          <p:cNvPr id="223" name="Скругленный прямоугольник 359">
            <a:extLst>
              <a:ext uri="{FF2B5EF4-FFF2-40B4-BE49-F238E27FC236}">
                <a16:creationId xmlns="" xmlns:a16="http://schemas.microsoft.com/office/drawing/2014/main" id="{8C158B09-B6E3-414D-8585-6661D2160781}"/>
              </a:ext>
            </a:extLst>
          </p:cNvPr>
          <p:cNvSpPr/>
          <p:nvPr/>
        </p:nvSpPr>
        <p:spPr>
          <a:xfrm>
            <a:off x="6276406" y="6263387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Скругленный прямоугольник 585">
            <a:extLst>
              <a:ext uri="{FF2B5EF4-FFF2-40B4-BE49-F238E27FC236}">
                <a16:creationId xmlns="" xmlns:a16="http://schemas.microsoft.com/office/drawing/2014/main" id="{2C2FAB66-ADDC-46D8-8DDD-C80A774D64F1}"/>
              </a:ext>
            </a:extLst>
          </p:cNvPr>
          <p:cNvSpPr/>
          <p:nvPr/>
        </p:nvSpPr>
        <p:spPr>
          <a:xfrm>
            <a:off x="6384417" y="6263387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Скругленный прямоугольник 359">
            <a:extLst>
              <a:ext uri="{FF2B5EF4-FFF2-40B4-BE49-F238E27FC236}">
                <a16:creationId xmlns="" xmlns:a16="http://schemas.microsoft.com/office/drawing/2014/main" id="{F23C1579-163A-4E89-B595-EC4559DACB28}"/>
              </a:ext>
            </a:extLst>
          </p:cNvPr>
          <p:cNvSpPr/>
          <p:nvPr/>
        </p:nvSpPr>
        <p:spPr>
          <a:xfrm>
            <a:off x="6268957" y="670007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6" name="Скругленный прямоугольник 585">
            <a:extLst>
              <a:ext uri="{FF2B5EF4-FFF2-40B4-BE49-F238E27FC236}">
                <a16:creationId xmlns="" xmlns:a16="http://schemas.microsoft.com/office/drawing/2014/main" id="{2AE1762D-AB58-4E4B-B66A-27E32B6C5377}"/>
              </a:ext>
            </a:extLst>
          </p:cNvPr>
          <p:cNvSpPr/>
          <p:nvPr/>
        </p:nvSpPr>
        <p:spPr>
          <a:xfrm>
            <a:off x="6376968" y="670007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Скругленный прямоугольник 616">
            <a:extLst>
              <a:ext uri="{FF2B5EF4-FFF2-40B4-BE49-F238E27FC236}">
                <a16:creationId xmlns="" xmlns:a16="http://schemas.microsoft.com/office/drawing/2014/main" id="{8951B148-9097-477C-A6AB-10FC2F659193}"/>
              </a:ext>
            </a:extLst>
          </p:cNvPr>
          <p:cNvSpPr/>
          <p:nvPr/>
        </p:nvSpPr>
        <p:spPr>
          <a:xfrm>
            <a:off x="6161434" y="7147142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Скругленный прямоугольник 617">
            <a:extLst>
              <a:ext uri="{FF2B5EF4-FFF2-40B4-BE49-F238E27FC236}">
                <a16:creationId xmlns="" xmlns:a16="http://schemas.microsoft.com/office/drawing/2014/main" id="{7E34731A-781D-4A7B-A105-3C0671F87A02}"/>
              </a:ext>
            </a:extLst>
          </p:cNvPr>
          <p:cNvSpPr/>
          <p:nvPr/>
        </p:nvSpPr>
        <p:spPr>
          <a:xfrm>
            <a:off x="6269445" y="7147142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9" name="Скругленный прямоугольник 623">
            <a:extLst>
              <a:ext uri="{FF2B5EF4-FFF2-40B4-BE49-F238E27FC236}">
                <a16:creationId xmlns="" xmlns:a16="http://schemas.microsoft.com/office/drawing/2014/main" id="{71C27CCF-F475-4536-821A-BD5111C3242B}"/>
              </a:ext>
            </a:extLst>
          </p:cNvPr>
          <p:cNvSpPr/>
          <p:nvPr/>
        </p:nvSpPr>
        <p:spPr>
          <a:xfrm>
            <a:off x="7812271" y="6259904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0" name="Скругленный прямоугольник 624">
            <a:extLst>
              <a:ext uri="{FF2B5EF4-FFF2-40B4-BE49-F238E27FC236}">
                <a16:creationId xmlns="" xmlns:a16="http://schemas.microsoft.com/office/drawing/2014/main" id="{353759F3-5B78-4D65-945B-661C8BB9134C}"/>
              </a:ext>
            </a:extLst>
          </p:cNvPr>
          <p:cNvSpPr/>
          <p:nvPr/>
        </p:nvSpPr>
        <p:spPr>
          <a:xfrm>
            <a:off x="7920282" y="62599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1" name="Скругленный прямоугольник 625">
            <a:extLst>
              <a:ext uri="{FF2B5EF4-FFF2-40B4-BE49-F238E27FC236}">
                <a16:creationId xmlns="" xmlns:a16="http://schemas.microsoft.com/office/drawing/2014/main" id="{74B97D19-9D08-4D5C-B0E3-AEF8B1E4984E}"/>
              </a:ext>
            </a:extLst>
          </p:cNvPr>
          <p:cNvSpPr/>
          <p:nvPr/>
        </p:nvSpPr>
        <p:spPr>
          <a:xfrm>
            <a:off x="8028293" y="6259904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Скругленный прямоугольник 635">
            <a:extLst>
              <a:ext uri="{FF2B5EF4-FFF2-40B4-BE49-F238E27FC236}">
                <a16:creationId xmlns="" xmlns:a16="http://schemas.microsoft.com/office/drawing/2014/main" id="{897D4EBD-35E3-4A70-9F09-306A8B5FD1B0}"/>
              </a:ext>
            </a:extLst>
          </p:cNvPr>
          <p:cNvSpPr/>
          <p:nvPr/>
        </p:nvSpPr>
        <p:spPr>
          <a:xfrm>
            <a:off x="7493862" y="71479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3" name="Скругленный прямоугольник 636">
            <a:extLst>
              <a:ext uri="{FF2B5EF4-FFF2-40B4-BE49-F238E27FC236}">
                <a16:creationId xmlns="" xmlns:a16="http://schemas.microsoft.com/office/drawing/2014/main" id="{8CA6C39E-75FE-48EF-94F4-DD7ECFBFCC19}"/>
              </a:ext>
            </a:extLst>
          </p:cNvPr>
          <p:cNvSpPr/>
          <p:nvPr/>
        </p:nvSpPr>
        <p:spPr>
          <a:xfrm>
            <a:off x="7601873" y="71479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Скругленный прямоугольник 637">
            <a:extLst>
              <a:ext uri="{FF2B5EF4-FFF2-40B4-BE49-F238E27FC236}">
                <a16:creationId xmlns="" xmlns:a16="http://schemas.microsoft.com/office/drawing/2014/main" id="{A509F2B9-139B-4039-990F-6A09CB11B5B4}"/>
              </a:ext>
            </a:extLst>
          </p:cNvPr>
          <p:cNvSpPr/>
          <p:nvPr/>
        </p:nvSpPr>
        <p:spPr>
          <a:xfrm>
            <a:off x="7709884" y="7147905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5" name="Скругленный прямоугольник 638">
            <a:extLst>
              <a:ext uri="{FF2B5EF4-FFF2-40B4-BE49-F238E27FC236}">
                <a16:creationId xmlns="" xmlns:a16="http://schemas.microsoft.com/office/drawing/2014/main" id="{91D4180A-55D6-4E31-B463-09831015A2E8}"/>
              </a:ext>
            </a:extLst>
          </p:cNvPr>
          <p:cNvSpPr/>
          <p:nvPr/>
        </p:nvSpPr>
        <p:spPr>
          <a:xfrm>
            <a:off x="7817895" y="71479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6" name="Скругленный прямоугольник 639">
            <a:extLst>
              <a:ext uri="{FF2B5EF4-FFF2-40B4-BE49-F238E27FC236}">
                <a16:creationId xmlns="" xmlns:a16="http://schemas.microsoft.com/office/drawing/2014/main" id="{D84DC3BB-D2ED-4C84-8E4D-7B498D2C3218}"/>
              </a:ext>
            </a:extLst>
          </p:cNvPr>
          <p:cNvSpPr/>
          <p:nvPr/>
        </p:nvSpPr>
        <p:spPr>
          <a:xfrm>
            <a:off x="7925906" y="71479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7" name="Скругленный прямоугольник 640">
            <a:extLst>
              <a:ext uri="{FF2B5EF4-FFF2-40B4-BE49-F238E27FC236}">
                <a16:creationId xmlns="" xmlns:a16="http://schemas.microsoft.com/office/drawing/2014/main" id="{CBDC61CE-B155-4E74-A2DA-D4F9E9FA264B}"/>
              </a:ext>
            </a:extLst>
          </p:cNvPr>
          <p:cNvSpPr/>
          <p:nvPr/>
        </p:nvSpPr>
        <p:spPr>
          <a:xfrm>
            <a:off x="8033917" y="7147905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8" name="Скругленный прямоугольник 682">
            <a:extLst>
              <a:ext uri="{FF2B5EF4-FFF2-40B4-BE49-F238E27FC236}">
                <a16:creationId xmlns="" xmlns:a16="http://schemas.microsoft.com/office/drawing/2014/main" id="{3EBD29AD-3628-4CB0-9978-C9F83620A50D}"/>
              </a:ext>
            </a:extLst>
          </p:cNvPr>
          <p:cNvSpPr/>
          <p:nvPr/>
        </p:nvSpPr>
        <p:spPr>
          <a:xfrm>
            <a:off x="9150357" y="670007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9" name="Скругленный прямоугольник 683">
            <a:extLst>
              <a:ext uri="{FF2B5EF4-FFF2-40B4-BE49-F238E27FC236}">
                <a16:creationId xmlns="" xmlns:a16="http://schemas.microsoft.com/office/drawing/2014/main" id="{4B1D6798-99A9-482E-8D02-739EA358E356}"/>
              </a:ext>
            </a:extLst>
          </p:cNvPr>
          <p:cNvSpPr/>
          <p:nvPr/>
        </p:nvSpPr>
        <p:spPr>
          <a:xfrm>
            <a:off x="9258368" y="670007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0" name="Скругленный прямоугольник 684">
            <a:extLst>
              <a:ext uri="{FF2B5EF4-FFF2-40B4-BE49-F238E27FC236}">
                <a16:creationId xmlns="" xmlns:a16="http://schemas.microsoft.com/office/drawing/2014/main" id="{CF38DCB2-6F6F-4BB6-A974-7A730A6D64E3}"/>
              </a:ext>
            </a:extLst>
          </p:cNvPr>
          <p:cNvSpPr/>
          <p:nvPr/>
        </p:nvSpPr>
        <p:spPr>
          <a:xfrm>
            <a:off x="9366379" y="670007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1" name="Скругленный прямоугольник 685">
            <a:extLst>
              <a:ext uri="{FF2B5EF4-FFF2-40B4-BE49-F238E27FC236}">
                <a16:creationId xmlns="" xmlns:a16="http://schemas.microsoft.com/office/drawing/2014/main" id="{C8559A92-9A52-43F6-8801-49204C29C020}"/>
              </a:ext>
            </a:extLst>
          </p:cNvPr>
          <p:cNvSpPr/>
          <p:nvPr/>
        </p:nvSpPr>
        <p:spPr>
          <a:xfrm>
            <a:off x="9474390" y="6700076"/>
            <a:ext cx="72008" cy="1975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2" name="Скругленный прямоугольник 686">
            <a:extLst>
              <a:ext uri="{FF2B5EF4-FFF2-40B4-BE49-F238E27FC236}">
                <a16:creationId xmlns="" xmlns:a16="http://schemas.microsoft.com/office/drawing/2014/main" id="{6B0033D4-7DE5-4595-80F5-B592D6259A13}"/>
              </a:ext>
            </a:extLst>
          </p:cNvPr>
          <p:cNvSpPr/>
          <p:nvPr/>
        </p:nvSpPr>
        <p:spPr>
          <a:xfrm>
            <a:off x="9582401" y="6700076"/>
            <a:ext cx="72008" cy="197589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5" name="object 57">
            <a:extLst>
              <a:ext uri="{FF2B5EF4-FFF2-40B4-BE49-F238E27FC236}">
                <a16:creationId xmlns="" xmlns:a16="http://schemas.microsoft.com/office/drawing/2014/main" id="{31B17B04-C319-42A5-A55B-5D41B7CB09CA}"/>
              </a:ext>
            </a:extLst>
          </p:cNvPr>
          <p:cNvSpPr txBox="1"/>
          <p:nvPr/>
        </p:nvSpPr>
        <p:spPr>
          <a:xfrm>
            <a:off x="251819" y="3636166"/>
            <a:ext cx="4904682" cy="17697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Прорывные направления устойчивого развития территории: </a:t>
            </a:r>
          </a:p>
          <a:p>
            <a:pPr marL="184150" marR="508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инноваций в промышленной переработке бытовых и промышленных отходов с производством пластмасс, теплоизоляционных и строительных материалов,  минеральных 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удобрений;</a:t>
            </a: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  в направлении ИТ, в том числе </a:t>
            </a:r>
            <a:r>
              <a:rPr lang="ru-RU" sz="120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разработок в области </a:t>
            </a:r>
            <a:r>
              <a:rPr lang="ru-RU" sz="12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беспилотных летательных аппаратов</a:t>
            </a:r>
          </a:p>
          <a:p>
            <a:pPr marL="184150" marR="5080" lvl="0" indent="-171450">
              <a:spcBef>
                <a:spcPts val="240"/>
              </a:spcBef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49D0DB98-EDA5-D54C-9EED-17B91D6FC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44262"/>
              </p:ext>
            </p:extLst>
          </p:nvPr>
        </p:nvGraphicFramePr>
        <p:xfrm>
          <a:off x="309823" y="1978090"/>
          <a:ext cx="10005429" cy="2784228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582669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Определить потенциально пригодный земельный участок для организации сервисной компании по обслуживанию грузовой и спецтехники компаний-подрядчиков нефтегазового сектора (в т. ч. СТО, автоматизированная мойка, стол заказов, изготовление комплектующих) с необходимым ресурсным обеспечением, подготовить реестр методов поддержки потенциального инвестора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439242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совместно с представителями проектировщиков горнолыжных курортов совещание-консультацию о возможности размещения и разработки общей концепции горнолыжной базы с местами размещения посетителей, объектов общепита, дополнительного сервиса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2425338"/>
                  </a:ext>
                </a:extLst>
              </a:tr>
              <a:tr h="295818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ревизию местных рекреационных ресурсов, определить пригодность и показания к возможному применению ресурсов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7518109"/>
                  </a:ext>
                </a:extLst>
              </a:tr>
              <a:tr h="439242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4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Проработать совместно с Департаментом недропользования и природных ресурсов, Департаментом здравоохранения Ханты-Мансийского автономного округа — Югры концепцию санатория с использованием рекреационного потенциала, экологических ресурсов МО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15978803"/>
                  </a:ext>
                </a:extLst>
              </a:tr>
              <a:tr h="35111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ревизии запасов полезных ископаемых на предмет определения перспективных для разработки: объемы, качество,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извлекаемость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28056993"/>
                  </a:ext>
                </a:extLst>
              </a:tr>
              <a:tr h="56621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6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системную ревизию имеющихся земельных участков, потенциально пригодных к размещению топ-10 инвестиционных проектов, в т. ч. за счет включения в оборот земельных участков, находящихся в частной собственности, для формирования предложения потенциальным инвесторам</a:t>
                      </a:r>
                      <a:endParaRPr lang="ru-RU" sz="100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89713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CA9973F-CCED-1F4B-9E65-FC9A8B4F0BAF}"/>
              </a:ext>
            </a:extLst>
          </p:cNvPr>
          <p:cNvSpPr/>
          <p:nvPr/>
        </p:nvSpPr>
        <p:spPr>
          <a:xfrm>
            <a:off x="522164" y="1477169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</a:t>
            </a:r>
            <a:r>
              <a:rPr lang="ru-RU" sz="1200" b="1" spc="-5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повышения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эффективности управления ресурсами</a:t>
            </a:r>
            <a:endParaRPr lang="x-none" sz="1200" b="1" spc="-5" dirty="0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0107"/>
              </p:ext>
            </p:extLst>
          </p:nvPr>
        </p:nvGraphicFramePr>
        <p:xfrm>
          <a:off x="217701" y="5643741"/>
          <a:ext cx="10005429" cy="61912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6163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7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межмуниципальное совещание с представителями г. Нефтеюганска, г.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Пыть-Яха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смежных МО по вопросу целесообразности развития переработки и утилизации всех видов отходов, строительства межмуниципального комплекса переработки бытовых и промышленных отходов на базе межмуниципального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экотехнопарка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(с использованием модели точки роста)</a:t>
                      </a:r>
                      <a:endParaRPr lang="ru-RU" sz="100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18E9FBC-A94E-7596-F534-B979547E4FCA}"/>
              </a:ext>
            </a:extLst>
          </p:cNvPr>
          <p:cNvSpPr txBox="1"/>
          <p:nvPr/>
        </p:nvSpPr>
        <p:spPr>
          <a:xfrm>
            <a:off x="309823" y="5149577"/>
            <a:ext cx="10005429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</a:t>
            </a:r>
            <a:r>
              <a:rPr lang="ru-RU" sz="1200" b="1" spc="-5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управления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ТБО и промышленными отходами</a:t>
            </a:r>
            <a:endParaRPr kumimoji="0" lang="ru-RU" sz="1200" b="1" i="0" u="none" strike="noStrike" kern="1200" cap="none" spc="-5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B8EA6A3-91FC-A154-F34B-85CD2E694630}"/>
              </a:ext>
            </a:extLst>
          </p:cNvPr>
          <p:cNvSpPr/>
          <p:nvPr/>
        </p:nvSpPr>
        <p:spPr>
          <a:xfrm>
            <a:off x="309823" y="5163422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679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96493"/>
              </p:ext>
            </p:extLst>
          </p:nvPr>
        </p:nvGraphicFramePr>
        <p:xfrm>
          <a:off x="213031" y="1485537"/>
          <a:ext cx="10005429" cy="272986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39315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8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Собрать и систематизировать информацию от компаний — подрядчиков нефтегазового сектора о требуемых объемах, характере обслуживания грузовой и спецтехники для уточнения бизнес-кейса и презентации заинтересованным предпринимателям на окружном уровне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  <a:tr h="21446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переговоры с владельцами сети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пейнтбольных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клубов области на предмет открытия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пейнтбольного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клуба в МО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2425338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рабочую встречу с инициативными представителями АПК для выработки решения о возможной кооперации для производства экологически чистых продуктов питания короткого срока хранения, организации фирменной точки сбыта, а также организации мини-цеха по производству мясной, молочной продукции, обработке дикоросов и овощей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7518109"/>
                  </a:ext>
                </a:extLst>
              </a:tr>
              <a:tr h="55898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Рассмотреть возможность размещения в МО транспортно-логистического комплекса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мультимодального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типа для обслуживания потребностей группы смежных МО: определить потенциально пригодный участок,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логистически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удобный для потребностей в т. ч. и других МО, определить контуры межмуниципального взаимодействия при продвижении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инвестпроекта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(области ответственности, поддержка и т. д.)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9954241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анализ кадровой потребности на ключевых предприятиях МО, подготовить перечень востребованных профессий на перспективу до 2030 г. с указанием уровня заработных плат и образовательных учреждений, специализирующихся на подготовке необходимых кадров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7216157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13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Вовлечь в деятельность образовательных учреждений СПО и ВПО региона (по следующим направлениям: АПК, ЛПК, пищевая промышленность, общепит, муниципальное управление, туризм) ключевые предприятия МО для регулярного взаимодействия, оптимизации учебной программы и формирования заказа на будущих специалистов</a:t>
                      </a:r>
                      <a:endParaRPr lang="ru-RU" sz="100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11241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8E9FBC-A94E-7596-F534-B979547E4FCA}"/>
              </a:ext>
            </a:extLst>
          </p:cNvPr>
          <p:cNvSpPr txBox="1"/>
          <p:nvPr/>
        </p:nvSpPr>
        <p:spPr>
          <a:xfrm>
            <a:off x="298001" y="1113022"/>
            <a:ext cx="10005429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</a:t>
            </a:r>
            <a:r>
              <a:rPr lang="ru-RU" sz="1200" b="1" spc="-5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развития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предпринимательства и кадрового потенциала</a:t>
            </a:r>
            <a:endParaRPr kumimoji="0" lang="ru-RU" sz="1200" b="1" i="0" u="none" strike="noStrike" kern="1200" cap="none" spc="-5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EB8EA6A3-91FC-A154-F34B-85CD2E694630}"/>
              </a:ext>
            </a:extLst>
          </p:cNvPr>
          <p:cNvSpPr/>
          <p:nvPr/>
        </p:nvSpPr>
        <p:spPr>
          <a:xfrm>
            <a:off x="298002" y="1105074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FCA9973F-CCED-1F4B-9E65-FC9A8B4F0BAF}"/>
              </a:ext>
            </a:extLst>
          </p:cNvPr>
          <p:cNvSpPr/>
          <p:nvPr/>
        </p:nvSpPr>
        <p:spPr>
          <a:xfrm>
            <a:off x="251339" y="447903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</a:t>
            </a:r>
            <a:r>
              <a:rPr lang="ru-RU" sz="1200" b="1" spc="-5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развития туризма</a:t>
            </a:r>
            <a:endParaRPr lang="x-none" sz="1200" b="1" spc="-5" dirty="0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929455"/>
              </p:ext>
            </p:extLst>
          </p:nvPr>
        </p:nvGraphicFramePr>
        <p:xfrm>
          <a:off x="213030" y="5004665"/>
          <a:ext cx="10005429" cy="77152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61637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14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Разработать совместно с соседними МО общую сетку событий по направлениям спортивного туризма (приполярные маршруты, марафон,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трейл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соревнования, фестивали), экстрим- и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этнотуров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. Провести презентацию для предпринимателей направления событийного туризма с целью вовлечения в обсуждение сетки событий группы смежных МО по направлениям спортивного туризма (приполярные маршруты, марафон,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трейл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соревнования, фестивали), экстрим- и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этнотуров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 привлечения потенциального инвестора для организации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ивент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-компании</a:t>
                      </a:r>
                      <a:endParaRPr lang="ru-RU" sz="100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488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89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1AAE69-82EE-5C6F-34AC-DF784F01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C287F62-3050-1DC7-0337-EDF77A94A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967640"/>
              </p:ext>
            </p:extLst>
          </p:nvPr>
        </p:nvGraphicFramePr>
        <p:xfrm>
          <a:off x="263160" y="1684601"/>
          <a:ext cx="10005429" cy="551591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04318">
                  <a:extLst>
                    <a:ext uri="{9D8B030D-6E8A-4147-A177-3AD203B41FA5}">
                      <a16:colId xmlns="" xmlns:a16="http://schemas.microsoft.com/office/drawing/2014/main" val="80492245"/>
                    </a:ext>
                  </a:extLst>
                </a:gridCol>
                <a:gridCol w="9401111">
                  <a:extLst>
                    <a:ext uri="{9D8B030D-6E8A-4147-A177-3AD203B41FA5}">
                      <a16:colId xmlns="" xmlns:a16="http://schemas.microsoft.com/office/drawing/2014/main" val="2482976146"/>
                    </a:ext>
                  </a:extLst>
                </a:gridCol>
              </a:tblGrid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16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Совместно с крупным девелопером проработать возможный концепт торгово-развлекательного центра с центром детского досуга, семейным рестораном, организовать подбор потенциально пригодного участка для строительства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2425338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17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встречу владельцами федеральной франшизы центра бытовых услуг и инициативными предпринимателями МО с целью консультации об открытии центра бытовых услуг (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барбер-шоп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салон красоты,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клининг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, химчистка, ремонт обуви, техники, одежды) по франшизе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7518109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18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круглый стол с представителями ведущих ИТ-компаний, представителями Департамента информационных технологий и цифрового развития ХМАО — Югры, а также представителями других МО по уточнению возможных требований к разработкам ПО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по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обслуживанию процессов управления жилищным хозяйством (система «умный двор», «умный город», аутсорсинг услуг автоматизированного контроля состояния систем ЖКХ  и т.д.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9954241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19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проведение регулярных конкурсов молодежных проектов по развитию городской среды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7216157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совместно с молодежным советом и крупными работодателями разработку инициативной программы развития спорта, физической культуры и здорового образа жизни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40210489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21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Рассмотреть возможность сноса ветхих, аварийных строений для высвобождения земельных участков, потенциально пригодных для реализации перспективных проектов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18010084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22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дополнительную ревизию объектов строений, находящихся в муниципальной собственности (потенциально пригодных к размещению в них отдельных инвестиционных проектов, направленных на повышение качества городской среды, не относящихся топ 10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инвестпроектов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) и требующих реновации, с привлечением федеральных девелоперских компаний на определенных условиях. Условия могут включать требование к девелоперу (помимо проведения реновации объекта) привлечь потенциальных предпринимателей в качестве арендаторов 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реновируемых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объектов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575415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23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Сформировать перечень владельцев франшиз, применимых для реализации на территории МО, сформулировать предложения для местного бизнеса и потенциальных инвесторов, рекомендуемые владельцами франшиз по открытию бизнеса с применением доступных мер поддержки окружного уровня и размещением в объектах муниципальной собственности, пригодных к реновации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0425123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24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создание молодежного совета развития территории с фондом народной инициативы (активное население, бизнес) для разработки и реализация проектов, направленных на развитие МО, решение задач благоустройства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268059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Организовать практику нематериальной мотивации социально активных жителей города, которые за участие в социальных, образовательных, экологических, спортивных, культурных, благотворительных проектах будут получать бонусные баллы —  «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доброрубли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», которые в </a:t>
                      </a:r>
                      <a:r>
                        <a:rPr lang="ru-RU" sz="1000" b="1" i="0" u="none" strike="noStrike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дальнейшем смогут 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потратить в «</a:t>
                      </a:r>
                      <a:r>
                        <a:rPr lang="ru-RU" sz="10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Добромаркете</a:t>
                      </a:r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» — площадке с предложениями и скидками партнеров проекта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4285799"/>
                  </a:ext>
                </a:extLst>
              </a:tr>
              <a:tr h="390713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0" spc="-30" baseline="0" dirty="0" smtClean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</a:t>
                      </a:r>
                      <a:endParaRPr lang="ru-RU" sz="1600" b="1" i="0" kern="0" spc="-30" baseline="0" dirty="0">
                        <a:solidFill>
                          <a:srgbClr val="0092E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Провести анализ потенциальных направлений муниципального заказа по следующим направлениям: благоустройство, социальные услуги, общественное питание, для принятия решения о проработке офсетных контрактов с инвестиционными обязательствами</a:t>
                      </a:r>
                      <a:endParaRPr lang="ru-RU" sz="1000" b="1" i="0" u="none" strike="noStrike" dirty="0">
                        <a:solidFill>
                          <a:srgbClr val="1E3A5B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165192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8E9FBC-A94E-7596-F534-B979547E4FCA}"/>
              </a:ext>
            </a:extLst>
          </p:cNvPr>
          <p:cNvSpPr txBox="1"/>
          <p:nvPr/>
        </p:nvSpPr>
        <p:spPr>
          <a:xfrm>
            <a:off x="298000" y="1185950"/>
            <a:ext cx="10005429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социальных проектов и городской среды</a:t>
            </a:r>
            <a:endParaRPr kumimoji="0" lang="ru-RU" sz="1200" b="1" i="0" u="none" strike="noStrike" kern="1200" cap="none" spc="-5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92E6EC-93E6-214A-006C-811F13C3A5BD}"/>
              </a:ext>
            </a:extLst>
          </p:cNvPr>
          <p:cNvSpPr txBox="1"/>
          <p:nvPr/>
        </p:nvSpPr>
        <p:spPr>
          <a:xfrm>
            <a:off x="298001" y="325041"/>
            <a:ext cx="533673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 С РОИВ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5C33AC4-3C6A-5E84-8501-169FA917A085}"/>
              </a:ext>
            </a:extLst>
          </p:cNvPr>
          <p:cNvPicPr/>
          <p:nvPr/>
        </p:nvPicPr>
        <p:blipFill rotWithShape="1">
          <a:blip r:embed="rId3" cstate="print"/>
          <a:srcRect l="120386" t="-61726" r="-112624" b="64882"/>
          <a:stretch/>
        </p:blipFill>
        <p:spPr>
          <a:xfrm>
            <a:off x="9752974" y="325041"/>
            <a:ext cx="562278" cy="677857"/>
          </a:xfrm>
          <a:custGeom>
            <a:avLst/>
            <a:gdLst>
              <a:gd name="connsiteX0" fmla="*/ 0 w 562278"/>
              <a:gd name="connsiteY0" fmla="*/ 0 h 677857"/>
              <a:gd name="connsiteX1" fmla="*/ 562278 w 562278"/>
              <a:gd name="connsiteY1" fmla="*/ 0 h 677857"/>
              <a:gd name="connsiteX2" fmla="*/ 562278 w 562278"/>
              <a:gd name="connsiteY2" fmla="*/ 560125 h 677857"/>
              <a:gd name="connsiteX3" fmla="*/ 487613 w 562278"/>
              <a:gd name="connsiteY3" fmla="*/ 634790 h 677857"/>
              <a:gd name="connsiteX4" fmla="*/ 323628 w 562278"/>
              <a:gd name="connsiteY4" fmla="*/ 634790 h 677857"/>
              <a:gd name="connsiteX5" fmla="*/ 281139 w 562278"/>
              <a:gd name="connsiteY5" fmla="*/ 677857 h 677857"/>
              <a:gd name="connsiteX6" fmla="*/ 238650 w 562278"/>
              <a:gd name="connsiteY6" fmla="*/ 634790 h 677857"/>
              <a:gd name="connsiteX7" fmla="*/ 74665 w 562278"/>
              <a:gd name="connsiteY7" fmla="*/ 634790 h 677857"/>
              <a:gd name="connsiteX8" fmla="*/ 0 w 562278"/>
              <a:gd name="connsiteY8" fmla="*/ 560125 h 6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278" h="677857">
                <a:moveTo>
                  <a:pt x="0" y="0"/>
                </a:moveTo>
                <a:lnTo>
                  <a:pt x="562278" y="0"/>
                </a:lnTo>
                <a:lnTo>
                  <a:pt x="562278" y="560125"/>
                </a:lnTo>
                <a:cubicBezTo>
                  <a:pt x="562278" y="601361"/>
                  <a:pt x="528849" y="634790"/>
                  <a:pt x="487613" y="634790"/>
                </a:cubicBezTo>
                <a:lnTo>
                  <a:pt x="323628" y="634790"/>
                </a:lnTo>
                <a:lnTo>
                  <a:pt x="281139" y="677857"/>
                </a:lnTo>
                <a:lnTo>
                  <a:pt x="238650" y="634790"/>
                </a:lnTo>
                <a:lnTo>
                  <a:pt x="74665" y="634790"/>
                </a:lnTo>
                <a:cubicBezTo>
                  <a:pt x="33429" y="634790"/>
                  <a:pt x="0" y="601361"/>
                  <a:pt x="0" y="560125"/>
                </a:cubicBezTo>
                <a:close/>
              </a:path>
            </a:pathLst>
          </a:cu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</p:pic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9A751FEA-95B4-FAB6-FDE6-B0E366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EB8EA6A3-91FC-A154-F34B-85CD2E694630}"/>
              </a:ext>
            </a:extLst>
          </p:cNvPr>
          <p:cNvSpPr/>
          <p:nvPr/>
        </p:nvSpPr>
        <p:spPr>
          <a:xfrm>
            <a:off x="298002" y="1191817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291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ADF51A-B310-792E-E96E-F5B5F051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376303" y="2848143"/>
            <a:ext cx="19399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FFFFFF"/>
                </a:solidFill>
                <a:latin typeface="+mj-lt"/>
                <a:cs typeface="Montserrat ExtraBold"/>
              </a:rPr>
              <a:t>Содержание</a:t>
            </a:r>
            <a:r>
              <a:rPr sz="1400" b="1" spc="-15" dirty="0">
                <a:solidFill>
                  <a:srgbClr val="FFFFFF"/>
                </a:solidFill>
                <a:latin typeface="+mj-lt"/>
                <a:cs typeface="Montserrat ExtraBold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+mj-lt"/>
                <a:cs typeface="Montserrat ExtraBold"/>
              </a:rPr>
              <a:t>работ</a:t>
            </a:r>
            <a:endParaRPr sz="1400">
              <a:latin typeface="+mj-lt"/>
              <a:cs typeface="Montserrat ExtraBold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="" xmlns:a16="http://schemas.microsoft.com/office/drawing/2014/main" id="{80BC49CE-688D-40A5-A6DD-A46193490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5902"/>
              </p:ext>
            </p:extLst>
          </p:nvPr>
        </p:nvGraphicFramePr>
        <p:xfrm>
          <a:off x="162123" y="973113"/>
          <a:ext cx="10297145" cy="693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1802">
                  <a:extLst>
                    <a:ext uri="{9D8B030D-6E8A-4147-A177-3AD203B41FA5}">
                      <a16:colId xmlns="" xmlns:a16="http://schemas.microsoft.com/office/drawing/2014/main" val="2323325535"/>
                    </a:ext>
                  </a:extLst>
                </a:gridCol>
                <a:gridCol w="1525343">
                  <a:extLst>
                    <a:ext uri="{9D8B030D-6E8A-4147-A177-3AD203B41FA5}">
                      <a16:colId xmlns="" xmlns:a16="http://schemas.microsoft.com/office/drawing/2014/main" val="2642930815"/>
                    </a:ext>
                  </a:extLst>
                </a:gridCol>
              </a:tblGrid>
              <a:tr h="420122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Цель и задачи проекта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36258238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Методология разработки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55476963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сбора информации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4453607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SWOT</a:t>
                      </a: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-анализ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55072969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i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 часть. Решения Инвестиционного профиля МО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92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0534185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Инвестиционные идеи и проекты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6631973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3917288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 функционирования ключевой точки роста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13558031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Механизм работы с инвесторами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45155320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i="0" dirty="0">
                          <a:solidFill>
                            <a:srgbClr val="0092E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 часть. Обоснование Инвестиционного профиля МО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600" b="1" dirty="0" smtClean="0">
                          <a:solidFill>
                            <a:srgbClr val="0092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b="1" dirty="0">
                        <a:solidFill>
                          <a:srgbClr val="0092E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55002706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278058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работ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4664440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Экспертный</a:t>
                      </a:r>
                      <a:r>
                        <a:rPr lang="ru-RU" sz="1400" b="1" baseline="0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состав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48667343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 рабочей группы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43534069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Меры государственной поддержки инвесторов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86869419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Пул инвестиционных проектов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 smtClean="0">
                          <a:solidFill>
                            <a:srgbClr val="1E3A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41731084"/>
                  </a:ext>
                </a:extLst>
              </a:tr>
              <a:tr h="405026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1400" b="1" dirty="0">
                        <a:solidFill>
                          <a:srgbClr val="1E3A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333847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68F721-4B22-9B83-32BF-F4506A82E63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СОДЕРЖАНИЕ ИНВЕСТИЦИОННОГО ПРОФИЛЯ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1BBDE9BE-6F7D-E146-95C9-8F3619A4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0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Заголовок 1">
            <a:extLst>
              <a:ext uri="{FF2B5EF4-FFF2-40B4-BE49-F238E27FC236}">
                <a16:creationId xmlns="" xmlns:a16="http://schemas.microsoft.com/office/drawing/2014/main" id="{10E05F4C-FCE0-469F-98D0-0F712825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10" y="147559"/>
            <a:ext cx="9880981" cy="492443"/>
          </a:xfrm>
        </p:spPr>
        <p:txBody>
          <a:bodyPr/>
          <a:lstStyle/>
          <a:p>
            <a:r>
              <a:rPr lang="ru-RU" sz="1600" kern="1200" dirty="0">
                <a:solidFill>
                  <a:srgbClr val="C0C1C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МОДЕЛЬ ФУНКЦИОНИРОВАНИЯ ТОЧКИ РОСТА: РАЗВИТИЕ ИННОВАЦИЙ В ГЛУБОКОЙ ПЕРЕРАБОТКЕ ПРОМЫШЛЕННЫХ И БЫТОВЫХ ОТХОДОВ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7797A09-9A34-4567-BAE7-9A4E7492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1" y="1078267"/>
            <a:ext cx="10015797" cy="5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776556" y="2030636"/>
            <a:ext cx="1426471" cy="473458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224025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PR,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ПРОДВИЖЕНИЕ, ПЛАН АКТИВНОСТЕЙ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57755" y="2860880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1484" y="2861537"/>
            <a:ext cx="22466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3067" y="2030636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ПОЛЕЗНОСТИ ИНВЕСТОРУ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697833" y="2860880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85798" y="2030636"/>
            <a:ext cx="1542576" cy="47191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СОЗДАНИЕ, РЕГУЛЯРНОЕ ОБНОВЛЕНИЕ ИНВЕСТПРОФИЛЯ МО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56765" y="2030636"/>
            <a:ext cx="1593591" cy="48628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ВЫБОР СТРАТЕГИИ РАБОТЫ </a:t>
            </a:r>
          </a:p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 ИНВЕСТОРАМИ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817290" y="487875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76556" y="4058045"/>
            <a:ext cx="128357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АГЕНТЫ, ИНТЕГРАТОРЫ, ПАРТНЕРЫ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774417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75999" y="4058045"/>
            <a:ext cx="125048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(ИНО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АННЫЕ)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24188" y="4878752"/>
            <a:ext cx="24624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25767" y="4058045"/>
            <a:ext cx="1021780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Ы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(РФ)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78475" y="4058045"/>
            <a:ext cx="1259915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РЕГИОН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6759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6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8342" y="4058045"/>
            <a:ext cx="12385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У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ЕННИЕ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МО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76556" y="6006688"/>
            <a:ext cx="1526871" cy="614587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ИНТЕГРАЦИЯ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БИЗНЕСА В БИЗНЕС-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7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СООБЩЕСТВО РЕГИОНА, </a:t>
            </a: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СОЦИАЛИЗАЦИЯ БИЗНЕСА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6812498" y="6830040"/>
            <a:ext cx="4017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57752" y="6006688"/>
            <a:ext cx="1508458" cy="37093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NPS </a:t>
            </a:r>
            <a:endParaRPr kumimoji="0" lang="ru-RU" sz="901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(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ИНДЕКС ЧИСТОЙ ПОДДЕРЖКИ)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24187" y="6830040"/>
            <a:ext cx="3693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25765" y="6539260"/>
            <a:ext cx="1112207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40397" y="6830040"/>
            <a:ext cx="3681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85032" y="6006688"/>
            <a:ext cx="1770201" cy="358106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РЕЕСТР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ТИЦИОННЫХ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ПРОЕКТОВ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6763" y="6830040"/>
            <a:ext cx="4105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87431" y="6539260"/>
            <a:ext cx="1195157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7" name="object 13">
            <a:extLst>
              <a:ext uri="{FF2B5EF4-FFF2-40B4-BE49-F238E27FC236}">
                <a16:creationId xmlns="" xmlns:a16="http://schemas.microsoft.com/office/drawing/2014/main" id="{281314E8-D4E0-409B-9FFB-D4B19E9D6273}"/>
              </a:ext>
            </a:extLst>
          </p:cNvPr>
          <p:cNvSpPr txBox="1"/>
          <p:nvPr/>
        </p:nvSpPr>
        <p:spPr>
          <a:xfrm>
            <a:off x="687431" y="2854231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="" xmlns:a16="http://schemas.microsoft.com/office/drawing/2014/main" id="{4A2779B2-1BF9-42BC-A900-D62639D7BE6B}"/>
              </a:ext>
            </a:extLst>
          </p:cNvPr>
          <p:cNvSpPr txBox="1"/>
          <p:nvPr/>
        </p:nvSpPr>
        <p:spPr>
          <a:xfrm>
            <a:off x="2685799" y="2619374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9" name="object 11">
            <a:extLst>
              <a:ext uri="{FF2B5EF4-FFF2-40B4-BE49-F238E27FC236}">
                <a16:creationId xmlns="" xmlns:a16="http://schemas.microsoft.com/office/drawing/2014/main" id="{62D01FDB-1CCF-4067-9F1B-B8F5C1FDCB04}"/>
              </a:ext>
            </a:extLst>
          </p:cNvPr>
          <p:cNvSpPr txBox="1"/>
          <p:nvPr/>
        </p:nvSpPr>
        <p:spPr>
          <a:xfrm>
            <a:off x="4733067" y="2619374"/>
            <a:ext cx="126867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ts val="7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31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0" name="object 8">
            <a:extLst>
              <a:ext uri="{FF2B5EF4-FFF2-40B4-BE49-F238E27FC236}">
                <a16:creationId xmlns="" xmlns:a16="http://schemas.microsoft.com/office/drawing/2014/main" id="{7F40A0D9-C022-49E5-B5BC-7EA3CEC26AA6}"/>
              </a:ext>
            </a:extLst>
          </p:cNvPr>
          <p:cNvSpPr txBox="1"/>
          <p:nvPr/>
        </p:nvSpPr>
        <p:spPr>
          <a:xfrm>
            <a:off x="6757752" y="2619374"/>
            <a:ext cx="1359433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20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МО</a:t>
            </a:r>
          </a:p>
        </p:txBody>
      </p:sp>
      <p:sp>
        <p:nvSpPr>
          <p:cNvPr id="71" name="object 5">
            <a:extLst>
              <a:ext uri="{FF2B5EF4-FFF2-40B4-BE49-F238E27FC236}">
                <a16:creationId xmlns="" xmlns:a16="http://schemas.microsoft.com/office/drawing/2014/main" id="{963330A6-D153-4F74-9870-389EEAA2C41C}"/>
              </a:ext>
            </a:extLst>
          </p:cNvPr>
          <p:cNvSpPr txBox="1"/>
          <p:nvPr/>
        </p:nvSpPr>
        <p:spPr>
          <a:xfrm>
            <a:off x="8776557" y="2619374"/>
            <a:ext cx="117538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="" xmlns:a16="http://schemas.microsoft.com/office/drawing/2014/main" id="{44E42505-8B98-44B6-8BA8-FD5AFA4CD3EC}"/>
              </a:ext>
            </a:extLst>
          </p:cNvPr>
          <p:cNvSpPr txBox="1"/>
          <p:nvPr/>
        </p:nvSpPr>
        <p:spPr>
          <a:xfrm>
            <a:off x="8763720" y="2860424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3" name="object 30">
            <a:extLst>
              <a:ext uri="{FF2B5EF4-FFF2-40B4-BE49-F238E27FC236}">
                <a16:creationId xmlns="" xmlns:a16="http://schemas.microsoft.com/office/drawing/2014/main" id="{651733A3-21C4-49F5-9ACA-1E8C7D5AED82}"/>
              </a:ext>
            </a:extLst>
          </p:cNvPr>
          <p:cNvSpPr txBox="1"/>
          <p:nvPr/>
        </p:nvSpPr>
        <p:spPr>
          <a:xfrm>
            <a:off x="655550" y="4593467"/>
            <a:ext cx="113093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4" name="object 29">
            <a:extLst>
              <a:ext uri="{FF2B5EF4-FFF2-40B4-BE49-F238E27FC236}">
                <a16:creationId xmlns="" xmlns:a16="http://schemas.microsoft.com/office/drawing/2014/main" id="{D271CF6D-15EB-40F9-ACDC-614BA7FBC3F2}"/>
              </a:ext>
            </a:extLst>
          </p:cNvPr>
          <p:cNvSpPr txBox="1"/>
          <p:nvPr/>
        </p:nvSpPr>
        <p:spPr>
          <a:xfrm>
            <a:off x="2688024" y="487875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5" name="object 27">
            <a:extLst>
              <a:ext uri="{FF2B5EF4-FFF2-40B4-BE49-F238E27FC236}">
                <a16:creationId xmlns="" xmlns:a16="http://schemas.microsoft.com/office/drawing/2014/main" id="{90F86F12-FDB0-4C5D-9A56-BEA3673C2291}"/>
              </a:ext>
            </a:extLst>
          </p:cNvPr>
          <p:cNvSpPr txBox="1"/>
          <p:nvPr/>
        </p:nvSpPr>
        <p:spPr>
          <a:xfrm>
            <a:off x="2676668" y="459346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6" name="object 25">
            <a:extLst>
              <a:ext uri="{FF2B5EF4-FFF2-40B4-BE49-F238E27FC236}">
                <a16:creationId xmlns="" xmlns:a16="http://schemas.microsoft.com/office/drawing/2014/main" id="{9673F6B9-1AC4-4A9B-8CFF-E247FEA57512}"/>
              </a:ext>
            </a:extLst>
          </p:cNvPr>
          <p:cNvSpPr txBox="1"/>
          <p:nvPr/>
        </p:nvSpPr>
        <p:spPr>
          <a:xfrm>
            <a:off x="4724184" y="459346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7" name="object 22">
            <a:extLst>
              <a:ext uri="{FF2B5EF4-FFF2-40B4-BE49-F238E27FC236}">
                <a16:creationId xmlns="" xmlns:a16="http://schemas.microsoft.com/office/drawing/2014/main" id="{29CC2145-C290-4895-B9B4-0AC797B48D3A}"/>
              </a:ext>
            </a:extLst>
          </p:cNvPr>
          <p:cNvSpPr txBox="1"/>
          <p:nvPr/>
        </p:nvSpPr>
        <p:spPr>
          <a:xfrm>
            <a:off x="6781434" y="459346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8" name="object 44">
            <a:extLst>
              <a:ext uri="{FF2B5EF4-FFF2-40B4-BE49-F238E27FC236}">
                <a16:creationId xmlns="" xmlns:a16="http://schemas.microsoft.com/office/drawing/2014/main" id="{C811BC29-A848-43C7-B1BA-FDCDEE338004}"/>
              </a:ext>
            </a:extLst>
          </p:cNvPr>
          <p:cNvSpPr txBox="1"/>
          <p:nvPr/>
        </p:nvSpPr>
        <p:spPr>
          <a:xfrm>
            <a:off x="658342" y="6006688"/>
            <a:ext cx="1660855" cy="242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СТАНДАРТ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ОПРОВ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Ж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ДЕНИЯ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79" name="object 41">
            <a:extLst>
              <a:ext uri="{FF2B5EF4-FFF2-40B4-BE49-F238E27FC236}">
                <a16:creationId xmlns="" xmlns:a16="http://schemas.microsoft.com/office/drawing/2014/main" id="{998F3B8F-EC09-467C-A236-C16E92899BA1}"/>
              </a:ext>
            </a:extLst>
          </p:cNvPr>
          <p:cNvSpPr txBox="1"/>
          <p:nvPr/>
        </p:nvSpPr>
        <p:spPr>
          <a:xfrm>
            <a:off x="2705920" y="6529285"/>
            <a:ext cx="1297997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80" name="object 38">
            <a:extLst>
              <a:ext uri="{FF2B5EF4-FFF2-40B4-BE49-F238E27FC236}">
                <a16:creationId xmlns="" xmlns:a16="http://schemas.microsoft.com/office/drawing/2014/main" id="{1CC24ACF-D8DC-40D0-AED1-3CC8A33F4550}"/>
              </a:ext>
            </a:extLst>
          </p:cNvPr>
          <p:cNvSpPr txBox="1"/>
          <p:nvPr/>
        </p:nvSpPr>
        <p:spPr>
          <a:xfrm>
            <a:off x="4738747" y="6006688"/>
            <a:ext cx="1573894" cy="25551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ОБРАТНАЯ</a:t>
            </a:r>
            <a:r>
              <a:rPr kumimoji="0" sz="901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СВЯЗЬ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ОТ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ИНВЕСТОРОВ</a:t>
            </a:r>
            <a:endParaRPr kumimoji="0" lang="ru-RU" sz="901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="" xmlns:a16="http://schemas.microsoft.com/office/drawing/2014/main" id="{67046623-353D-45D5-B6A9-C983E90FDA0B}"/>
              </a:ext>
            </a:extLst>
          </p:cNvPr>
          <p:cNvSpPr txBox="1"/>
          <p:nvPr/>
        </p:nvSpPr>
        <p:spPr>
          <a:xfrm>
            <a:off x="6766134" y="6539260"/>
            <a:ext cx="111191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82" name="object 32">
            <a:extLst>
              <a:ext uri="{FF2B5EF4-FFF2-40B4-BE49-F238E27FC236}">
                <a16:creationId xmlns="" xmlns:a16="http://schemas.microsoft.com/office/drawing/2014/main" id="{5AEA786B-2A4C-4B68-AC9C-49E165223B32}"/>
              </a:ext>
            </a:extLst>
          </p:cNvPr>
          <p:cNvSpPr txBox="1"/>
          <p:nvPr/>
        </p:nvSpPr>
        <p:spPr>
          <a:xfrm>
            <a:off x="8776556" y="6678167"/>
            <a:ext cx="1527772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84" name="object 34">
            <a:extLst>
              <a:ext uri="{FF2B5EF4-FFF2-40B4-BE49-F238E27FC236}">
                <a16:creationId xmlns="" xmlns:a16="http://schemas.microsoft.com/office/drawing/2014/main" id="{4BD8C4BA-77DA-4AA6-8682-2CFE3B03CCE6}"/>
              </a:ext>
            </a:extLst>
          </p:cNvPr>
          <p:cNvSpPr txBox="1"/>
          <p:nvPr/>
        </p:nvSpPr>
        <p:spPr>
          <a:xfrm>
            <a:off x="8817288" y="6830040"/>
            <a:ext cx="4017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85" name="object 19">
            <a:extLst>
              <a:ext uri="{FF2B5EF4-FFF2-40B4-BE49-F238E27FC236}">
                <a16:creationId xmlns="" xmlns:a16="http://schemas.microsoft.com/office/drawing/2014/main" id="{753F635F-6898-47B1-BC49-1139D168CAFC}"/>
              </a:ext>
            </a:extLst>
          </p:cNvPr>
          <p:cNvSpPr txBox="1"/>
          <p:nvPr/>
        </p:nvSpPr>
        <p:spPr>
          <a:xfrm>
            <a:off x="8818863" y="4593467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91" name="object 11">
            <a:extLst>
              <a:ext uri="{FF2B5EF4-FFF2-40B4-BE49-F238E27FC236}">
                <a16:creationId xmlns="" xmlns:a16="http://schemas.microsoft.com/office/drawing/2014/main" id="{E4EF56D3-0229-0248-ABEC-5B8453D25B6D}"/>
              </a:ext>
            </a:extLst>
          </p:cNvPr>
          <p:cNvSpPr txBox="1"/>
          <p:nvPr/>
        </p:nvSpPr>
        <p:spPr>
          <a:xfrm>
            <a:off x="6741144" y="2030636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СПИСКА ИНВЕСТОРОВ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="" xmlns:a16="http://schemas.microsoft.com/office/drawing/2014/main" id="{241E1DA0-0BCB-80FD-1477-C4B85365C26B}"/>
              </a:ext>
            </a:extLst>
          </p:cNvPr>
          <p:cNvSpPr txBox="1"/>
          <p:nvPr/>
        </p:nvSpPr>
        <p:spPr>
          <a:xfrm>
            <a:off x="656765" y="2621003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119 мероприятий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="" xmlns:a16="http://schemas.microsoft.com/office/drawing/2014/main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BF50C3EF-C427-E898-4849-6AA7627F6AE8}"/>
              </a:ext>
            </a:extLst>
          </p:cNvPr>
          <p:cNvSpPr txBox="1"/>
          <p:nvPr/>
        </p:nvSpPr>
        <p:spPr>
          <a:xfrm>
            <a:off x="7579073" y="330379"/>
            <a:ext cx="2796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 — Фонд развития Ханты-Мансийского автономного округа — Югры</a:t>
            </a:r>
            <a:endParaRPr lang="ru-RU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6" name="object 57">
            <a:extLst>
              <a:ext uri="{FF2B5EF4-FFF2-40B4-BE49-F238E27FC236}">
                <a16:creationId xmlns="" xmlns:a16="http://schemas.microsoft.com/office/drawing/2014/main" id="{66E7EDE8-0EE6-6EA9-2AF7-99FBAF3A327C}"/>
              </a:ext>
            </a:extLst>
          </p:cNvPr>
          <p:cNvSpPr txBox="1"/>
          <p:nvPr/>
        </p:nvSpPr>
        <p:spPr>
          <a:xfrm>
            <a:off x="313886" y="976514"/>
            <a:ext cx="8663775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КОМАНДА РАЗВИТИЯ МУНИЦИПАЛЬНОГО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38232B-58FA-6330-32E6-BFADA2C5E4B8}"/>
              </a:ext>
            </a:extLst>
          </p:cNvPr>
          <p:cNvSpPr txBox="1"/>
          <p:nvPr/>
        </p:nvSpPr>
        <p:spPr>
          <a:xfrm>
            <a:off x="545998" y="1478738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подготовка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39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ED8030E0-DCEF-71C8-941F-19D8DA46A497}"/>
              </a:ext>
            </a:extLst>
          </p:cNvPr>
          <p:cNvSpPr/>
          <p:nvPr/>
        </p:nvSpPr>
        <p:spPr>
          <a:xfrm>
            <a:off x="557820" y="1452498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4E011BA-FF81-C9B5-BED5-8E4F9F8AA894}"/>
              </a:ext>
            </a:extLst>
          </p:cNvPr>
          <p:cNvSpPr txBox="1"/>
          <p:nvPr/>
        </p:nvSpPr>
        <p:spPr>
          <a:xfrm>
            <a:off x="545998" y="3501625"/>
            <a:ext cx="975880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привлечение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33 мероприятия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E32428E2-EBA7-5454-2EA5-977005D12FD6}"/>
              </a:ext>
            </a:extLst>
          </p:cNvPr>
          <p:cNvSpPr/>
          <p:nvPr/>
        </p:nvSpPr>
        <p:spPr>
          <a:xfrm>
            <a:off x="559193" y="3475385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21B63A"/>
                </a:gs>
                <a:gs pos="100000">
                  <a:srgbClr val="0092E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7BAEA20-1021-8A31-8AD7-155F5CEB799D}"/>
              </a:ext>
            </a:extLst>
          </p:cNvPr>
          <p:cNvSpPr txBox="1"/>
          <p:nvPr/>
        </p:nvSpPr>
        <p:spPr>
          <a:xfrm>
            <a:off x="557818" y="5444529"/>
            <a:ext cx="9745609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сопровождение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27 мероприятий</a:t>
            </a: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="" xmlns:a16="http://schemas.microsoft.com/office/drawing/2014/main" id="{B1903BC0-70F0-A27A-6A74-6B3268224C8C}"/>
              </a:ext>
            </a:extLst>
          </p:cNvPr>
          <p:cNvSpPr/>
          <p:nvPr/>
        </p:nvSpPr>
        <p:spPr>
          <a:xfrm>
            <a:off x="557818" y="5418289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21B63A"/>
                </a:gs>
                <a:gs pos="100000">
                  <a:srgbClr val="0092E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5C48F9AB-7851-F6FC-4007-7F7B02E1D766}"/>
              </a:ext>
            </a:extLst>
          </p:cNvPr>
          <p:cNvSpPr/>
          <p:nvPr/>
        </p:nvSpPr>
        <p:spPr>
          <a:xfrm>
            <a:off x="574074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274E3078-09A6-4241-E9D0-F21CCB59FD46}"/>
              </a:ext>
            </a:extLst>
          </p:cNvPr>
          <p:cNvSpPr/>
          <p:nvPr/>
        </p:nvSpPr>
        <p:spPr>
          <a:xfrm>
            <a:off x="8689744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BE52AFDB-DDAB-9D4A-45A5-CB9D7AA8CE9D}"/>
              </a:ext>
            </a:extLst>
          </p:cNvPr>
          <p:cNvSpPr/>
          <p:nvPr/>
        </p:nvSpPr>
        <p:spPr>
          <a:xfrm>
            <a:off x="6660828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CD786956-37FE-4DC7-A1F0-F44D5E5BC338}"/>
              </a:ext>
            </a:extLst>
          </p:cNvPr>
          <p:cNvSpPr/>
          <p:nvPr/>
        </p:nvSpPr>
        <p:spPr>
          <a:xfrm>
            <a:off x="4631910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A28B1F5A-B835-FFFB-7C85-7FA8E815F849}"/>
              </a:ext>
            </a:extLst>
          </p:cNvPr>
          <p:cNvSpPr/>
          <p:nvPr/>
        </p:nvSpPr>
        <p:spPr>
          <a:xfrm>
            <a:off x="2602992" y="193167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2ADCA70F-AA7C-BFC7-41F9-57CBA1CEC657}"/>
              </a:ext>
            </a:extLst>
          </p:cNvPr>
          <p:cNvSpPr/>
          <p:nvPr/>
        </p:nvSpPr>
        <p:spPr>
          <a:xfrm flipV="1">
            <a:off x="574074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E95CD1EE-6BB8-EC10-1929-5624DD2920BD}"/>
              </a:ext>
            </a:extLst>
          </p:cNvPr>
          <p:cNvSpPr/>
          <p:nvPr/>
        </p:nvSpPr>
        <p:spPr>
          <a:xfrm flipV="1">
            <a:off x="8689744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C63BAC8C-17BB-97CC-6DC4-4832F9EB1729}"/>
              </a:ext>
            </a:extLst>
          </p:cNvPr>
          <p:cNvSpPr/>
          <p:nvPr/>
        </p:nvSpPr>
        <p:spPr>
          <a:xfrm flipV="1">
            <a:off x="6660828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0" name="Скругленный прямоугольник 109">
            <a:extLst>
              <a:ext uri="{FF2B5EF4-FFF2-40B4-BE49-F238E27FC236}">
                <a16:creationId xmlns="" xmlns:a16="http://schemas.microsoft.com/office/drawing/2014/main" id="{F362EF29-F739-5373-0EE1-5D31B5D62121}"/>
              </a:ext>
            </a:extLst>
          </p:cNvPr>
          <p:cNvSpPr/>
          <p:nvPr/>
        </p:nvSpPr>
        <p:spPr>
          <a:xfrm flipV="1">
            <a:off x="4631910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FD447BE-27F9-EE9B-437B-94FAE4CFC065}"/>
              </a:ext>
            </a:extLst>
          </p:cNvPr>
          <p:cNvSpPr/>
          <p:nvPr/>
        </p:nvSpPr>
        <p:spPr>
          <a:xfrm flipV="1">
            <a:off x="2602992" y="3953971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CCCFA7D3-895C-F26D-A09A-F451B99452FD}"/>
              </a:ext>
            </a:extLst>
          </p:cNvPr>
          <p:cNvSpPr/>
          <p:nvPr/>
        </p:nvSpPr>
        <p:spPr>
          <a:xfrm flipV="1">
            <a:off x="572701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4" name="Скругленный прямоугольник 113">
            <a:extLst>
              <a:ext uri="{FF2B5EF4-FFF2-40B4-BE49-F238E27FC236}">
                <a16:creationId xmlns="" xmlns:a16="http://schemas.microsoft.com/office/drawing/2014/main" id="{5B69DB69-1159-ACDE-553E-2A97F9A695B0}"/>
              </a:ext>
            </a:extLst>
          </p:cNvPr>
          <p:cNvSpPr/>
          <p:nvPr/>
        </p:nvSpPr>
        <p:spPr>
          <a:xfrm flipV="1">
            <a:off x="8688371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5" name="Скругленный прямоугольник 114">
            <a:extLst>
              <a:ext uri="{FF2B5EF4-FFF2-40B4-BE49-F238E27FC236}">
                <a16:creationId xmlns="" xmlns:a16="http://schemas.microsoft.com/office/drawing/2014/main" id="{96CBD0D4-7C74-99B6-E409-F0D63DF50707}"/>
              </a:ext>
            </a:extLst>
          </p:cNvPr>
          <p:cNvSpPr/>
          <p:nvPr/>
        </p:nvSpPr>
        <p:spPr>
          <a:xfrm flipV="1">
            <a:off x="6659455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4711A98C-4997-8CD4-AF4A-38416F146302}"/>
              </a:ext>
            </a:extLst>
          </p:cNvPr>
          <p:cNvSpPr/>
          <p:nvPr/>
        </p:nvSpPr>
        <p:spPr>
          <a:xfrm flipV="1">
            <a:off x="4630537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="" xmlns:a16="http://schemas.microsoft.com/office/drawing/2014/main" id="{81DE8C90-630E-D7D9-1873-3D979DFB36CF}"/>
              </a:ext>
            </a:extLst>
          </p:cNvPr>
          <p:cNvSpPr/>
          <p:nvPr/>
        </p:nvSpPr>
        <p:spPr>
          <a:xfrm flipV="1">
            <a:off x="2601619" y="589746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ятиугольник 3">
            <a:extLst>
              <a:ext uri="{FF2B5EF4-FFF2-40B4-BE49-F238E27FC236}">
                <a16:creationId xmlns="" xmlns:a16="http://schemas.microsoft.com/office/drawing/2014/main" id="{66F6F168-7461-3744-8661-971D0C2FF2FA}"/>
              </a:ext>
            </a:extLst>
          </p:cNvPr>
          <p:cNvSpPr/>
          <p:nvPr/>
        </p:nvSpPr>
        <p:spPr>
          <a:xfrm rot="16200000">
            <a:off x="-2306956" y="3971999"/>
            <a:ext cx="5162987" cy="29203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акселерация муниципальной команды развития </a:t>
            </a:r>
            <a:r>
              <a:rPr lang="en-US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| </a:t>
            </a:r>
            <a:r>
              <a:rPr lang="ru-RU" sz="9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 мероприятий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7E89565-8DF3-0AFC-26ED-08542A87C365}"/>
              </a:ext>
            </a:extLst>
          </p:cNvPr>
          <p:cNvGrpSpPr/>
          <p:nvPr/>
        </p:nvGrpSpPr>
        <p:grpSpPr>
          <a:xfrm>
            <a:off x="192921" y="1491096"/>
            <a:ext cx="175965" cy="288100"/>
            <a:chOff x="192921" y="1491096"/>
            <a:chExt cx="175965" cy="288100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86CF61B7-8DD0-EF74-3E99-1C5630A6743E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="" xmlns:a16="http://schemas.microsoft.com/office/drawing/2014/main" id="{ABED8B40-E330-81B6-90E0-CC9FCA366C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="" xmlns:a16="http://schemas.microsoft.com/office/drawing/2014/main" id="{B5604FB4-4C4D-FD98-4CDE-5BE791286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645416FF-E145-38EE-F3E9-4C7BD4EBBE2B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="" xmlns:a16="http://schemas.microsoft.com/office/drawing/2014/main" id="{A0F52E02-532E-47D2-36BD-11A5E13D7F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="" xmlns:a16="http://schemas.microsoft.com/office/drawing/2014/main" id="{B75616C1-481D-85DD-E9F1-7CBAD69525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>
              <a:extLst>
                <a:ext uri="{FF2B5EF4-FFF2-40B4-BE49-F238E27FC236}">
                  <a16:creationId xmlns="" xmlns:a16="http://schemas.microsoft.com/office/drawing/2014/main" id="{47D62169-0130-D707-EAD1-8F614267911C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="" xmlns:a16="http://schemas.microsoft.com/office/drawing/2014/main" id="{3D901507-E6AB-156B-04CA-CD7778E2F6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="" xmlns:a16="http://schemas.microsoft.com/office/drawing/2014/main" id="{80B44571-6E67-7C1E-F58B-EDAD64738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C0C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DB4BC6-6324-A711-923F-0C29CA82CD4C}"/>
              </a:ext>
            </a:extLst>
          </p:cNvPr>
          <p:cNvSpPr/>
          <p:nvPr/>
        </p:nvSpPr>
        <p:spPr>
          <a:xfrm rot="16200000">
            <a:off x="-2324539" y="4321004"/>
            <a:ext cx="5201766" cy="30777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0C1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535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206">
            <a:extLst>
              <a:ext uri="{FF2B5EF4-FFF2-40B4-BE49-F238E27FC236}">
                <a16:creationId xmlns="" xmlns:a16="http://schemas.microsoft.com/office/drawing/2014/main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710993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72">
            <a:extLst>
              <a:ext uri="{FF2B5EF4-FFF2-40B4-BE49-F238E27FC236}">
                <a16:creationId xmlns="" xmlns:a16="http://schemas.microsoft.com/office/drawing/2014/main" id="{66F01168-A30D-42B0-BDD0-D121B094032B}"/>
              </a:ext>
            </a:extLst>
          </p:cNvPr>
          <p:cNvSpPr txBox="1"/>
          <p:nvPr/>
        </p:nvSpPr>
        <p:spPr>
          <a:xfrm>
            <a:off x="4618122" y="3462224"/>
            <a:ext cx="1940141" cy="3956262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карты ценностей для инвесторов </a:t>
            </a:r>
            <a:endParaRPr kumimoji="0" lang="en-US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действующего бизнеса       (меры поддержки, преференции, условия  ведения бизнеса),    размещение на интернет-ресурсе МО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карты  факторов притяжения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инвестора: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 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инфраструктура, ресурсы, логистика) и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компетенции,        потенциальный сбыт, особенности работы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инвестором)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запроса инвесторов на конкретные меры поддержки бизнеса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Мониторинг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разработка решений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совершенствованию системы «одного окна»</a:t>
            </a:r>
          </a:p>
          <a:p>
            <a:pPr marL="109792" marR="76791" lvl="0" indent="0" algn="l" defTabSz="913965" rtl="0" eaLnBrk="1" fontAlgn="auto" latinLnBrk="0" hangingPunct="1">
              <a:lnSpc>
                <a:spcPts val="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вопроса развития центра «Мой бизнес» на территории МО, открытие новых направлений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 данных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ресурсам и инфраструктуре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инвестиционную карту региона</a:t>
            </a: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5-конечная звезда 14">
            <a:extLst>
              <a:ext uri="{FF2B5EF4-FFF2-40B4-BE49-F238E27FC236}">
                <a16:creationId xmlns="" xmlns:a16="http://schemas.microsoft.com/office/drawing/2014/main" id="{4E74DA3B-0170-6AC3-8631-B31940CF49FB}"/>
              </a:ext>
            </a:extLst>
          </p:cNvPr>
          <p:cNvSpPr/>
          <p:nvPr/>
        </p:nvSpPr>
        <p:spPr>
          <a:xfrm>
            <a:off x="217655" y="7119869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>
            <a:extLst>
              <a:ext uri="{FF2B5EF4-FFF2-40B4-BE49-F238E27FC236}">
                <a16:creationId xmlns="" xmlns:a16="http://schemas.microsoft.com/office/drawing/2014/main" id="{908A1B39-5826-5B4E-54B5-0CE491622307}"/>
              </a:ext>
            </a:extLst>
          </p:cNvPr>
          <p:cNvSpPr/>
          <p:nvPr/>
        </p:nvSpPr>
        <p:spPr>
          <a:xfrm>
            <a:off x="217655" y="601333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8" name="Рисунок 117" descr="Лента контур">
            <a:extLst>
              <a:ext uri="{FF2B5EF4-FFF2-40B4-BE49-F238E27FC236}">
                <a16:creationId xmlns="" xmlns:a16="http://schemas.microsoft.com/office/drawing/2014/main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="" xmlns:a16="http://schemas.microsoft.com/office/drawing/2014/main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776556" y="2306865"/>
            <a:ext cx="1426471" cy="473458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224025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PR,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ПРОДВИЖЕНИЕ, ПЛАН АКТИВНОСТЕЙ 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57755" y="3137109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31484" y="3137766"/>
            <a:ext cx="22466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3067" y="2306865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ПОЛЕЗНОСТИ ИНВЕСТОРУ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697833" y="3137109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85798" y="2306865"/>
            <a:ext cx="1542576" cy="47191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СОЗДАНИЕ, РЕГУЛЯРНОЕ ОБНОВЛЕНИЕ ИНВЕСТПРОФИЛЯ МО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56765" y="2306865"/>
            <a:ext cx="1593591" cy="48628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ВЫБОР СТРАТЕГИИ РАБОТЫ </a:t>
            </a:r>
          </a:p>
          <a:p>
            <a:pPr marL="13959" marR="343971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 ИНВЕСТОРАМИ</a:t>
            </a:r>
          </a:p>
        </p:txBody>
      </p:sp>
      <p:sp>
        <p:nvSpPr>
          <p:cNvPr id="67" name="object 13">
            <a:extLst>
              <a:ext uri="{FF2B5EF4-FFF2-40B4-BE49-F238E27FC236}">
                <a16:creationId xmlns="" xmlns:a16="http://schemas.microsoft.com/office/drawing/2014/main" id="{281314E8-D4E0-409B-9FFB-D4B19E9D6273}"/>
              </a:ext>
            </a:extLst>
          </p:cNvPr>
          <p:cNvSpPr txBox="1"/>
          <p:nvPr/>
        </p:nvSpPr>
        <p:spPr>
          <a:xfrm>
            <a:off x="687431" y="3130460"/>
            <a:ext cx="223398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="" xmlns:a16="http://schemas.microsoft.com/office/drawing/2014/main" id="{4A2779B2-1BF9-42BC-A900-D62639D7BE6B}"/>
              </a:ext>
            </a:extLst>
          </p:cNvPr>
          <p:cNvSpPr txBox="1"/>
          <p:nvPr/>
        </p:nvSpPr>
        <p:spPr>
          <a:xfrm>
            <a:off x="2685799" y="2895603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9" name="object 11">
            <a:extLst>
              <a:ext uri="{FF2B5EF4-FFF2-40B4-BE49-F238E27FC236}">
                <a16:creationId xmlns="" xmlns:a16="http://schemas.microsoft.com/office/drawing/2014/main" id="{62D01FDB-1CCF-4067-9F1B-B8F5C1FDCB04}"/>
              </a:ext>
            </a:extLst>
          </p:cNvPr>
          <p:cNvSpPr txBox="1"/>
          <p:nvPr/>
        </p:nvSpPr>
        <p:spPr>
          <a:xfrm>
            <a:off x="4733067" y="2895603"/>
            <a:ext cx="126867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ts val="7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31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0" name="object 8">
            <a:extLst>
              <a:ext uri="{FF2B5EF4-FFF2-40B4-BE49-F238E27FC236}">
                <a16:creationId xmlns="" xmlns:a16="http://schemas.microsoft.com/office/drawing/2014/main" id="{7F40A0D9-C022-49E5-B5BC-7EA3CEC26AA6}"/>
              </a:ext>
            </a:extLst>
          </p:cNvPr>
          <p:cNvSpPr txBox="1"/>
          <p:nvPr/>
        </p:nvSpPr>
        <p:spPr>
          <a:xfrm>
            <a:off x="6757752" y="2895603"/>
            <a:ext cx="1359433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20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МО</a:t>
            </a:r>
          </a:p>
        </p:txBody>
      </p:sp>
      <p:sp>
        <p:nvSpPr>
          <p:cNvPr id="71" name="object 5">
            <a:extLst>
              <a:ext uri="{FF2B5EF4-FFF2-40B4-BE49-F238E27FC236}">
                <a16:creationId xmlns="" xmlns:a16="http://schemas.microsoft.com/office/drawing/2014/main" id="{963330A6-D153-4F74-9870-389EEAA2C41C}"/>
              </a:ext>
            </a:extLst>
          </p:cNvPr>
          <p:cNvSpPr txBox="1"/>
          <p:nvPr/>
        </p:nvSpPr>
        <p:spPr>
          <a:xfrm>
            <a:off x="8776557" y="2895603"/>
            <a:ext cx="117538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ФОНД,</a:t>
            </a:r>
            <a:r>
              <a:rPr kumimoji="0" lang="ru-RU" sz="7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72" name="object 7">
            <a:extLst>
              <a:ext uri="{FF2B5EF4-FFF2-40B4-BE49-F238E27FC236}">
                <a16:creationId xmlns="" xmlns:a16="http://schemas.microsoft.com/office/drawing/2014/main" id="{44E42505-8B98-44B6-8BA8-FD5AFA4CD3EC}"/>
              </a:ext>
            </a:extLst>
          </p:cNvPr>
          <p:cNvSpPr txBox="1"/>
          <p:nvPr/>
        </p:nvSpPr>
        <p:spPr>
          <a:xfrm>
            <a:off x="8763720" y="3136653"/>
            <a:ext cx="2564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91" name="object 11">
            <a:extLst>
              <a:ext uri="{FF2B5EF4-FFF2-40B4-BE49-F238E27FC236}">
                <a16:creationId xmlns="" xmlns:a16="http://schemas.microsoft.com/office/drawing/2014/main" id="{E4EF56D3-0229-0248-ABEC-5B8453D25B6D}"/>
              </a:ext>
            </a:extLst>
          </p:cNvPr>
          <p:cNvSpPr txBox="1"/>
          <p:nvPr/>
        </p:nvSpPr>
        <p:spPr>
          <a:xfrm>
            <a:off x="6741144" y="2306865"/>
            <a:ext cx="1268676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ФОРМИРОВАНИЕ СПИСКА ИНВЕСТОРОВ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="" xmlns:a16="http://schemas.microsoft.com/office/drawing/2014/main" id="{241E1DA0-0BCB-80FD-1477-C4B85365C26B}"/>
              </a:ext>
            </a:extLst>
          </p:cNvPr>
          <p:cNvSpPr txBox="1"/>
          <p:nvPr/>
        </p:nvSpPr>
        <p:spPr>
          <a:xfrm>
            <a:off x="656765" y="2897232"/>
            <a:ext cx="1309618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="" xmlns:a16="http://schemas.microsoft.com/office/drawing/2014/main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подготовка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39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ED8030E0-DCEF-71C8-941F-19D8DA46A497}"/>
              </a:ext>
            </a:extLst>
          </p:cNvPr>
          <p:cNvSpPr/>
          <p:nvPr/>
        </p:nvSpPr>
        <p:spPr>
          <a:xfrm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5C48F9AB-7851-F6FC-4007-7F7B02E1D766}"/>
              </a:ext>
            </a:extLst>
          </p:cNvPr>
          <p:cNvSpPr/>
          <p:nvPr/>
        </p:nvSpPr>
        <p:spPr>
          <a:xfrm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274E3078-09A6-4241-E9D0-F21CCB59FD46}"/>
              </a:ext>
            </a:extLst>
          </p:cNvPr>
          <p:cNvSpPr/>
          <p:nvPr/>
        </p:nvSpPr>
        <p:spPr>
          <a:xfrm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BE52AFDB-DDAB-9D4A-45A5-CB9D7AA8CE9D}"/>
              </a:ext>
            </a:extLst>
          </p:cNvPr>
          <p:cNvSpPr/>
          <p:nvPr/>
        </p:nvSpPr>
        <p:spPr>
          <a:xfrm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CD786956-37FE-4DC7-A1F0-F44D5E5BC338}"/>
              </a:ext>
            </a:extLst>
          </p:cNvPr>
          <p:cNvSpPr/>
          <p:nvPr/>
        </p:nvSpPr>
        <p:spPr>
          <a:xfrm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A28B1F5A-B835-FFFB-7C85-7FA8E815F849}"/>
              </a:ext>
            </a:extLst>
          </p:cNvPr>
          <p:cNvSpPr/>
          <p:nvPr/>
        </p:nvSpPr>
        <p:spPr>
          <a:xfrm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="" xmlns:a16="http://schemas.microsoft.com/office/drawing/2014/main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="" xmlns:a16="http://schemas.microsoft.com/office/drawing/2014/main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="" xmlns:a16="http://schemas.microsoft.com/office/drawing/2014/main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72">
            <a:extLst>
              <a:ext uri="{FF2B5EF4-FFF2-40B4-BE49-F238E27FC236}">
                <a16:creationId xmlns="" xmlns:a16="http://schemas.microsoft.com/office/drawing/2014/main" id="{D7953330-E2C8-EB65-638F-227FAF14412F}"/>
              </a:ext>
            </a:extLst>
          </p:cNvPr>
          <p:cNvSpPr txBox="1"/>
          <p:nvPr/>
        </p:nvSpPr>
        <p:spPr>
          <a:xfrm>
            <a:off x="555180" y="6432797"/>
            <a:ext cx="1636272" cy="969740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стратегии работы </a:t>
            </a: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</a:t>
            </a: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администрации МО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53492" lvl="0" indent="0" algn="l" defTabSz="913965" rtl="0" eaLnBrk="1" fontAlgn="auto" latinLnBrk="0" hangingPunct="1">
              <a:lnSpc>
                <a:spcPts val="5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-3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534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 </a:t>
            </a:r>
            <a:r>
              <a:rPr lang="ru-RU" sz="6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ru-RU" sz="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инвестициям для главы и ответственных сотрудников</a:t>
            </a: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="" xmlns:a16="http://schemas.microsoft.com/office/drawing/2014/main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="" xmlns:a16="http://schemas.microsoft.com/office/drawing/2014/main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="" xmlns:a16="http://schemas.microsoft.com/office/drawing/2014/main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35">
            <a:extLst>
              <a:ext uri="{FF2B5EF4-FFF2-40B4-BE49-F238E27FC236}">
                <a16:creationId xmlns="" xmlns:a16="http://schemas.microsoft.com/office/drawing/2014/main" id="{80C7666D-9496-D6EE-FFD2-7EC31878F1B2}"/>
              </a:ext>
            </a:extLst>
          </p:cNvPr>
          <p:cNvSpPr txBox="1"/>
          <p:nvPr/>
        </p:nvSpPr>
        <p:spPr>
          <a:xfrm>
            <a:off x="555181" y="3514709"/>
            <a:ext cx="1762358" cy="2891868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организационной структуры администрации МО на предмет возможности работы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по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направлениям: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сопровождение,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аналитики,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активность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Изучение опыта успешных муниципальных образований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России по привлечению инвесторов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по улучшению работы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инвесторами в МО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механизмов взаимоотношения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региональными институтами развития и ключевыми РОИВ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 изменений </a:t>
            </a:r>
          </a:p>
          <a:p>
            <a:pPr marL="109792" marR="40108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организационную структуру администрации МО, выделение отдельного заместителя главы и подразделения по инвестициям</a:t>
            </a:r>
          </a:p>
        </p:txBody>
      </p:sp>
      <p:sp>
        <p:nvSpPr>
          <p:cNvPr id="211" name="object 37">
            <a:extLst>
              <a:ext uri="{FF2B5EF4-FFF2-40B4-BE49-F238E27FC236}">
                <a16:creationId xmlns="" xmlns:a16="http://schemas.microsoft.com/office/drawing/2014/main" id="{FEEE51F2-4776-33B2-4206-A4B4194786E4}"/>
              </a:ext>
            </a:extLst>
          </p:cNvPr>
          <p:cNvSpPr/>
          <p:nvPr/>
        </p:nvSpPr>
        <p:spPr>
          <a:xfrm>
            <a:off x="552222" y="364721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bject 38">
            <a:extLst>
              <a:ext uri="{FF2B5EF4-FFF2-40B4-BE49-F238E27FC236}">
                <a16:creationId xmlns="" xmlns:a16="http://schemas.microsoft.com/office/drawing/2014/main" id="{F6ECF5D2-6581-D126-C9BB-176A3279B700}"/>
              </a:ext>
            </a:extLst>
          </p:cNvPr>
          <p:cNvSpPr/>
          <p:nvPr/>
        </p:nvSpPr>
        <p:spPr>
          <a:xfrm>
            <a:off x="552222" y="461129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bject 72">
            <a:extLst>
              <a:ext uri="{FF2B5EF4-FFF2-40B4-BE49-F238E27FC236}">
                <a16:creationId xmlns="" xmlns:a16="http://schemas.microsoft.com/office/drawing/2014/main" id="{52CF8989-2212-0B8C-2E48-4C8FF992C65B}"/>
              </a:ext>
            </a:extLst>
          </p:cNvPr>
          <p:cNvSpPr txBox="1"/>
          <p:nvPr/>
        </p:nvSpPr>
        <p:spPr>
          <a:xfrm>
            <a:off x="2601352" y="3463448"/>
            <a:ext cx="1838812" cy="878496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пула инвестиционных идей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перспективной продуктовой матрицы МО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ресурсной базы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спроса на территории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object 38">
            <a:extLst>
              <a:ext uri="{FF2B5EF4-FFF2-40B4-BE49-F238E27FC236}">
                <a16:creationId xmlns="" xmlns:a16="http://schemas.microsoft.com/office/drawing/2014/main" id="{23A7820A-D255-1404-965C-CD2EB48C40FC}"/>
              </a:ext>
            </a:extLst>
          </p:cNvPr>
          <p:cNvSpPr/>
          <p:nvPr/>
        </p:nvSpPr>
        <p:spPr>
          <a:xfrm>
            <a:off x="551068" y="548761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bject 39">
            <a:extLst>
              <a:ext uri="{FF2B5EF4-FFF2-40B4-BE49-F238E27FC236}">
                <a16:creationId xmlns="" xmlns:a16="http://schemas.microsoft.com/office/drawing/2014/main" id="{9F70CF28-D0EB-3FD1-2F2D-830A618E9B7B}"/>
              </a:ext>
            </a:extLst>
          </p:cNvPr>
          <p:cNvSpPr/>
          <p:nvPr/>
        </p:nvSpPr>
        <p:spPr>
          <a:xfrm>
            <a:off x="552088" y="505557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endParaRPr kumimoji="0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object 59">
            <a:extLst>
              <a:ext uri="{FF2B5EF4-FFF2-40B4-BE49-F238E27FC236}">
                <a16:creationId xmlns="" xmlns:a16="http://schemas.microsoft.com/office/drawing/2014/main" id="{7F720ADC-E77C-691E-B027-7030C74A9101}"/>
              </a:ext>
            </a:extLst>
          </p:cNvPr>
          <p:cNvSpPr/>
          <p:nvPr/>
        </p:nvSpPr>
        <p:spPr>
          <a:xfrm>
            <a:off x="2566982" y="392544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object 59">
            <a:extLst>
              <a:ext uri="{FF2B5EF4-FFF2-40B4-BE49-F238E27FC236}">
                <a16:creationId xmlns="" xmlns:a16="http://schemas.microsoft.com/office/drawing/2014/main" id="{B6BECA58-BFE9-09A0-182F-FB8088E7BE14}"/>
              </a:ext>
            </a:extLst>
          </p:cNvPr>
          <p:cNvSpPr/>
          <p:nvPr/>
        </p:nvSpPr>
        <p:spPr>
          <a:xfrm>
            <a:off x="2566982" y="41414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object 72">
            <a:extLst>
              <a:ext uri="{FF2B5EF4-FFF2-40B4-BE49-F238E27FC236}">
                <a16:creationId xmlns="" xmlns:a16="http://schemas.microsoft.com/office/drawing/2014/main" id="{95EAF36E-BE37-7C4F-34D6-527523A411F0}"/>
              </a:ext>
            </a:extLst>
          </p:cNvPr>
          <p:cNvSpPr txBox="1"/>
          <p:nvPr/>
        </p:nvSpPr>
        <p:spPr>
          <a:xfrm>
            <a:off x="2601351" y="4284497"/>
            <a:ext cx="1991468" cy="162228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комплекса мероприятий </a:t>
            </a:r>
            <a:endParaRPr kumimoji="0" lang="en-US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реализации инвестиционных идей</a:t>
            </a:r>
          </a:p>
          <a:p>
            <a:pPr marL="109792" marR="76791" lvl="0" indent="0" algn="l" defTabSz="913965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6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совершенствованию форм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инансовой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организационной поддержки бизнеса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мероприятий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рынка труда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мероприятий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социальных условий для населения</a:t>
            </a:r>
          </a:p>
        </p:txBody>
      </p:sp>
      <p:sp>
        <p:nvSpPr>
          <p:cNvPr id="230" name="object 59">
            <a:extLst>
              <a:ext uri="{FF2B5EF4-FFF2-40B4-BE49-F238E27FC236}">
                <a16:creationId xmlns="" xmlns:a16="http://schemas.microsoft.com/office/drawing/2014/main" id="{87DBA58E-E644-882E-2BF3-D505A3C3460A}"/>
              </a:ext>
            </a:extLst>
          </p:cNvPr>
          <p:cNvSpPr/>
          <p:nvPr/>
        </p:nvSpPr>
        <p:spPr>
          <a:xfrm>
            <a:off x="2566982" y="493012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59">
            <a:extLst>
              <a:ext uri="{FF2B5EF4-FFF2-40B4-BE49-F238E27FC236}">
                <a16:creationId xmlns="" xmlns:a16="http://schemas.microsoft.com/office/drawing/2014/main" id="{CF84F68D-8B9A-D80B-452E-F489BC8E1DC1}"/>
              </a:ext>
            </a:extLst>
          </p:cNvPr>
          <p:cNvSpPr/>
          <p:nvPr/>
        </p:nvSpPr>
        <p:spPr>
          <a:xfrm>
            <a:off x="2566982" y="537328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59">
            <a:extLst>
              <a:ext uri="{FF2B5EF4-FFF2-40B4-BE49-F238E27FC236}">
                <a16:creationId xmlns="" xmlns:a16="http://schemas.microsoft.com/office/drawing/2014/main" id="{55CA89F4-5208-4B9C-400F-6337525255CC}"/>
              </a:ext>
            </a:extLst>
          </p:cNvPr>
          <p:cNvSpPr/>
          <p:nvPr/>
        </p:nvSpPr>
        <p:spPr>
          <a:xfrm>
            <a:off x="2566982" y="56355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72">
            <a:extLst>
              <a:ext uri="{FF2B5EF4-FFF2-40B4-BE49-F238E27FC236}">
                <a16:creationId xmlns="" xmlns:a16="http://schemas.microsoft.com/office/drawing/2014/main" id="{FA48D030-7B8F-E4D5-6829-6EB893511086}"/>
              </a:ext>
            </a:extLst>
          </p:cNvPr>
          <p:cNvSpPr txBox="1"/>
          <p:nvPr/>
        </p:nvSpPr>
        <p:spPr>
          <a:xfrm>
            <a:off x="2601352" y="5837033"/>
            <a:ext cx="1981248" cy="1032384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пула инвестиционных проектов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интересантов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действующего местного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 </a:t>
            </a:r>
          </a:p>
          <a:p>
            <a:pPr marL="109792" marR="76791" lvl="0" indent="0" algn="l" defTabSz="913965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                                    по корректировке процесса взаимодействия с органами власти</a:t>
            </a:r>
          </a:p>
        </p:txBody>
      </p:sp>
      <p:sp>
        <p:nvSpPr>
          <p:cNvPr id="237" name="object 59">
            <a:extLst>
              <a:ext uri="{FF2B5EF4-FFF2-40B4-BE49-F238E27FC236}">
                <a16:creationId xmlns="" xmlns:a16="http://schemas.microsoft.com/office/drawing/2014/main" id="{4BB3348D-67A0-3071-86D6-8F2069DB3A48}"/>
              </a:ext>
            </a:extLst>
          </p:cNvPr>
          <p:cNvSpPr/>
          <p:nvPr/>
        </p:nvSpPr>
        <p:spPr>
          <a:xfrm>
            <a:off x="2566983" y="65897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object 72">
            <a:extLst>
              <a:ext uri="{FF2B5EF4-FFF2-40B4-BE49-F238E27FC236}">
                <a16:creationId xmlns="" xmlns:a16="http://schemas.microsoft.com/office/drawing/2014/main" id="{5D28D9CF-61BC-478E-9925-EA95BD785BDA}"/>
              </a:ext>
            </a:extLst>
          </p:cNvPr>
          <p:cNvSpPr txBox="1"/>
          <p:nvPr/>
        </p:nvSpPr>
        <p:spPr>
          <a:xfrm>
            <a:off x="2601351" y="6821649"/>
            <a:ext cx="1774741" cy="686136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работы по реализации </a:t>
            </a:r>
            <a:r>
              <a:rPr kumimoji="0" lang="ru-RU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инвестпрофиля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его актуализация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object 72">
            <a:extLst>
              <a:ext uri="{FF2B5EF4-FFF2-40B4-BE49-F238E27FC236}">
                <a16:creationId xmlns="" xmlns:a16="http://schemas.microsoft.com/office/drawing/2014/main" id="{7A93FBF1-F753-4706-27A4-B59E78095DD1}"/>
              </a:ext>
            </a:extLst>
          </p:cNvPr>
          <p:cNvSpPr txBox="1"/>
          <p:nvPr/>
        </p:nvSpPr>
        <p:spPr>
          <a:xfrm>
            <a:off x="6653603" y="3452214"/>
            <a:ext cx="1967998" cy="3622837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инвесторов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приоритетным направлениям развития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реестра ключевых компаний в МО (по выручке, ключевым компетенциям)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реестра стратегических внешних инвесторов на основе рейтингов, мнения экспертов, данных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выручке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инвесторов, масштабирующих бизнес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регионах РФ (аналитика, отчеты, стратегии компаний)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инвесторов через систему оповещения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Google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-оповещения,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Telegram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-канал «Инвестпроекты в РФ»)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и составление реестра земляков МО, работающих </a:t>
            </a:r>
          </a:p>
          <a:p>
            <a:pPr marL="109792" marR="479149" lvl="0" defTabSz="913965">
              <a:lnSpc>
                <a:spcPts val="720"/>
              </a:lnSpc>
              <a:spcBef>
                <a:spcPts val="6"/>
              </a:spcBef>
              <a:defRPr/>
            </a:pP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en-US" sz="6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 компаниях в </a:t>
            </a:r>
            <a:r>
              <a:rPr lang="ru-RU" sz="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территориях на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предмет их возможного привлечения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развития МО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и составление реестра среди возможных поставщиков и покупателей крупного локального бизнеса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на предмет возможной локализации бизнеса</a:t>
            </a:r>
          </a:p>
        </p:txBody>
      </p:sp>
      <p:sp>
        <p:nvSpPr>
          <p:cNvPr id="260" name="object 59">
            <a:extLst>
              <a:ext uri="{FF2B5EF4-FFF2-40B4-BE49-F238E27FC236}">
                <a16:creationId xmlns="" xmlns:a16="http://schemas.microsoft.com/office/drawing/2014/main" id="{DE5578C2-879A-4C7C-80B8-2067CD8FA40A}"/>
              </a:ext>
            </a:extLst>
          </p:cNvPr>
          <p:cNvSpPr/>
          <p:nvPr/>
        </p:nvSpPr>
        <p:spPr>
          <a:xfrm>
            <a:off x="6622823" y="412114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object 59">
            <a:extLst>
              <a:ext uri="{FF2B5EF4-FFF2-40B4-BE49-F238E27FC236}">
                <a16:creationId xmlns="" xmlns:a16="http://schemas.microsoft.com/office/drawing/2014/main" id="{40447361-AD5C-9880-B869-CEE7C98A0CC4}"/>
              </a:ext>
            </a:extLst>
          </p:cNvPr>
          <p:cNvSpPr/>
          <p:nvPr/>
        </p:nvSpPr>
        <p:spPr>
          <a:xfrm>
            <a:off x="6622823" y="447203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object 59">
            <a:extLst>
              <a:ext uri="{FF2B5EF4-FFF2-40B4-BE49-F238E27FC236}">
                <a16:creationId xmlns="" xmlns:a16="http://schemas.microsoft.com/office/drawing/2014/main" id="{7E4195DB-B9BE-A7C1-D68F-8922BF79F1D0}"/>
              </a:ext>
            </a:extLst>
          </p:cNvPr>
          <p:cNvSpPr/>
          <p:nvPr/>
        </p:nvSpPr>
        <p:spPr>
          <a:xfrm>
            <a:off x="6622823" y="50082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object 59">
            <a:extLst>
              <a:ext uri="{FF2B5EF4-FFF2-40B4-BE49-F238E27FC236}">
                <a16:creationId xmlns="" xmlns:a16="http://schemas.microsoft.com/office/drawing/2014/main" id="{73C185CF-92FE-16F6-4AD4-6D4425F1390B}"/>
              </a:ext>
            </a:extLst>
          </p:cNvPr>
          <p:cNvSpPr/>
          <p:nvPr/>
        </p:nvSpPr>
        <p:spPr>
          <a:xfrm>
            <a:off x="6627282" y="544726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bject 59">
            <a:extLst>
              <a:ext uri="{FF2B5EF4-FFF2-40B4-BE49-F238E27FC236}">
                <a16:creationId xmlns="" xmlns:a16="http://schemas.microsoft.com/office/drawing/2014/main" id="{CB741114-7920-D563-90BB-8E07F516DFDD}"/>
              </a:ext>
            </a:extLst>
          </p:cNvPr>
          <p:cNvSpPr/>
          <p:nvPr/>
        </p:nvSpPr>
        <p:spPr>
          <a:xfrm>
            <a:off x="6622823" y="588627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bject 59">
            <a:extLst>
              <a:ext uri="{FF2B5EF4-FFF2-40B4-BE49-F238E27FC236}">
                <a16:creationId xmlns="" xmlns:a16="http://schemas.microsoft.com/office/drawing/2014/main" id="{6F43C6C2-365A-6268-C3A8-02CFA7BAD031}"/>
              </a:ext>
            </a:extLst>
          </p:cNvPr>
          <p:cNvSpPr/>
          <p:nvPr/>
        </p:nvSpPr>
        <p:spPr>
          <a:xfrm>
            <a:off x="6622823" y="651006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bject 72">
            <a:extLst>
              <a:ext uri="{FF2B5EF4-FFF2-40B4-BE49-F238E27FC236}">
                <a16:creationId xmlns="" xmlns:a16="http://schemas.microsoft.com/office/drawing/2014/main" id="{35BCF397-5742-053E-C9B3-BE0681F9B543}"/>
              </a:ext>
            </a:extLst>
          </p:cNvPr>
          <p:cNvSpPr txBox="1"/>
          <p:nvPr/>
        </p:nvSpPr>
        <p:spPr>
          <a:xfrm>
            <a:off x="8668527" y="3461127"/>
            <a:ext cx="2099419" cy="155816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мониторинга информационного поля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инвестициям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развитию бизнеса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коммуникативной политики МО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базы всех возможных каналов для 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кампании и планов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целевых аудиторий (инфоповоды, график мероприятий): внутри МО, внутри региона, на территории РФ</a:t>
            </a:r>
          </a:p>
        </p:txBody>
      </p:sp>
      <p:sp>
        <p:nvSpPr>
          <p:cNvPr id="270" name="object 59">
            <a:extLst>
              <a:ext uri="{FF2B5EF4-FFF2-40B4-BE49-F238E27FC236}">
                <a16:creationId xmlns="" xmlns:a16="http://schemas.microsoft.com/office/drawing/2014/main" id="{D71DD364-A52A-0485-5A3B-4C10BB98F24D}"/>
              </a:ext>
            </a:extLst>
          </p:cNvPr>
          <p:cNvSpPr/>
          <p:nvPr/>
        </p:nvSpPr>
        <p:spPr>
          <a:xfrm>
            <a:off x="8637748" y="412114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object 59">
            <a:extLst>
              <a:ext uri="{FF2B5EF4-FFF2-40B4-BE49-F238E27FC236}">
                <a16:creationId xmlns="" xmlns:a16="http://schemas.microsoft.com/office/drawing/2014/main" id="{23317863-73DB-F3BF-A41E-31870B0237AB}"/>
              </a:ext>
            </a:extLst>
          </p:cNvPr>
          <p:cNvSpPr/>
          <p:nvPr/>
        </p:nvSpPr>
        <p:spPr>
          <a:xfrm>
            <a:off x="8637748" y="437307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59">
            <a:extLst>
              <a:ext uri="{FF2B5EF4-FFF2-40B4-BE49-F238E27FC236}">
                <a16:creationId xmlns="" xmlns:a16="http://schemas.microsoft.com/office/drawing/2014/main" id="{4856CAAE-CD60-1E0D-6BA1-74E2E2E20F21}"/>
              </a:ext>
            </a:extLst>
          </p:cNvPr>
          <p:cNvSpPr/>
          <p:nvPr/>
        </p:nvSpPr>
        <p:spPr>
          <a:xfrm>
            <a:off x="8637748" y="465419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72">
            <a:extLst>
              <a:ext uri="{FF2B5EF4-FFF2-40B4-BE49-F238E27FC236}">
                <a16:creationId xmlns="" xmlns:a16="http://schemas.microsoft.com/office/drawing/2014/main" id="{4AA759D2-09CD-9E22-7AA6-BDCC93BF3D65}"/>
              </a:ext>
            </a:extLst>
          </p:cNvPr>
          <p:cNvSpPr txBox="1"/>
          <p:nvPr/>
        </p:nvSpPr>
        <p:spPr>
          <a:xfrm>
            <a:off x="8670071" y="4994763"/>
            <a:ext cx="1924914" cy="1494049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годового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плана-графика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 для бизнеса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МО, в т. ч.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межтерриториальных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плана-графика участия сотрудников, занятых привлечением, во внутренних и внешних мероприятиях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мероприятиях узкоотраслевых ассоциаций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профессиональных сообществ</a:t>
            </a:r>
          </a:p>
        </p:txBody>
      </p:sp>
      <p:sp>
        <p:nvSpPr>
          <p:cNvPr id="277" name="object 59">
            <a:extLst>
              <a:ext uri="{FF2B5EF4-FFF2-40B4-BE49-F238E27FC236}">
                <a16:creationId xmlns="" xmlns:a16="http://schemas.microsoft.com/office/drawing/2014/main" id="{EB1BF941-A478-D5E0-138C-960569C75D91}"/>
              </a:ext>
            </a:extLst>
          </p:cNvPr>
          <p:cNvSpPr/>
          <p:nvPr/>
        </p:nvSpPr>
        <p:spPr>
          <a:xfrm>
            <a:off x="8639292" y="57820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object 59">
            <a:extLst>
              <a:ext uri="{FF2B5EF4-FFF2-40B4-BE49-F238E27FC236}">
                <a16:creationId xmlns="" xmlns:a16="http://schemas.microsoft.com/office/drawing/2014/main" id="{5C08A3EC-6082-3B27-4852-38F0122CE0B4}"/>
              </a:ext>
            </a:extLst>
          </p:cNvPr>
          <p:cNvSpPr/>
          <p:nvPr/>
        </p:nvSpPr>
        <p:spPr>
          <a:xfrm>
            <a:off x="8639292" y="623082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object 72">
            <a:extLst>
              <a:ext uri="{FF2B5EF4-FFF2-40B4-BE49-F238E27FC236}">
                <a16:creationId xmlns="" xmlns:a16="http://schemas.microsoft.com/office/drawing/2014/main" id="{98C421CC-706E-3DF4-738B-945B8D209993}"/>
              </a:ext>
            </a:extLst>
          </p:cNvPr>
          <p:cNvSpPr txBox="1"/>
          <p:nvPr/>
        </p:nvSpPr>
        <p:spPr>
          <a:xfrm>
            <a:off x="8668528" y="6458236"/>
            <a:ext cx="1780534" cy="1019560"/>
          </a:xfrm>
          <a:prstGeom prst="rect">
            <a:avLst/>
          </a:prstGeom>
          <a:noFill/>
        </p:spPr>
        <p:txBody>
          <a:bodyPr vert="horz" wrap="square" lIns="0" tIns="108000" rIns="0" bIns="0" rtlCol="0">
            <a:spAutoFit/>
          </a:bodyPr>
          <a:lstStyle/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выполнения плана 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en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продвижению</a:t>
            </a: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внесение корректировок</a:t>
            </a:r>
          </a:p>
          <a:p>
            <a:pPr marL="109792" marR="7679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Синхронизация плана по </a:t>
            </a:r>
            <a:r>
              <a:rPr kumimoji="0" lang="en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 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продвижению организаций, работающих с инвесторами </a:t>
            </a:r>
          </a:p>
          <a:p>
            <a:pPr marL="109792" marR="479149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регионе</a:t>
            </a:r>
          </a:p>
        </p:txBody>
      </p:sp>
      <p:sp>
        <p:nvSpPr>
          <p:cNvPr id="283" name="object 59">
            <a:extLst>
              <a:ext uri="{FF2B5EF4-FFF2-40B4-BE49-F238E27FC236}">
                <a16:creationId xmlns="" xmlns:a16="http://schemas.microsoft.com/office/drawing/2014/main" id="{2D3F3596-696B-E01B-3A6A-6D1D83938484}"/>
              </a:ext>
            </a:extLst>
          </p:cNvPr>
          <p:cNvSpPr/>
          <p:nvPr/>
        </p:nvSpPr>
        <p:spPr>
          <a:xfrm>
            <a:off x="8637748" y="714290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6" name="Рисунок 325" descr="Пользователь контур">
            <a:extLst>
              <a:ext uri="{FF2B5EF4-FFF2-40B4-BE49-F238E27FC236}">
                <a16:creationId xmlns="" xmlns:a16="http://schemas.microsoft.com/office/drawing/2014/main" id="{02B8C81C-F535-C22F-64FE-2A06066C3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0066" y="6458236"/>
            <a:ext cx="357373" cy="357373"/>
          </a:xfrm>
          <a:prstGeom prst="rect">
            <a:avLst/>
          </a:prstGeom>
        </p:spPr>
      </p:pic>
      <p:pic>
        <p:nvPicPr>
          <p:cNvPr id="327" name="Рисунок 326" descr="Пользователь контур">
            <a:extLst>
              <a:ext uri="{FF2B5EF4-FFF2-40B4-BE49-F238E27FC236}">
                <a16:creationId xmlns="" xmlns:a16="http://schemas.microsoft.com/office/drawing/2014/main" id="{13C0D952-D013-DB85-2505-7D6FE2672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5" y="6896364"/>
            <a:ext cx="357373" cy="357373"/>
          </a:xfrm>
          <a:prstGeom prst="rect">
            <a:avLst/>
          </a:prstGeom>
        </p:spPr>
      </p:pic>
      <p:pic>
        <p:nvPicPr>
          <p:cNvPr id="328" name="Рисунок 327" descr="Пользователь контур">
            <a:extLst>
              <a:ext uri="{FF2B5EF4-FFF2-40B4-BE49-F238E27FC236}">
                <a16:creationId xmlns="" xmlns:a16="http://schemas.microsoft.com/office/drawing/2014/main" id="{4983E028-A30C-2F52-CC62-3068F9AB4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4" y="5928868"/>
            <a:ext cx="357373" cy="357373"/>
          </a:xfrm>
          <a:prstGeom prst="rect">
            <a:avLst/>
          </a:prstGeom>
        </p:spPr>
      </p:pic>
      <p:pic>
        <p:nvPicPr>
          <p:cNvPr id="329" name="Рисунок 328" descr="Пользователь контур">
            <a:extLst>
              <a:ext uri="{FF2B5EF4-FFF2-40B4-BE49-F238E27FC236}">
                <a16:creationId xmlns="" xmlns:a16="http://schemas.microsoft.com/office/drawing/2014/main" id="{C765609B-42C3-0F4B-11B4-FB98AFC15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4367617"/>
            <a:ext cx="357373" cy="357373"/>
          </a:xfrm>
          <a:prstGeom prst="rect">
            <a:avLst/>
          </a:prstGeom>
        </p:spPr>
      </p:pic>
      <p:pic>
        <p:nvPicPr>
          <p:cNvPr id="330" name="Рисунок 329" descr="Пользователь контур">
            <a:extLst>
              <a:ext uri="{FF2B5EF4-FFF2-40B4-BE49-F238E27FC236}">
                <a16:creationId xmlns="" xmlns:a16="http://schemas.microsoft.com/office/drawing/2014/main" id="{0E82642F-0C0A-4CD1-2ED4-ACFA1378F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3514709"/>
            <a:ext cx="357373" cy="357373"/>
          </a:xfrm>
          <a:prstGeom prst="rect">
            <a:avLst/>
          </a:prstGeom>
        </p:spPr>
      </p:pic>
      <p:pic>
        <p:nvPicPr>
          <p:cNvPr id="331" name="Рисунок 330" descr="Пользователь контур">
            <a:extLst>
              <a:ext uri="{FF2B5EF4-FFF2-40B4-BE49-F238E27FC236}">
                <a16:creationId xmlns="" xmlns:a16="http://schemas.microsoft.com/office/drawing/2014/main" id="{F1E57997-0616-ACCD-EAB0-F88B91242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3763" y="3512570"/>
            <a:ext cx="357373" cy="357373"/>
          </a:xfrm>
          <a:prstGeom prst="rect">
            <a:avLst/>
          </a:prstGeom>
        </p:spPr>
      </p:pic>
      <p:pic>
        <p:nvPicPr>
          <p:cNvPr id="332" name="Рисунок 331" descr="Пользователь контур">
            <a:extLst>
              <a:ext uri="{FF2B5EF4-FFF2-40B4-BE49-F238E27FC236}">
                <a16:creationId xmlns="" xmlns:a16="http://schemas.microsoft.com/office/drawing/2014/main" id="{8438224A-E2A3-3156-3E68-9A040C50E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1809" y="4548423"/>
            <a:ext cx="357373" cy="357373"/>
          </a:xfrm>
          <a:prstGeom prst="rect">
            <a:avLst/>
          </a:prstGeom>
        </p:spPr>
      </p:pic>
      <p:pic>
        <p:nvPicPr>
          <p:cNvPr id="333" name="Рисунок 332" descr="Пользователь контур">
            <a:extLst>
              <a:ext uri="{FF2B5EF4-FFF2-40B4-BE49-F238E27FC236}">
                <a16:creationId xmlns="" xmlns:a16="http://schemas.microsoft.com/office/drawing/2014/main" id="{88D45A79-B12D-2C8C-4A83-07944CC61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3457" y="5656300"/>
            <a:ext cx="357373" cy="357373"/>
          </a:xfrm>
          <a:prstGeom prst="rect">
            <a:avLst/>
          </a:prstGeom>
        </p:spPr>
      </p:pic>
      <p:pic>
        <p:nvPicPr>
          <p:cNvPr id="335" name="Рисунок 334" descr="Лента контур">
            <a:extLst>
              <a:ext uri="{FF2B5EF4-FFF2-40B4-BE49-F238E27FC236}">
                <a16:creationId xmlns="" xmlns:a16="http://schemas.microsoft.com/office/drawing/2014/main" id="{3F79299D-A84F-FECC-8654-13BC1F580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61857" y="7075050"/>
            <a:ext cx="336640" cy="336640"/>
          </a:xfrm>
          <a:prstGeom prst="rect">
            <a:avLst/>
          </a:prstGeom>
        </p:spPr>
      </p:pic>
      <p:sp>
        <p:nvSpPr>
          <p:cNvPr id="336" name="object 59">
            <a:extLst>
              <a:ext uri="{FF2B5EF4-FFF2-40B4-BE49-F238E27FC236}">
                <a16:creationId xmlns="" xmlns:a16="http://schemas.microsoft.com/office/drawing/2014/main" id="{0631D49B-D984-995A-8435-1AC65325B10C}"/>
              </a:ext>
            </a:extLst>
          </p:cNvPr>
          <p:cNvSpPr/>
          <p:nvPr/>
        </p:nvSpPr>
        <p:spPr>
          <a:xfrm>
            <a:off x="4581362" y="670581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" name="Рисунок 336" descr="Пользователь контур">
            <a:extLst>
              <a:ext uri="{FF2B5EF4-FFF2-40B4-BE49-F238E27FC236}">
                <a16:creationId xmlns="" xmlns:a16="http://schemas.microsoft.com/office/drawing/2014/main" id="{5E765B18-52E4-88B6-6233-F2B7ADB6B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97590" y="3509166"/>
            <a:ext cx="357373" cy="357373"/>
          </a:xfrm>
          <a:prstGeom prst="rect">
            <a:avLst/>
          </a:prstGeom>
        </p:spPr>
      </p:pic>
      <p:pic>
        <p:nvPicPr>
          <p:cNvPr id="338" name="Рисунок 337" descr="Пользователь контур">
            <a:extLst>
              <a:ext uri="{FF2B5EF4-FFF2-40B4-BE49-F238E27FC236}">
                <a16:creationId xmlns="" xmlns:a16="http://schemas.microsoft.com/office/drawing/2014/main" id="{700B8136-AAF4-B8D6-742F-F0069CE89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06089" y="3504737"/>
            <a:ext cx="357373" cy="357373"/>
          </a:xfrm>
          <a:prstGeom prst="rect">
            <a:avLst/>
          </a:prstGeom>
        </p:spPr>
      </p:pic>
      <p:pic>
        <p:nvPicPr>
          <p:cNvPr id="339" name="Рисунок 338" descr="Пользователь контур">
            <a:extLst>
              <a:ext uri="{FF2B5EF4-FFF2-40B4-BE49-F238E27FC236}">
                <a16:creationId xmlns="" xmlns:a16="http://schemas.microsoft.com/office/drawing/2014/main" id="{16054C61-CAA5-A731-3BB0-352F3A342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8423" y="5052412"/>
            <a:ext cx="357373" cy="357373"/>
          </a:xfrm>
          <a:prstGeom prst="rect">
            <a:avLst/>
          </a:prstGeom>
        </p:spPr>
      </p:pic>
      <p:pic>
        <p:nvPicPr>
          <p:cNvPr id="340" name="Рисунок 339" descr="Пользователь контур">
            <a:extLst>
              <a:ext uri="{FF2B5EF4-FFF2-40B4-BE49-F238E27FC236}">
                <a16:creationId xmlns="" xmlns:a16="http://schemas.microsoft.com/office/drawing/2014/main" id="{C2BA23BF-8AEE-2B68-B693-247628814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5858" y="6517474"/>
            <a:ext cx="357373" cy="357373"/>
          </a:xfrm>
          <a:prstGeom prst="rect">
            <a:avLst/>
          </a:prstGeom>
        </p:spPr>
      </p:pic>
      <p:pic>
        <p:nvPicPr>
          <p:cNvPr id="94" name="Рисунок 93" descr="Пользователь контур">
            <a:extLst>
              <a:ext uri="{FF2B5EF4-FFF2-40B4-BE49-F238E27FC236}">
                <a16:creationId xmlns="" xmlns:a16="http://schemas.microsoft.com/office/drawing/2014/main" id="{0F0A2D04-95BD-AE45-B3D7-30AF6F47E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50607" y="6170379"/>
            <a:ext cx="357373" cy="357373"/>
          </a:xfrm>
          <a:prstGeom prst="rect">
            <a:avLst/>
          </a:prstGeom>
        </p:spPr>
      </p:pic>
      <p:sp>
        <p:nvSpPr>
          <p:cNvPr id="3" name="5-конечная звезда 2">
            <a:extLst>
              <a:ext uri="{FF2B5EF4-FFF2-40B4-BE49-F238E27FC236}">
                <a16:creationId xmlns="" xmlns:a16="http://schemas.microsoft.com/office/drawing/2014/main" id="{ED9B3E9B-1412-0C1C-4AC7-165FEDD0CEC9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913A36D-D0BF-0C76-DAD3-9A2033039B63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26.09.2023 № 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6" name="5-конечная звезда 5">
            <a:extLst>
              <a:ext uri="{FF2B5EF4-FFF2-40B4-BE49-F238E27FC236}">
                <a16:creationId xmlns="" xmlns:a16="http://schemas.microsoft.com/office/drawing/2014/main" id="{C8DBC0F2-0F7A-EB83-B7DE-6B9436CA7189}"/>
              </a:ext>
            </a:extLst>
          </p:cNvPr>
          <p:cNvSpPr/>
          <p:nvPr/>
        </p:nvSpPr>
        <p:spPr>
          <a:xfrm>
            <a:off x="3848995" y="2296118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>
            <a:extLst>
              <a:ext uri="{FF2B5EF4-FFF2-40B4-BE49-F238E27FC236}">
                <a16:creationId xmlns="" xmlns:a16="http://schemas.microsoft.com/office/drawing/2014/main" id="{D7AF3C8F-5486-58B3-5F6F-E62AE69A5588}"/>
              </a:ext>
            </a:extLst>
          </p:cNvPr>
          <p:cNvSpPr/>
          <p:nvPr/>
        </p:nvSpPr>
        <p:spPr>
          <a:xfrm>
            <a:off x="4299789" y="3895557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D631A8A0-B75B-4484-8339-AD433CF4EAF7}"/>
              </a:ext>
            </a:extLst>
          </p:cNvPr>
          <p:cNvSpPr txBox="1"/>
          <p:nvPr/>
        </p:nvSpPr>
        <p:spPr>
          <a:xfrm>
            <a:off x="7579073" y="330379"/>
            <a:ext cx="2796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 — Фонд развития Ханты-Мансийского автономного округа — Югры</a:t>
            </a:r>
            <a:endParaRPr lang="ru-RU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object 38">
            <a:extLst>
              <a:ext uri="{FF2B5EF4-FFF2-40B4-BE49-F238E27FC236}">
                <a16:creationId xmlns="" xmlns:a16="http://schemas.microsoft.com/office/drawing/2014/main" id="{307F0764-EC30-439F-9C2B-BD1573B837BA}"/>
              </a:ext>
            </a:extLst>
          </p:cNvPr>
          <p:cNvSpPr/>
          <p:nvPr/>
        </p:nvSpPr>
        <p:spPr>
          <a:xfrm>
            <a:off x="542930" y="589555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38">
            <a:extLst>
              <a:ext uri="{FF2B5EF4-FFF2-40B4-BE49-F238E27FC236}">
                <a16:creationId xmlns="" xmlns:a16="http://schemas.microsoft.com/office/drawing/2014/main" id="{706B7EEB-7689-4A26-9878-65BC155C43FC}"/>
              </a:ext>
            </a:extLst>
          </p:cNvPr>
          <p:cNvSpPr/>
          <p:nvPr/>
        </p:nvSpPr>
        <p:spPr>
          <a:xfrm>
            <a:off x="703468" y="564001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5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Лента контур">
            <a:extLst>
              <a:ext uri="{FF2B5EF4-FFF2-40B4-BE49-F238E27FC236}">
                <a16:creationId xmlns="" xmlns:a16="http://schemas.microsoft.com/office/drawing/2014/main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="" xmlns:a16="http://schemas.microsoft.com/office/drawing/2014/main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="" xmlns:a16="http://schemas.microsoft.com/office/drawing/2014/main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привлечение 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| 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33 мероприятия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5C48F9AB-7851-F6FC-4007-7F7B02E1D766}"/>
              </a:ext>
            </a:extLst>
          </p:cNvPr>
          <p:cNvSpPr/>
          <p:nvPr/>
        </p:nvSpPr>
        <p:spPr>
          <a:xfrm flipV="1"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274E3078-09A6-4241-E9D0-F21CCB59FD46}"/>
              </a:ext>
            </a:extLst>
          </p:cNvPr>
          <p:cNvSpPr/>
          <p:nvPr/>
        </p:nvSpPr>
        <p:spPr>
          <a:xfrm flipV="1"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BE52AFDB-DDAB-9D4A-45A5-CB9D7AA8CE9D}"/>
              </a:ext>
            </a:extLst>
          </p:cNvPr>
          <p:cNvSpPr/>
          <p:nvPr/>
        </p:nvSpPr>
        <p:spPr>
          <a:xfrm flipV="1"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CD786956-37FE-4DC7-A1F0-F44D5E5BC338}"/>
              </a:ext>
            </a:extLst>
          </p:cNvPr>
          <p:cNvSpPr/>
          <p:nvPr/>
        </p:nvSpPr>
        <p:spPr>
          <a:xfrm flipV="1"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A28B1F5A-B835-FFFB-7C85-7FA8E815F849}"/>
              </a:ext>
            </a:extLst>
          </p:cNvPr>
          <p:cNvSpPr/>
          <p:nvPr/>
        </p:nvSpPr>
        <p:spPr>
          <a:xfrm flipV="1"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="" xmlns:a16="http://schemas.microsoft.com/office/drawing/2014/main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="" xmlns:a16="http://schemas.microsoft.com/office/drawing/2014/main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="" xmlns:a16="http://schemas.microsoft.com/office/drawing/2014/main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="" xmlns:a16="http://schemas.microsoft.com/office/drawing/2014/main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Прямоугольник 206">
            <a:extLst>
              <a:ext uri="{FF2B5EF4-FFF2-40B4-BE49-F238E27FC236}">
                <a16:creationId xmlns="" xmlns:a16="http://schemas.microsoft.com/office/drawing/2014/main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="" xmlns:a16="http://schemas.microsoft.com/office/drawing/2014/main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="" xmlns:a16="http://schemas.microsoft.com/office/drawing/2014/main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="" xmlns:a16="http://schemas.microsoft.com/office/drawing/2014/main" id="{E53BEE04-53E0-942F-EF15-676004252E30}"/>
              </a:ext>
            </a:extLst>
          </p:cNvPr>
          <p:cNvSpPr txBox="1"/>
          <p:nvPr/>
        </p:nvSpPr>
        <p:spPr>
          <a:xfrm>
            <a:off x="8763720" y="312757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="" xmlns:a16="http://schemas.microsoft.com/office/drawing/2014/main" id="{CC39D436-FF75-852F-1BE9-E6BCCBF719FF}"/>
              </a:ext>
            </a:extLst>
          </p:cNvPr>
          <p:cNvSpPr txBox="1"/>
          <p:nvPr/>
        </p:nvSpPr>
        <p:spPr>
          <a:xfrm>
            <a:off x="8774691" y="2306865"/>
            <a:ext cx="128357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АГЕНТЫ, ИНТЕГРАТОРЫ, ПАРТНЕРЫ</a:t>
            </a:r>
          </a:p>
        </p:txBody>
      </p:sp>
      <p:sp>
        <p:nvSpPr>
          <p:cNvPr id="9" name="object 21">
            <a:extLst>
              <a:ext uri="{FF2B5EF4-FFF2-40B4-BE49-F238E27FC236}">
                <a16:creationId xmlns="" xmlns:a16="http://schemas.microsoft.com/office/drawing/2014/main" id="{8BEA263E-7D1B-6989-7C02-891123B59411}"/>
              </a:ext>
            </a:extLst>
          </p:cNvPr>
          <p:cNvSpPr txBox="1"/>
          <p:nvPr/>
        </p:nvSpPr>
        <p:spPr>
          <a:xfrm>
            <a:off x="6786393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9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="" xmlns:a16="http://schemas.microsoft.com/office/drawing/2014/main" id="{F6F762DA-3C4D-1DC1-8289-CCEEFCC803D3}"/>
              </a:ext>
            </a:extLst>
          </p:cNvPr>
          <p:cNvSpPr txBox="1"/>
          <p:nvPr/>
        </p:nvSpPr>
        <p:spPr>
          <a:xfrm>
            <a:off x="6757755" y="2306865"/>
            <a:ext cx="125048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(ИНО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АННЫЕ)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5" name="object 24">
            <a:extLst>
              <a:ext uri="{FF2B5EF4-FFF2-40B4-BE49-F238E27FC236}">
                <a16:creationId xmlns="" xmlns:a16="http://schemas.microsoft.com/office/drawing/2014/main" id="{7686EF91-E2A6-9405-90A0-BBCC8A588702}"/>
              </a:ext>
            </a:extLst>
          </p:cNvPr>
          <p:cNvSpPr txBox="1"/>
          <p:nvPr/>
        </p:nvSpPr>
        <p:spPr>
          <a:xfrm>
            <a:off x="4736164" y="3127572"/>
            <a:ext cx="24624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8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="" xmlns:a16="http://schemas.microsoft.com/office/drawing/2014/main" id="{0F1CD81F-56D5-F337-E7BD-7A393EAE29D6}"/>
              </a:ext>
            </a:extLst>
          </p:cNvPr>
          <p:cNvSpPr txBox="1"/>
          <p:nvPr/>
        </p:nvSpPr>
        <p:spPr>
          <a:xfrm>
            <a:off x="4739065" y="2306865"/>
            <a:ext cx="1021780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Ы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(РФ)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="" xmlns:a16="http://schemas.microsoft.com/office/drawing/2014/main" id="{21416FD7-AD75-FAB9-A0A4-CC764709BB8E}"/>
              </a:ext>
            </a:extLst>
          </p:cNvPr>
          <p:cNvSpPr txBox="1"/>
          <p:nvPr/>
        </p:nvSpPr>
        <p:spPr>
          <a:xfrm>
            <a:off x="2685675" y="2306865"/>
            <a:ext cx="1259915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ВНЕШНИЕ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РЕГИОН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9" name="object 29">
            <a:extLst>
              <a:ext uri="{FF2B5EF4-FFF2-40B4-BE49-F238E27FC236}">
                <a16:creationId xmlns="" xmlns:a16="http://schemas.microsoft.com/office/drawing/2014/main" id="{C63E0A6C-69CF-5AF5-D956-2D69ED347AD4}"/>
              </a:ext>
            </a:extLst>
          </p:cNvPr>
          <p:cNvSpPr txBox="1"/>
          <p:nvPr/>
        </p:nvSpPr>
        <p:spPr>
          <a:xfrm>
            <a:off x="668735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6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="" xmlns:a16="http://schemas.microsoft.com/office/drawing/2014/main" id="{01E76C8D-E3B1-7CDF-52EC-E88DA0F6798A}"/>
              </a:ext>
            </a:extLst>
          </p:cNvPr>
          <p:cNvSpPr txBox="1"/>
          <p:nvPr/>
        </p:nvSpPr>
        <p:spPr>
          <a:xfrm>
            <a:off x="670318" y="2306865"/>
            <a:ext cx="12385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ВН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У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ЕННИЕ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ИНВЕСТОРЫ</a:t>
            </a:r>
            <a:r>
              <a:rPr kumimoji="0" lang="ru-RU" sz="9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 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МО</a:t>
            </a:r>
            <a:r>
              <a:rPr kumimoji="0" sz="900" b="1" i="0" u="none" strike="noStrike" kern="1200" cap="none" spc="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1" name="object 30">
            <a:extLst>
              <a:ext uri="{FF2B5EF4-FFF2-40B4-BE49-F238E27FC236}">
                <a16:creationId xmlns="" xmlns:a16="http://schemas.microsoft.com/office/drawing/2014/main" id="{E7ABEB87-2D07-6670-EE7A-DF5F275F835B}"/>
              </a:ext>
            </a:extLst>
          </p:cNvPr>
          <p:cNvSpPr txBox="1"/>
          <p:nvPr/>
        </p:nvSpPr>
        <p:spPr>
          <a:xfrm>
            <a:off x="667526" y="2842287"/>
            <a:ext cx="113093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2" name="object 29">
            <a:extLst>
              <a:ext uri="{FF2B5EF4-FFF2-40B4-BE49-F238E27FC236}">
                <a16:creationId xmlns="" xmlns:a16="http://schemas.microsoft.com/office/drawing/2014/main" id="{44E675CC-68DB-18AD-024B-3433D80561E3}"/>
              </a:ext>
            </a:extLst>
          </p:cNvPr>
          <p:cNvSpPr txBox="1"/>
          <p:nvPr/>
        </p:nvSpPr>
        <p:spPr>
          <a:xfrm>
            <a:off x="2700000" y="3127572"/>
            <a:ext cx="239900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7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="" xmlns:a16="http://schemas.microsoft.com/office/drawing/2014/main" id="{C79B9E74-530A-642E-FCE2-49F2D9ED5D30}"/>
              </a:ext>
            </a:extLst>
          </p:cNvPr>
          <p:cNvSpPr txBox="1"/>
          <p:nvPr/>
        </p:nvSpPr>
        <p:spPr>
          <a:xfrm>
            <a:off x="2688644" y="284228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="" xmlns:a16="http://schemas.microsoft.com/office/drawing/2014/main" id="{13410B3E-48FE-80E0-662D-D6BE5B9D430B}"/>
              </a:ext>
            </a:extLst>
          </p:cNvPr>
          <p:cNvSpPr txBox="1"/>
          <p:nvPr/>
        </p:nvSpPr>
        <p:spPr>
          <a:xfrm>
            <a:off x="4736160" y="284228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="" xmlns:a16="http://schemas.microsoft.com/office/drawing/2014/main" id="{A5DE2CDB-0028-DF7A-C99A-B3799FC77FE3}"/>
              </a:ext>
            </a:extLst>
          </p:cNvPr>
          <p:cNvSpPr txBox="1"/>
          <p:nvPr/>
        </p:nvSpPr>
        <p:spPr>
          <a:xfrm>
            <a:off x="6804467" y="284228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="" xmlns:a16="http://schemas.microsoft.com/office/drawing/2014/main" id="{98F42B49-2E3F-6127-523E-BC66669EDCCB}"/>
              </a:ext>
            </a:extLst>
          </p:cNvPr>
          <p:cNvSpPr txBox="1"/>
          <p:nvPr/>
        </p:nvSpPr>
        <p:spPr>
          <a:xfrm>
            <a:off x="8776556" y="2899294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="" xmlns:a16="http://schemas.microsoft.com/office/drawing/2014/main" id="{DF7DC8F3-9114-F9E7-123C-E751B7BAD422}"/>
              </a:ext>
            </a:extLst>
          </p:cNvPr>
          <p:cNvSpPr/>
          <p:nvPr/>
        </p:nvSpPr>
        <p:spPr>
          <a:xfrm>
            <a:off x="536217" y="664142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="" xmlns:a16="http://schemas.microsoft.com/office/drawing/2014/main" id="{75117779-BE1B-A6C3-A19B-2FCC03663B31}"/>
              </a:ext>
            </a:extLst>
          </p:cNvPr>
          <p:cNvSpPr/>
          <p:nvPr/>
        </p:nvSpPr>
        <p:spPr>
          <a:xfrm>
            <a:off x="536217" y="700146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13">
            <a:extLst>
              <a:ext uri="{FF2B5EF4-FFF2-40B4-BE49-F238E27FC236}">
                <a16:creationId xmlns="" xmlns:a16="http://schemas.microsoft.com/office/drawing/2014/main" id="{18933747-63C0-6ADB-3AEF-87896839D015}"/>
              </a:ext>
            </a:extLst>
          </p:cNvPr>
          <p:cNvSpPr/>
          <p:nvPr/>
        </p:nvSpPr>
        <p:spPr>
          <a:xfrm>
            <a:off x="2572425" y="364257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3" y="52230"/>
                </a:lnTo>
                <a:lnTo>
                  <a:pt x="18688" y="58785"/>
                </a:lnTo>
                <a:lnTo>
                  <a:pt x="30594" y="61188"/>
                </a:lnTo>
                <a:lnTo>
                  <a:pt x="42507" y="58785"/>
                </a:lnTo>
                <a:lnTo>
                  <a:pt x="52236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="" xmlns:a16="http://schemas.microsoft.com/office/drawing/2014/main" id="{DF635E24-FEA6-5491-5133-E910CC6B98D2}"/>
              </a:ext>
            </a:extLst>
          </p:cNvPr>
          <p:cNvSpPr/>
          <p:nvPr/>
        </p:nvSpPr>
        <p:spPr>
          <a:xfrm>
            <a:off x="2572425" y="488365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="" xmlns:a16="http://schemas.microsoft.com/office/drawing/2014/main" id="{1C3CF195-A024-9DCB-0076-2F862C1B6A80}"/>
              </a:ext>
            </a:extLst>
          </p:cNvPr>
          <p:cNvSpPr/>
          <p:nvPr/>
        </p:nvSpPr>
        <p:spPr>
          <a:xfrm>
            <a:off x="2572425" y="68492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="" xmlns:a16="http://schemas.microsoft.com/office/drawing/2014/main" id="{2CD99DF6-5DD2-E5B6-E3EF-558261064ACC}"/>
              </a:ext>
            </a:extLst>
          </p:cNvPr>
          <p:cNvSpPr/>
          <p:nvPr/>
        </p:nvSpPr>
        <p:spPr>
          <a:xfrm>
            <a:off x="2572425" y="571223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67">
            <a:extLst>
              <a:ext uri="{FF2B5EF4-FFF2-40B4-BE49-F238E27FC236}">
                <a16:creationId xmlns="" xmlns:a16="http://schemas.microsoft.com/office/drawing/2014/main" id="{FE1317B6-2095-B412-80BC-575DAB4CB213}"/>
              </a:ext>
            </a:extLst>
          </p:cNvPr>
          <p:cNvSpPr txBox="1"/>
          <p:nvPr/>
        </p:nvSpPr>
        <p:spPr>
          <a:xfrm>
            <a:off x="2585436" y="3503475"/>
            <a:ext cx="1790248" cy="3948000"/>
          </a:xfrm>
          <a:prstGeom prst="rect">
            <a:avLst/>
          </a:prstGeom>
          <a:noFill/>
        </p:spPr>
        <p:txBody>
          <a:bodyPr vert="horz" wrap="square" lIns="0" tIns="6346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Выгрузка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БД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«Контур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Фокус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«С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ПАРК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126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масштабируемых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126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11696" marR="229103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вариантов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внутрирегиональной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роуд</a:t>
            </a:r>
            <a:r>
              <a:rPr lang="ru-RU" sz="600" b="1" spc="-69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шоу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83682" lvl="0" indent="0" algn="l" defTabSz="913965" rtl="0" eaLnBrk="1" fontAlgn="auto" latinLnBrk="0" hangingPunct="1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L="109792" marR="283682" lvl="0" indent="0" algn="l" defTabSz="913965" rtl="0" eaLnBrk="1" fontAlgn="auto" latinLnBrk="0" hangingPunct="1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693" marR="200999" lvl="0" indent="0" algn="l" defTabSz="91332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 крупным бизнесом региона возможностей организации производств для включения в цепочку поставок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1287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1287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600" b="1" i="0" u="none" strike="noStrike" kern="1200" cap="none" spc="-1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1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муниципалитеты,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54" name="object 8">
            <a:extLst>
              <a:ext uri="{FF2B5EF4-FFF2-40B4-BE49-F238E27FC236}">
                <a16:creationId xmlns="" xmlns:a16="http://schemas.microsoft.com/office/drawing/2014/main" id="{4191C737-4164-B37A-70C3-B872028D17A0}"/>
              </a:ext>
            </a:extLst>
          </p:cNvPr>
          <p:cNvSpPr txBox="1"/>
          <p:nvPr/>
        </p:nvSpPr>
        <p:spPr>
          <a:xfrm>
            <a:off x="548636" y="3448167"/>
            <a:ext cx="1905237" cy="392395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мозговые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штурмы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lang="ru-RU" sz="900" b="1" i="0" u="none" strike="noStrike" kern="1200" cap="none" spc="-3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73681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</a:t>
            </a:r>
            <a:r>
              <a:rPr lang="en-US" sz="900" b="1" spc="-3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непрерывного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адресного </a:t>
            </a:r>
            <a:r>
              <a:rPr kumimoji="0" sz="900" b="1" i="0" u="none" strike="noStrike" kern="1200" cap="none" spc="-4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900" b="1" i="0" u="none" strike="noStrike" kern="1200" cap="none" spc="-5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ения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бизнеса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900" b="1" i="0" u="none" strike="noStrike" kern="1200" cap="none" spc="-16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возможным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мерам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господдержки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финансовым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организационным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оказание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содействия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налаживании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сбыта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037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вариантов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муниципальной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интеграции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2049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сбыта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и региона,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налаживание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партнерских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отношений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внутренних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муниципальных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bject 20">
            <a:extLst>
              <a:ext uri="{FF2B5EF4-FFF2-40B4-BE49-F238E27FC236}">
                <a16:creationId xmlns="" xmlns:a16="http://schemas.microsoft.com/office/drawing/2014/main" id="{34BF3A8A-D892-627B-5CC3-693B2EFFB98E}"/>
              </a:ext>
            </a:extLst>
          </p:cNvPr>
          <p:cNvSpPr txBox="1"/>
          <p:nvPr/>
        </p:nvSpPr>
        <p:spPr>
          <a:xfrm>
            <a:off x="4600350" y="3528510"/>
            <a:ext cx="1773506" cy="3987626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16754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754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Выгрузка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ключевых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потенциальных</a:t>
            </a:r>
            <a:r>
              <a:rPr kumimoji="0" sz="6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</a:t>
            </a:r>
            <a:r>
              <a:rPr kumimoji="0" sz="6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росcийских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БД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«Контур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Фокус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ПАРК</a:t>
            </a:r>
            <a:r>
              <a:rPr kumimoji="0" sz="600" b="1" i="0" u="none" strike="noStrike" kern="1200" cap="none" spc="-1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54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российских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основе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мнения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нных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выручке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658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масштабирующих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регионах</a:t>
            </a:r>
            <a:r>
              <a:rPr kumimoji="0" sz="6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РФ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развития,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с крупным бизнесом МО вариантов привлечения их российских партнеров </a:t>
            </a:r>
          </a:p>
          <a:p>
            <a:pPr marL="109792" marR="238621" lvl="0" indent="0" algn="l" defTabSz="913965" rtl="0" eaLnBrk="1" fontAlgn="auto" latinLnBrk="0" hangingPunct="1">
              <a:lnSpc>
                <a:spcPts val="9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дистрибьюторов российских компаний на территории региона, переговоры с ними на предмет локализации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bject 21">
            <a:extLst>
              <a:ext uri="{FF2B5EF4-FFF2-40B4-BE49-F238E27FC236}">
                <a16:creationId xmlns="" xmlns:a16="http://schemas.microsoft.com/office/drawing/2014/main" id="{75CEA7AA-E815-2C21-D669-1BFEDB30AC8A}"/>
              </a:ext>
            </a:extLst>
          </p:cNvPr>
          <p:cNvSpPr/>
          <p:nvPr/>
        </p:nvSpPr>
        <p:spPr>
          <a:xfrm>
            <a:off x="4587304" y="364866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22">
            <a:extLst>
              <a:ext uri="{FF2B5EF4-FFF2-40B4-BE49-F238E27FC236}">
                <a16:creationId xmlns="" xmlns:a16="http://schemas.microsoft.com/office/drawing/2014/main" id="{20842610-B8E5-A855-8CD5-8434FF1A4C5D}"/>
              </a:ext>
            </a:extLst>
          </p:cNvPr>
          <p:cNvSpPr/>
          <p:nvPr/>
        </p:nvSpPr>
        <p:spPr>
          <a:xfrm>
            <a:off x="4587304" y="40296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23">
            <a:extLst>
              <a:ext uri="{FF2B5EF4-FFF2-40B4-BE49-F238E27FC236}">
                <a16:creationId xmlns="" xmlns:a16="http://schemas.microsoft.com/office/drawing/2014/main" id="{9B490CF3-CB63-D6DE-BD88-B65BCF20BF5A}"/>
              </a:ext>
            </a:extLst>
          </p:cNvPr>
          <p:cNvSpPr/>
          <p:nvPr/>
        </p:nvSpPr>
        <p:spPr>
          <a:xfrm>
            <a:off x="4587304" y="447774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24">
            <a:extLst>
              <a:ext uri="{FF2B5EF4-FFF2-40B4-BE49-F238E27FC236}">
                <a16:creationId xmlns="" xmlns:a16="http://schemas.microsoft.com/office/drawing/2014/main" id="{0D3D3425-4440-8ECD-01CD-52C92909ABC8}"/>
              </a:ext>
            </a:extLst>
          </p:cNvPr>
          <p:cNvSpPr/>
          <p:nvPr/>
        </p:nvSpPr>
        <p:spPr>
          <a:xfrm>
            <a:off x="4587304" y="571870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24">
            <a:extLst>
              <a:ext uri="{FF2B5EF4-FFF2-40B4-BE49-F238E27FC236}">
                <a16:creationId xmlns="" xmlns:a16="http://schemas.microsoft.com/office/drawing/2014/main" id="{03DD9A2D-021A-CA91-550E-C03CEE544C0F}"/>
              </a:ext>
            </a:extLst>
          </p:cNvPr>
          <p:cNvSpPr/>
          <p:nvPr/>
        </p:nvSpPr>
        <p:spPr>
          <a:xfrm>
            <a:off x="4590022" y="69420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27">
            <a:extLst>
              <a:ext uri="{FF2B5EF4-FFF2-40B4-BE49-F238E27FC236}">
                <a16:creationId xmlns="" xmlns:a16="http://schemas.microsoft.com/office/drawing/2014/main" id="{FB617E2E-5D55-9DC4-9DDA-C082BD203508}"/>
              </a:ext>
            </a:extLst>
          </p:cNvPr>
          <p:cNvSpPr/>
          <p:nvPr/>
        </p:nvSpPr>
        <p:spPr>
          <a:xfrm>
            <a:off x="6634229" y="548905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28">
            <a:extLst>
              <a:ext uri="{FF2B5EF4-FFF2-40B4-BE49-F238E27FC236}">
                <a16:creationId xmlns="" xmlns:a16="http://schemas.microsoft.com/office/drawing/2014/main" id="{FCAB4E1A-9184-AB98-D0AF-9EF3178DF5D6}"/>
              </a:ext>
            </a:extLst>
          </p:cNvPr>
          <p:cNvSpPr txBox="1"/>
          <p:nvPr/>
        </p:nvSpPr>
        <p:spPr>
          <a:xfrm>
            <a:off x="6664800" y="3521891"/>
            <a:ext cx="1840616" cy="3939666"/>
          </a:xfrm>
          <a:prstGeom prst="rect">
            <a:avLst/>
          </a:prstGeom>
          <a:noFill/>
        </p:spPr>
        <p:txBody>
          <a:bodyPr vert="horz" wrap="square" lIns="0" tIns="2538" rIns="0" bIns="0" rtlCol="0">
            <a:spAutoFit/>
          </a:bodyPr>
          <a:lstStyle/>
          <a:p>
            <a:pPr marL="109792" marR="33001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3001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Отслеживание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масштабирующих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РФ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(страны ШОС, Таможенного союза)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основе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мнения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экспертов,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нных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выручке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1281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ключевыми</a:t>
            </a:r>
            <a:r>
              <a:rPr lang="en-US" sz="901" b="1" spc="-36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иностранными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sz="901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привлечению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иностранных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5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</a:t>
            </a:r>
          </a:p>
          <a:p>
            <a:pPr marL="109792" marR="387762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крупным бизнесом МО вариантов привлечения их иностранных партнеров 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дистрибьюторов иностранных компаний на территории региона, переговоры с ними на предмет локализации</a:t>
            </a: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2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анализа компаний, ведущих поставки товаров путем «параллельного импорта»</a:t>
            </a:r>
            <a:endParaRPr kumimoji="0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bject 29">
            <a:extLst>
              <a:ext uri="{FF2B5EF4-FFF2-40B4-BE49-F238E27FC236}">
                <a16:creationId xmlns="" xmlns:a16="http://schemas.microsoft.com/office/drawing/2014/main" id="{AB9D7F32-FDCB-7A46-892E-713228433F60}"/>
              </a:ext>
            </a:extLst>
          </p:cNvPr>
          <p:cNvSpPr/>
          <p:nvPr/>
        </p:nvSpPr>
        <p:spPr>
          <a:xfrm>
            <a:off x="6634229" y="36609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594" y="0"/>
                </a:moveTo>
                <a:lnTo>
                  <a:pt x="18688" y="2405"/>
                </a:lnTo>
                <a:lnTo>
                  <a:pt x="8963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3" y="52236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6" y="8963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30">
            <a:extLst>
              <a:ext uri="{FF2B5EF4-FFF2-40B4-BE49-F238E27FC236}">
                <a16:creationId xmlns="" xmlns:a16="http://schemas.microsoft.com/office/drawing/2014/main" id="{08987E90-EF8B-C24F-B97F-67E52E411E0F}"/>
              </a:ext>
            </a:extLst>
          </p:cNvPr>
          <p:cNvSpPr/>
          <p:nvPr/>
        </p:nvSpPr>
        <p:spPr>
          <a:xfrm>
            <a:off x="6634229" y="40727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0"/>
                </a:lnTo>
                <a:lnTo>
                  <a:pt x="8963" y="52225"/>
                </a:lnTo>
                <a:lnTo>
                  <a:pt x="18688" y="58783"/>
                </a:lnTo>
                <a:lnTo>
                  <a:pt x="30594" y="61188"/>
                </a:lnTo>
                <a:lnTo>
                  <a:pt x="42507" y="58783"/>
                </a:lnTo>
                <a:lnTo>
                  <a:pt x="52236" y="52225"/>
                </a:lnTo>
                <a:lnTo>
                  <a:pt x="58796" y="42500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27">
            <a:extLst>
              <a:ext uri="{FF2B5EF4-FFF2-40B4-BE49-F238E27FC236}">
                <a16:creationId xmlns="" xmlns:a16="http://schemas.microsoft.com/office/drawing/2014/main" id="{A05F7663-6B5E-2BA7-4BB4-1BE8981530CE}"/>
              </a:ext>
            </a:extLst>
          </p:cNvPr>
          <p:cNvSpPr/>
          <p:nvPr/>
        </p:nvSpPr>
        <p:spPr>
          <a:xfrm flipV="1">
            <a:off x="6634229" y="66783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27">
            <a:extLst>
              <a:ext uri="{FF2B5EF4-FFF2-40B4-BE49-F238E27FC236}">
                <a16:creationId xmlns="" xmlns:a16="http://schemas.microsoft.com/office/drawing/2014/main" id="{1314C668-AA84-2C73-8A20-7F58D1FC3BC5}"/>
              </a:ext>
            </a:extLst>
          </p:cNvPr>
          <p:cNvSpPr/>
          <p:nvPr/>
        </p:nvSpPr>
        <p:spPr>
          <a:xfrm flipV="1">
            <a:off x="6634020" y="71198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33">
            <a:extLst>
              <a:ext uri="{FF2B5EF4-FFF2-40B4-BE49-F238E27FC236}">
                <a16:creationId xmlns="" xmlns:a16="http://schemas.microsoft.com/office/drawing/2014/main" id="{BAB03709-9375-A1FF-F431-05AD2B730EA9}"/>
              </a:ext>
            </a:extLst>
          </p:cNvPr>
          <p:cNvSpPr txBox="1"/>
          <p:nvPr/>
        </p:nvSpPr>
        <p:spPr>
          <a:xfrm>
            <a:off x="8662972" y="3509435"/>
            <a:ext cx="1723461" cy="3917095"/>
          </a:xfrm>
          <a:prstGeom prst="rect">
            <a:avLst/>
          </a:prstGeom>
          <a:noFill/>
        </p:spPr>
        <p:txBody>
          <a:bodyPr vert="horz" wrap="square" lIns="0" tIns="5712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5512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списка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агентов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бизнеса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банки,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МФЦ,</a:t>
            </a:r>
            <a:r>
              <a:rPr kumimoji="0" sz="600" b="1" i="0" u="none" strike="noStrike" kern="1200" cap="none" spc="-8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частные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промпарки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владельцы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земельных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участков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консультанты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эксперты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4297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-10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очных</a:t>
            </a:r>
            <a:r>
              <a:rPr kumimoji="0" sz="6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агентами бизнеса,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разъяснение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сотрудничества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комбинаций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демонстрация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карты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ценностей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4841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списка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региональных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интеграторов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7262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числа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</a:t>
            </a:r>
            <a:r>
              <a:rPr kumimoji="0" sz="600" b="1" i="0" u="none" strike="noStrike" kern="1200" cap="none" spc="-4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потребителей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производственных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экспертов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045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очных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встреч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интеграторами,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разъяснение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путей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сотрудничества</a:t>
            </a:r>
            <a:r>
              <a:rPr kumimoji="0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6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отраслевых межмуниципальных мероприятий с участием регионального бизнеса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работы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«выходцами» — земляками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территории в части работы </a:t>
            </a: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развитию 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эффективности </a:t>
            </a:r>
            <a:endParaRPr kumimoji="0" lang="en-US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с агентами бизнеса </a:t>
            </a:r>
            <a:endParaRPr kumimoji="0" lang="en-US" sz="600" b="1" i="0" u="none" strike="noStrike" kern="1200" cap="none" spc="-6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интеграторами</a:t>
            </a:r>
          </a:p>
        </p:txBody>
      </p:sp>
      <p:sp>
        <p:nvSpPr>
          <p:cNvPr id="94" name="object 34">
            <a:extLst>
              <a:ext uri="{FF2B5EF4-FFF2-40B4-BE49-F238E27FC236}">
                <a16:creationId xmlns="" xmlns:a16="http://schemas.microsoft.com/office/drawing/2014/main" id="{B3DECF58-B595-8E1A-3B2C-B9D7D7DA4752}"/>
              </a:ext>
            </a:extLst>
          </p:cNvPr>
          <p:cNvSpPr/>
          <p:nvPr/>
        </p:nvSpPr>
        <p:spPr>
          <a:xfrm>
            <a:off x="8632383" y="361935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35">
            <a:extLst>
              <a:ext uri="{FF2B5EF4-FFF2-40B4-BE49-F238E27FC236}">
                <a16:creationId xmlns="" xmlns:a16="http://schemas.microsoft.com/office/drawing/2014/main" id="{E5F63BCD-2F7C-1E89-DC7B-15252F170D3B}"/>
              </a:ext>
            </a:extLst>
          </p:cNvPr>
          <p:cNvSpPr/>
          <p:nvPr/>
        </p:nvSpPr>
        <p:spPr>
          <a:xfrm>
            <a:off x="8632383" y="407015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36">
            <a:extLst>
              <a:ext uri="{FF2B5EF4-FFF2-40B4-BE49-F238E27FC236}">
                <a16:creationId xmlns="" xmlns:a16="http://schemas.microsoft.com/office/drawing/2014/main" id="{21420852-96F7-98F3-727F-AD200612C21C}"/>
              </a:ext>
            </a:extLst>
          </p:cNvPr>
          <p:cNvSpPr/>
          <p:nvPr/>
        </p:nvSpPr>
        <p:spPr>
          <a:xfrm>
            <a:off x="8632383" y="478575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37">
            <a:extLst>
              <a:ext uri="{FF2B5EF4-FFF2-40B4-BE49-F238E27FC236}">
                <a16:creationId xmlns="" xmlns:a16="http://schemas.microsoft.com/office/drawing/2014/main" id="{467CC9C1-FA74-270C-A0B2-4B7EEC9E1E0E}"/>
              </a:ext>
            </a:extLst>
          </p:cNvPr>
          <p:cNvSpPr/>
          <p:nvPr/>
        </p:nvSpPr>
        <p:spPr>
          <a:xfrm>
            <a:off x="8632383" y="532403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37">
            <a:extLst>
              <a:ext uri="{FF2B5EF4-FFF2-40B4-BE49-F238E27FC236}">
                <a16:creationId xmlns="" xmlns:a16="http://schemas.microsoft.com/office/drawing/2014/main" id="{EA59957D-9EFD-E557-820A-C5541475A95B}"/>
              </a:ext>
            </a:extLst>
          </p:cNvPr>
          <p:cNvSpPr/>
          <p:nvPr/>
        </p:nvSpPr>
        <p:spPr>
          <a:xfrm>
            <a:off x="8621282" y="659039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37">
            <a:extLst>
              <a:ext uri="{FF2B5EF4-FFF2-40B4-BE49-F238E27FC236}">
                <a16:creationId xmlns="" xmlns:a16="http://schemas.microsoft.com/office/drawing/2014/main" id="{FED0ECF1-1D91-F358-C2C4-4A2E1F27F229}"/>
              </a:ext>
            </a:extLst>
          </p:cNvPr>
          <p:cNvSpPr/>
          <p:nvPr/>
        </p:nvSpPr>
        <p:spPr>
          <a:xfrm>
            <a:off x="8622211" y="703856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="" xmlns:a16="http://schemas.microsoft.com/office/drawing/2014/main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16166"/>
            <a:ext cx="357373" cy="357373"/>
          </a:xfrm>
          <a:prstGeom prst="rect">
            <a:avLst/>
          </a:prstGeom>
        </p:spPr>
      </p:pic>
      <p:pic>
        <p:nvPicPr>
          <p:cNvPr id="108" name="Рисунок 107" descr="Пользователь контур">
            <a:extLst>
              <a:ext uri="{FF2B5EF4-FFF2-40B4-BE49-F238E27FC236}">
                <a16:creationId xmlns="" xmlns:a16="http://schemas.microsoft.com/office/drawing/2014/main" id="{EE25DD72-1DAD-FD6A-C4B6-DED0B1EBF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6394" y="6027235"/>
            <a:ext cx="357373" cy="357373"/>
          </a:xfrm>
          <a:prstGeom prst="rect">
            <a:avLst/>
          </a:prstGeom>
        </p:spPr>
      </p:pic>
      <p:pic>
        <p:nvPicPr>
          <p:cNvPr id="109" name="Рисунок 108" descr="Пользователь контур">
            <a:extLst>
              <a:ext uri="{FF2B5EF4-FFF2-40B4-BE49-F238E27FC236}">
                <a16:creationId xmlns="" xmlns:a16="http://schemas.microsoft.com/office/drawing/2014/main" id="{21CA5E83-1EDC-5545-3D7B-20F52F60B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5177699"/>
            <a:ext cx="357373" cy="357373"/>
          </a:xfrm>
          <a:prstGeom prst="rect">
            <a:avLst/>
          </a:prstGeom>
        </p:spPr>
      </p:pic>
      <p:pic>
        <p:nvPicPr>
          <p:cNvPr id="110" name="Рисунок 109" descr="Пользователь контур">
            <a:extLst>
              <a:ext uri="{FF2B5EF4-FFF2-40B4-BE49-F238E27FC236}">
                <a16:creationId xmlns="" xmlns:a16="http://schemas.microsoft.com/office/drawing/2014/main" id="{36BDD263-6472-0ED7-932B-6E512BEF1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34628" y="4010244"/>
            <a:ext cx="357373" cy="357373"/>
          </a:xfrm>
          <a:prstGeom prst="rect">
            <a:avLst/>
          </a:prstGeom>
        </p:spPr>
      </p:pic>
      <p:pic>
        <p:nvPicPr>
          <p:cNvPr id="112" name="Рисунок 111" descr="Пользователь контур">
            <a:extLst>
              <a:ext uri="{FF2B5EF4-FFF2-40B4-BE49-F238E27FC236}">
                <a16:creationId xmlns="" xmlns:a16="http://schemas.microsoft.com/office/drawing/2014/main" id="{8E27F89D-5504-0F7C-33D2-78C4187AF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5964" y="4825860"/>
            <a:ext cx="357373" cy="357373"/>
          </a:xfrm>
          <a:prstGeom prst="rect">
            <a:avLst/>
          </a:prstGeom>
        </p:spPr>
      </p:pic>
      <p:pic>
        <p:nvPicPr>
          <p:cNvPr id="113" name="Рисунок 112" descr="Пользователь контур">
            <a:extLst>
              <a:ext uri="{FF2B5EF4-FFF2-40B4-BE49-F238E27FC236}">
                <a16:creationId xmlns="" xmlns:a16="http://schemas.microsoft.com/office/drawing/2014/main" id="{C7C73732-5486-6F9B-0D21-BD1C857EE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7612" y="6205921"/>
            <a:ext cx="357373" cy="357373"/>
          </a:xfrm>
          <a:prstGeom prst="rect">
            <a:avLst/>
          </a:prstGeom>
        </p:spPr>
      </p:pic>
      <p:pic>
        <p:nvPicPr>
          <p:cNvPr id="114" name="Рисунок 113" descr="Пользователь контур">
            <a:extLst>
              <a:ext uri="{FF2B5EF4-FFF2-40B4-BE49-F238E27FC236}">
                <a16:creationId xmlns="" xmlns:a16="http://schemas.microsoft.com/office/drawing/2014/main" id="{4EB1D212-EF86-8712-8899-435FD9893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0833" y="4539304"/>
            <a:ext cx="357373" cy="357373"/>
          </a:xfrm>
          <a:prstGeom prst="rect">
            <a:avLst/>
          </a:prstGeom>
        </p:spPr>
      </p:pic>
      <p:pic>
        <p:nvPicPr>
          <p:cNvPr id="117" name="Рисунок 116" descr="Пользователь контур">
            <a:extLst>
              <a:ext uri="{FF2B5EF4-FFF2-40B4-BE49-F238E27FC236}">
                <a16:creationId xmlns="" xmlns:a16="http://schemas.microsoft.com/office/drawing/2014/main" id="{1AE74D91-1276-557A-B9BC-5046304D0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5858" y="5858932"/>
            <a:ext cx="357373" cy="357373"/>
          </a:xfrm>
          <a:prstGeom prst="rect">
            <a:avLst/>
          </a:prstGeom>
        </p:spPr>
      </p:pic>
      <p:pic>
        <p:nvPicPr>
          <p:cNvPr id="119" name="Рисунок 118" descr="Пользователь контур">
            <a:extLst>
              <a:ext uri="{FF2B5EF4-FFF2-40B4-BE49-F238E27FC236}">
                <a16:creationId xmlns="" xmlns:a16="http://schemas.microsoft.com/office/drawing/2014/main" id="{343E8366-C21F-A525-83FD-42D4F29CA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286" y="4561726"/>
            <a:ext cx="357373" cy="357373"/>
          </a:xfrm>
          <a:prstGeom prst="rect">
            <a:avLst/>
          </a:prstGeom>
        </p:spPr>
      </p:pic>
      <p:pic>
        <p:nvPicPr>
          <p:cNvPr id="121" name="Рисунок 120" descr="Пользователь контур">
            <a:extLst>
              <a:ext uri="{FF2B5EF4-FFF2-40B4-BE49-F238E27FC236}">
                <a16:creationId xmlns="" xmlns:a16="http://schemas.microsoft.com/office/drawing/2014/main" id="{A76DFAC6-C342-606B-8733-4ADB579A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918" y="6079347"/>
            <a:ext cx="357373" cy="357373"/>
          </a:xfrm>
          <a:prstGeom prst="rect">
            <a:avLst/>
          </a:prstGeom>
        </p:spPr>
      </p:pic>
      <p:pic>
        <p:nvPicPr>
          <p:cNvPr id="122" name="Рисунок 121" descr="Пользователь контур">
            <a:extLst>
              <a:ext uri="{FF2B5EF4-FFF2-40B4-BE49-F238E27FC236}">
                <a16:creationId xmlns="" xmlns:a16="http://schemas.microsoft.com/office/drawing/2014/main" id="{F0AF2BE0-7AAA-97CA-756F-053C3A091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6164" y="5964296"/>
            <a:ext cx="357373" cy="357373"/>
          </a:xfrm>
          <a:prstGeom prst="rect">
            <a:avLst/>
          </a:prstGeom>
        </p:spPr>
      </p:pic>
      <p:sp>
        <p:nvSpPr>
          <p:cNvPr id="2" name="5-конечная звезда 1">
            <a:extLst>
              <a:ext uri="{FF2B5EF4-FFF2-40B4-BE49-F238E27FC236}">
                <a16:creationId xmlns="" xmlns:a16="http://schemas.microsoft.com/office/drawing/2014/main" id="{A5D10C90-2352-E931-4397-8DD18EA7E216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="" xmlns:a16="http://schemas.microsoft.com/office/drawing/2014/main" id="{FEBCF2C8-68AD-B3E9-FFE6-82F66C93C865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20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23 №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0A8D7FD4-20E5-4213-9F6F-0135FA91CEEF}"/>
              </a:ext>
            </a:extLst>
          </p:cNvPr>
          <p:cNvSpPr txBox="1"/>
          <p:nvPr/>
        </p:nvSpPr>
        <p:spPr>
          <a:xfrm>
            <a:off x="7579073" y="330379"/>
            <a:ext cx="2796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 — Фонд развития Ханты-Мансийского автономного округа — Югры</a:t>
            </a:r>
            <a:endParaRPr lang="ru-RU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3100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рямоугольник 203">
            <a:extLst>
              <a:ext uri="{FF2B5EF4-FFF2-40B4-BE49-F238E27FC236}">
                <a16:creationId xmlns="" xmlns:a16="http://schemas.microsoft.com/office/drawing/2014/main" id="{CE428A99-4D6F-F560-D578-7E6A9E287039}"/>
              </a:ext>
            </a:extLst>
          </p:cNvPr>
          <p:cNvSpPr/>
          <p:nvPr/>
        </p:nvSpPr>
        <p:spPr>
          <a:xfrm>
            <a:off x="579458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5-конечная звезда 30">
            <a:extLst>
              <a:ext uri="{FF2B5EF4-FFF2-40B4-BE49-F238E27FC236}">
                <a16:creationId xmlns="" xmlns:a16="http://schemas.microsoft.com/office/drawing/2014/main" id="{FB36DC00-1563-2FFC-DCF2-EA5FEC379EDE}"/>
              </a:ext>
            </a:extLst>
          </p:cNvPr>
          <p:cNvSpPr/>
          <p:nvPr/>
        </p:nvSpPr>
        <p:spPr>
          <a:xfrm>
            <a:off x="5883823" y="2296118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>
            <a:extLst>
              <a:ext uri="{FF2B5EF4-FFF2-40B4-BE49-F238E27FC236}">
                <a16:creationId xmlns="" xmlns:a16="http://schemas.microsoft.com/office/drawing/2014/main" id="{738BEE5C-8714-89C0-AE1C-DCF9122A46DE}"/>
              </a:ext>
            </a:extLst>
          </p:cNvPr>
          <p:cNvSpPr/>
          <p:nvPr/>
        </p:nvSpPr>
        <p:spPr>
          <a:xfrm>
            <a:off x="217046" y="3989179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63">
            <a:extLst>
              <a:ext uri="{FF2B5EF4-FFF2-40B4-BE49-F238E27FC236}">
                <a16:creationId xmlns="" xmlns:a16="http://schemas.microsoft.com/office/drawing/2014/main" id="{F526F186-9CF0-8C74-9E94-3F182A66845C}"/>
              </a:ext>
            </a:extLst>
          </p:cNvPr>
          <p:cNvSpPr txBox="1"/>
          <p:nvPr/>
        </p:nvSpPr>
        <p:spPr>
          <a:xfrm>
            <a:off x="601079" y="3414213"/>
            <a:ext cx="1768662" cy="3905555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Регулярный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1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мониторинг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ых</a:t>
            </a:r>
            <a:r>
              <a:rPr kumimoji="0" sz="901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endParaRPr kumimoji="0" sz="901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82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65551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совещательного органа при главе МО по реализации инвестпроектов</a:t>
            </a:r>
            <a:endParaRPr kumimoji="0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52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корпоративной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культуры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на уровне МО единого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регламента по сопровождению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с определением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 между РОИВ (соглашение), территориальными ФОИВ, ресурсоснабжающими организациями, муниципалитетами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создании Свода инвестиционных    правил и его активное использование</a:t>
            </a:r>
          </a:p>
          <a:p>
            <a:pPr marL="109792" marR="0" lvl="0" indent="0" algn="l" defTabSz="913965" rtl="0" eaLnBrk="1" fontAlgn="auto" latinLnBrk="0" hangingPunct="1">
              <a:lnSpc>
                <a:spcPts val="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99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центра    компетенции по сбыту продукции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реестра производимой    продукции, услуг, работ</a:t>
            </a:r>
          </a:p>
          <a:p>
            <a:pPr marL="109792" marR="0" lvl="0" indent="0" algn="l" defTabSz="913965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программы продвижения продукции местных компаний: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рынок региона                                («покупаем местное»),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рынок РФ,</a:t>
            </a:r>
          </a:p>
          <a:p>
            <a:pPr marL="281242" marR="0" lvl="0" indent="-17145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экспортный рынок                     (совместно с ЦПЭ и РЭЦ)</a:t>
            </a:r>
          </a:p>
          <a:p>
            <a:pPr marL="109792" marR="0" lvl="0" indent="0" algn="l" defTabSz="913965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Инициирование закупочных сессий                       с крупным бизнесом</a:t>
            </a:r>
          </a:p>
        </p:txBody>
      </p:sp>
      <p:pic>
        <p:nvPicPr>
          <p:cNvPr id="38" name="Рисунок 37" descr="Лента контур">
            <a:extLst>
              <a:ext uri="{FF2B5EF4-FFF2-40B4-BE49-F238E27FC236}">
                <a16:creationId xmlns="" xmlns:a16="http://schemas.microsoft.com/office/drawing/2014/main" id="{DCA33AD9-34A4-ACE8-08FB-247D16515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871" y="5426566"/>
            <a:ext cx="336640" cy="336640"/>
          </a:xfrm>
          <a:prstGeom prst="rect">
            <a:avLst/>
          </a:prstGeom>
        </p:spPr>
      </p:pic>
      <p:pic>
        <p:nvPicPr>
          <p:cNvPr id="118" name="Рисунок 117" descr="Лента контур">
            <a:extLst>
              <a:ext uri="{FF2B5EF4-FFF2-40B4-BE49-F238E27FC236}">
                <a16:creationId xmlns="" xmlns:a16="http://schemas.microsoft.com/office/drawing/2014/main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="" xmlns:a16="http://schemas.microsoft.com/office/drawing/2014/main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="" xmlns:a16="http://schemas.microsoft.com/office/drawing/2014/main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сопровождение | 27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5C48F9AB-7851-F6FC-4007-7F7B02E1D766}"/>
              </a:ext>
            </a:extLst>
          </p:cNvPr>
          <p:cNvSpPr/>
          <p:nvPr/>
        </p:nvSpPr>
        <p:spPr>
          <a:xfrm flipV="1">
            <a:off x="57407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274E3078-09A6-4241-E9D0-F21CCB59FD46}"/>
              </a:ext>
            </a:extLst>
          </p:cNvPr>
          <p:cNvSpPr/>
          <p:nvPr/>
        </p:nvSpPr>
        <p:spPr>
          <a:xfrm flipV="1">
            <a:off x="8689744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BE52AFDB-DDAB-9D4A-45A5-CB9D7AA8CE9D}"/>
              </a:ext>
            </a:extLst>
          </p:cNvPr>
          <p:cNvSpPr/>
          <p:nvPr/>
        </p:nvSpPr>
        <p:spPr>
          <a:xfrm flipV="1">
            <a:off x="6660828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CD786956-37FE-4DC7-A1F0-F44D5E5BC338}"/>
              </a:ext>
            </a:extLst>
          </p:cNvPr>
          <p:cNvSpPr/>
          <p:nvPr/>
        </p:nvSpPr>
        <p:spPr>
          <a:xfrm flipV="1">
            <a:off x="4631910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A28B1F5A-B835-FFFB-7C85-7FA8E815F849}"/>
              </a:ext>
            </a:extLst>
          </p:cNvPr>
          <p:cNvSpPr/>
          <p:nvPr/>
        </p:nvSpPr>
        <p:spPr>
          <a:xfrm flipV="1">
            <a:off x="2602992" y="2207907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="" xmlns:a16="http://schemas.microsoft.com/office/drawing/2014/main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="" xmlns:a16="http://schemas.microsoft.com/office/drawing/2014/main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="" xmlns:a16="http://schemas.microsoft.com/office/drawing/2014/main" id="{5AD793B1-D34C-78D9-CEF7-A7AA08DC574C}"/>
              </a:ext>
            </a:extLst>
          </p:cNvPr>
          <p:cNvSpPr/>
          <p:nvPr/>
        </p:nvSpPr>
        <p:spPr>
          <a:xfrm>
            <a:off x="2594372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Прямоугольник 206">
            <a:extLst>
              <a:ext uri="{FF2B5EF4-FFF2-40B4-BE49-F238E27FC236}">
                <a16:creationId xmlns="" xmlns:a16="http://schemas.microsoft.com/office/drawing/2014/main" id="{D1BFE8C6-1B98-2D92-6C73-8AD234537066}"/>
              </a:ext>
            </a:extLst>
          </p:cNvPr>
          <p:cNvSpPr/>
          <p:nvPr/>
        </p:nvSpPr>
        <p:spPr>
          <a:xfrm>
            <a:off x="4613380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="" xmlns:a16="http://schemas.microsoft.com/office/drawing/2014/main" id="{222B638A-5F02-BEC9-2740-935E2CC398A2}"/>
              </a:ext>
            </a:extLst>
          </p:cNvPr>
          <p:cNvSpPr/>
          <p:nvPr/>
        </p:nvSpPr>
        <p:spPr>
          <a:xfrm>
            <a:off x="6656994" y="3503475"/>
            <a:ext cx="1648201" cy="39065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="" xmlns:a16="http://schemas.microsoft.com/office/drawing/2014/main" id="{D4E1E1FF-1E1C-400A-9263-6FFEBB7969BB}"/>
              </a:ext>
            </a:extLst>
          </p:cNvPr>
          <p:cNvSpPr/>
          <p:nvPr/>
        </p:nvSpPr>
        <p:spPr>
          <a:xfrm>
            <a:off x="8662972" y="3509197"/>
            <a:ext cx="1648201" cy="399858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="" xmlns:a16="http://schemas.microsoft.com/office/drawing/2014/main" id="{E53BEE04-53E0-942F-EF15-676004252E30}"/>
              </a:ext>
            </a:extLst>
          </p:cNvPr>
          <p:cNvSpPr txBox="1"/>
          <p:nvPr/>
        </p:nvSpPr>
        <p:spPr>
          <a:xfrm>
            <a:off x="8763720" y="3127572"/>
            <a:ext cx="396659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</a:t>
            </a:r>
            <a:r>
              <a:rPr kumimoji="0" lang="ru-RU" sz="2000" b="1" i="0" u="none" strike="noStrike" kern="1200" cap="none" spc="4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5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="" xmlns:a16="http://schemas.microsoft.com/office/drawing/2014/main" id="{CC39D436-FF75-852F-1BE9-E6BCCBF719FF}"/>
              </a:ext>
            </a:extLst>
          </p:cNvPr>
          <p:cNvSpPr txBox="1"/>
          <p:nvPr/>
        </p:nvSpPr>
        <p:spPr>
          <a:xfrm>
            <a:off x="8774691" y="2306865"/>
            <a:ext cx="1528738" cy="614587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ИНТЕГРАЦИЯ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БИЗНЕСА В БИЗНЕС-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7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СООБЩЕСТВО РЕГИОНА, </a:t>
            </a: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СОЦИАЛИЗАЦИЯ БИЗНЕСА</a:t>
            </a:r>
          </a:p>
        </p:txBody>
      </p:sp>
      <p:sp>
        <p:nvSpPr>
          <p:cNvPr id="9" name="object 21">
            <a:extLst>
              <a:ext uri="{FF2B5EF4-FFF2-40B4-BE49-F238E27FC236}">
                <a16:creationId xmlns="" xmlns:a16="http://schemas.microsoft.com/office/drawing/2014/main" id="{8BEA263E-7D1B-6989-7C02-891123B59411}"/>
              </a:ext>
            </a:extLst>
          </p:cNvPr>
          <p:cNvSpPr txBox="1"/>
          <p:nvPr/>
        </p:nvSpPr>
        <p:spPr>
          <a:xfrm>
            <a:off x="6786392" y="3127572"/>
            <a:ext cx="487416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14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="" xmlns:a16="http://schemas.microsoft.com/office/drawing/2014/main" id="{F6F762DA-3C4D-1DC1-8289-CCEEFCC803D3}"/>
              </a:ext>
            </a:extLst>
          </p:cNvPr>
          <p:cNvSpPr txBox="1"/>
          <p:nvPr/>
        </p:nvSpPr>
        <p:spPr>
          <a:xfrm>
            <a:off x="6757755" y="2306865"/>
            <a:ext cx="1250485" cy="370866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NPS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(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ИНДЕКС ЧИСТОЙ ПОДДЕРЖКИ)</a:t>
            </a:r>
          </a:p>
        </p:txBody>
      </p:sp>
      <p:sp>
        <p:nvSpPr>
          <p:cNvPr id="15" name="object 24">
            <a:extLst>
              <a:ext uri="{FF2B5EF4-FFF2-40B4-BE49-F238E27FC236}">
                <a16:creationId xmlns="" xmlns:a16="http://schemas.microsoft.com/office/drawing/2014/main" id="{7686EF91-E2A6-9405-90A0-BBCC8A588702}"/>
              </a:ext>
            </a:extLst>
          </p:cNvPr>
          <p:cNvSpPr txBox="1"/>
          <p:nvPr/>
        </p:nvSpPr>
        <p:spPr>
          <a:xfrm>
            <a:off x="4736164" y="3127572"/>
            <a:ext cx="487416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13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17" name="object 25">
            <a:extLst>
              <a:ext uri="{FF2B5EF4-FFF2-40B4-BE49-F238E27FC236}">
                <a16:creationId xmlns="" xmlns:a16="http://schemas.microsoft.com/office/drawing/2014/main" id="{0F1CD81F-56D5-F337-E7BD-7A393EAE29D6}"/>
              </a:ext>
            </a:extLst>
          </p:cNvPr>
          <p:cNvSpPr txBox="1"/>
          <p:nvPr/>
        </p:nvSpPr>
        <p:spPr>
          <a:xfrm>
            <a:off x="4739064" y="2306865"/>
            <a:ext cx="1399723" cy="383690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ОБРАТНАЯ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СВЯЗЬ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ОТ ИНВЕСТОРОВ</a:t>
            </a:r>
          </a:p>
        </p:txBody>
      </p:sp>
      <p:sp>
        <p:nvSpPr>
          <p:cNvPr id="18" name="object 27">
            <a:extLst>
              <a:ext uri="{FF2B5EF4-FFF2-40B4-BE49-F238E27FC236}">
                <a16:creationId xmlns="" xmlns:a16="http://schemas.microsoft.com/office/drawing/2014/main" id="{21416FD7-AD75-FAB9-A0A4-CC764709BB8E}"/>
              </a:ext>
            </a:extLst>
          </p:cNvPr>
          <p:cNvSpPr txBox="1"/>
          <p:nvPr/>
        </p:nvSpPr>
        <p:spPr>
          <a:xfrm>
            <a:off x="2685675" y="2306865"/>
            <a:ext cx="1449665" cy="35804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РЕЕСТР ИНВЕСТИЦИОННЫХ ПРОЕКТОВ</a:t>
            </a:r>
          </a:p>
        </p:txBody>
      </p:sp>
      <p:sp>
        <p:nvSpPr>
          <p:cNvPr id="19" name="object 29">
            <a:extLst>
              <a:ext uri="{FF2B5EF4-FFF2-40B4-BE49-F238E27FC236}">
                <a16:creationId xmlns="" xmlns:a16="http://schemas.microsoft.com/office/drawing/2014/main" id="{C63E0A6C-69CF-5AF5-D956-2D69ED347AD4}"/>
              </a:ext>
            </a:extLst>
          </p:cNvPr>
          <p:cNvSpPr txBox="1"/>
          <p:nvPr/>
        </p:nvSpPr>
        <p:spPr>
          <a:xfrm>
            <a:off x="668735" y="3127572"/>
            <a:ext cx="367814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11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0" name="object 30">
            <a:extLst>
              <a:ext uri="{FF2B5EF4-FFF2-40B4-BE49-F238E27FC236}">
                <a16:creationId xmlns="" xmlns:a16="http://schemas.microsoft.com/office/drawing/2014/main" id="{01E76C8D-E3B1-7CDF-52EC-E88DA0F6798A}"/>
              </a:ext>
            </a:extLst>
          </p:cNvPr>
          <p:cNvSpPr txBox="1"/>
          <p:nvPr/>
        </p:nvSpPr>
        <p:spPr>
          <a:xfrm>
            <a:off x="670318" y="2306865"/>
            <a:ext cx="1432950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СТАНДАРТ СОПРОВОЖДЕНИЯ</a:t>
            </a:r>
          </a:p>
        </p:txBody>
      </p:sp>
      <p:sp>
        <p:nvSpPr>
          <p:cNvPr id="21" name="object 30">
            <a:extLst>
              <a:ext uri="{FF2B5EF4-FFF2-40B4-BE49-F238E27FC236}">
                <a16:creationId xmlns="" xmlns:a16="http://schemas.microsoft.com/office/drawing/2014/main" id="{E7ABEB87-2D07-6670-EE7A-DF5F275F835B}"/>
              </a:ext>
            </a:extLst>
          </p:cNvPr>
          <p:cNvSpPr txBox="1"/>
          <p:nvPr/>
        </p:nvSpPr>
        <p:spPr>
          <a:xfrm>
            <a:off x="667526" y="2842287"/>
            <a:ext cx="113093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2" name="object 29">
            <a:extLst>
              <a:ext uri="{FF2B5EF4-FFF2-40B4-BE49-F238E27FC236}">
                <a16:creationId xmlns="" xmlns:a16="http://schemas.microsoft.com/office/drawing/2014/main" id="{44E675CC-68DB-18AD-024B-3433D80561E3}"/>
              </a:ext>
            </a:extLst>
          </p:cNvPr>
          <p:cNvSpPr txBox="1"/>
          <p:nvPr/>
        </p:nvSpPr>
        <p:spPr>
          <a:xfrm>
            <a:off x="2700000" y="3127572"/>
            <a:ext cx="418934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12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="" xmlns:a16="http://schemas.microsoft.com/office/drawing/2014/main" id="{C79B9E74-530A-642E-FCE2-49F2D9ED5D30}"/>
              </a:ext>
            </a:extLst>
          </p:cNvPr>
          <p:cNvSpPr txBox="1"/>
          <p:nvPr/>
        </p:nvSpPr>
        <p:spPr>
          <a:xfrm>
            <a:off x="2688644" y="2842287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4" name="object 25">
            <a:extLst>
              <a:ext uri="{FF2B5EF4-FFF2-40B4-BE49-F238E27FC236}">
                <a16:creationId xmlns="" xmlns:a16="http://schemas.microsoft.com/office/drawing/2014/main" id="{13410B3E-48FE-80E0-662D-D6BE5B9D430B}"/>
              </a:ext>
            </a:extLst>
          </p:cNvPr>
          <p:cNvSpPr txBox="1"/>
          <p:nvPr/>
        </p:nvSpPr>
        <p:spPr>
          <a:xfrm>
            <a:off x="4736160" y="2842287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="" xmlns:a16="http://schemas.microsoft.com/office/drawing/2014/main" id="{A5DE2CDB-0028-DF7A-C99A-B3799FC77FE3}"/>
              </a:ext>
            </a:extLst>
          </p:cNvPr>
          <p:cNvSpPr txBox="1"/>
          <p:nvPr/>
        </p:nvSpPr>
        <p:spPr>
          <a:xfrm>
            <a:off x="6804467" y="2842287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</a:t>
            </a:r>
            <a:r>
              <a:rPr kumimoji="0" lang="ru-RU" sz="7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="" xmlns:a16="http://schemas.microsoft.com/office/drawing/2014/main" id="{98F42B49-2E3F-6127-523E-BC66669EDCCB}"/>
              </a:ext>
            </a:extLst>
          </p:cNvPr>
          <p:cNvSpPr txBox="1"/>
          <p:nvPr/>
        </p:nvSpPr>
        <p:spPr>
          <a:xfrm>
            <a:off x="8776556" y="2982482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ФОНД</a:t>
            </a:r>
            <a:r>
              <a:rPr lang="ru-RU" sz="700" b="1" spc="-15" dirty="0">
                <a:solidFill>
                  <a:srgbClr val="1E3A5B"/>
                </a:solidFill>
                <a:latin typeface="Arial Black" panose="020B0A04020102020204" pitchFamily="34" charset="0"/>
                <a:cs typeface="DIN Pro Bold"/>
              </a:rPr>
              <a:t>,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="" xmlns:a16="http://schemas.microsoft.com/office/drawing/2014/main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16166"/>
            <a:ext cx="357373" cy="357373"/>
          </a:xfrm>
          <a:prstGeom prst="rect">
            <a:avLst/>
          </a:prstGeom>
        </p:spPr>
      </p:pic>
      <p:pic>
        <p:nvPicPr>
          <p:cNvPr id="112" name="Рисунок 111" descr="Пользователь контур">
            <a:extLst>
              <a:ext uri="{FF2B5EF4-FFF2-40B4-BE49-F238E27FC236}">
                <a16:creationId xmlns="" xmlns:a16="http://schemas.microsoft.com/office/drawing/2014/main" id="{8E27F89D-5504-0F7C-33D2-78C4187AF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3545681"/>
            <a:ext cx="357373" cy="357373"/>
          </a:xfrm>
          <a:prstGeom prst="rect">
            <a:avLst/>
          </a:prstGeom>
        </p:spPr>
      </p:pic>
      <p:pic>
        <p:nvPicPr>
          <p:cNvPr id="113" name="Рисунок 112" descr="Пользователь контур">
            <a:extLst>
              <a:ext uri="{FF2B5EF4-FFF2-40B4-BE49-F238E27FC236}">
                <a16:creationId xmlns="" xmlns:a16="http://schemas.microsoft.com/office/drawing/2014/main" id="{C7C73732-5486-6F9B-0D21-BD1C857EE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4123046"/>
            <a:ext cx="357373" cy="357373"/>
          </a:xfrm>
          <a:prstGeom prst="rect">
            <a:avLst/>
          </a:prstGeom>
        </p:spPr>
      </p:pic>
      <p:pic>
        <p:nvPicPr>
          <p:cNvPr id="114" name="Рисунок 113" descr="Пользователь контур">
            <a:extLst>
              <a:ext uri="{FF2B5EF4-FFF2-40B4-BE49-F238E27FC236}">
                <a16:creationId xmlns="" xmlns:a16="http://schemas.microsoft.com/office/drawing/2014/main" id="{4EB1D212-EF86-8712-8899-435FD9893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3545681"/>
            <a:ext cx="357373" cy="357373"/>
          </a:xfrm>
          <a:prstGeom prst="rect">
            <a:avLst/>
          </a:prstGeom>
        </p:spPr>
      </p:pic>
      <p:pic>
        <p:nvPicPr>
          <p:cNvPr id="121" name="Рисунок 120" descr="Пользователь контур">
            <a:extLst>
              <a:ext uri="{FF2B5EF4-FFF2-40B4-BE49-F238E27FC236}">
                <a16:creationId xmlns="" xmlns:a16="http://schemas.microsoft.com/office/drawing/2014/main" id="{A76DFAC6-C342-606B-8733-4ADB579AA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918" y="5827624"/>
            <a:ext cx="357373" cy="357373"/>
          </a:xfrm>
          <a:prstGeom prst="rect">
            <a:avLst/>
          </a:prstGeom>
        </p:spPr>
      </p:pic>
      <p:pic>
        <p:nvPicPr>
          <p:cNvPr id="122" name="Рисунок 121" descr="Пользователь контур">
            <a:extLst>
              <a:ext uri="{FF2B5EF4-FFF2-40B4-BE49-F238E27FC236}">
                <a16:creationId xmlns="" xmlns:a16="http://schemas.microsoft.com/office/drawing/2014/main" id="{F0AF2BE0-7AAA-97CA-756F-053C3A091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4387446"/>
            <a:ext cx="357373" cy="357373"/>
          </a:xfrm>
          <a:prstGeom prst="rect">
            <a:avLst/>
          </a:prstGeom>
        </p:spPr>
      </p:pic>
      <p:sp>
        <p:nvSpPr>
          <p:cNvPr id="5" name="object 31">
            <a:extLst>
              <a:ext uri="{FF2B5EF4-FFF2-40B4-BE49-F238E27FC236}">
                <a16:creationId xmlns="" xmlns:a16="http://schemas.microsoft.com/office/drawing/2014/main" id="{0B6F5698-7932-99A3-87CC-2B7F936133BC}"/>
              </a:ext>
            </a:extLst>
          </p:cNvPr>
          <p:cNvSpPr/>
          <p:nvPr/>
        </p:nvSpPr>
        <p:spPr>
          <a:xfrm>
            <a:off x="560723" y="629428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62">
            <a:extLst>
              <a:ext uri="{FF2B5EF4-FFF2-40B4-BE49-F238E27FC236}">
                <a16:creationId xmlns="" xmlns:a16="http://schemas.microsoft.com/office/drawing/2014/main" id="{D9A6D624-9596-7385-67F2-BAD2AACDEA53}"/>
              </a:ext>
            </a:extLst>
          </p:cNvPr>
          <p:cNvSpPr/>
          <p:nvPr/>
        </p:nvSpPr>
        <p:spPr>
          <a:xfrm>
            <a:off x="560723" y="721727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bject 65">
            <a:extLst>
              <a:ext uri="{FF2B5EF4-FFF2-40B4-BE49-F238E27FC236}">
                <a16:creationId xmlns="" xmlns:a16="http://schemas.microsoft.com/office/drawing/2014/main" id="{006158B8-0E06-27DB-2E45-CCA43318E112}"/>
              </a:ext>
            </a:extLst>
          </p:cNvPr>
          <p:cNvSpPr/>
          <p:nvPr/>
        </p:nvSpPr>
        <p:spPr>
          <a:xfrm>
            <a:off x="560723" y="44252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object 62">
            <a:extLst>
              <a:ext uri="{FF2B5EF4-FFF2-40B4-BE49-F238E27FC236}">
                <a16:creationId xmlns="" xmlns:a16="http://schemas.microsoft.com/office/drawing/2014/main" id="{B9227A75-BAA5-C822-EC3F-4E971B6F100B}"/>
              </a:ext>
            </a:extLst>
          </p:cNvPr>
          <p:cNvSpPr/>
          <p:nvPr/>
        </p:nvSpPr>
        <p:spPr>
          <a:xfrm>
            <a:off x="560723" y="653102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object 32">
            <a:extLst>
              <a:ext uri="{FF2B5EF4-FFF2-40B4-BE49-F238E27FC236}">
                <a16:creationId xmlns="" xmlns:a16="http://schemas.microsoft.com/office/drawing/2014/main" id="{20C62AA4-D402-27FE-2827-8542A1930F95}"/>
              </a:ext>
            </a:extLst>
          </p:cNvPr>
          <p:cNvSpPr txBox="1"/>
          <p:nvPr/>
        </p:nvSpPr>
        <p:spPr>
          <a:xfrm>
            <a:off x="2602992" y="3503475"/>
            <a:ext cx="1648201" cy="2187135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единого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реализуемых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Включение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  <a:r>
              <a:rPr kumimoji="0" sz="600" b="1" i="0" u="none" strike="noStrike" kern="1200" cap="none" spc="-6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5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4043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Поддержание</a:t>
            </a:r>
            <a:r>
              <a:rPr kumimoji="0" sz="600" b="1" i="0" u="none" strike="noStrike" kern="1200" cap="none" spc="-10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актуальности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Разграничение и з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акрепление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статус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инвестиционными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проектами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регионального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уровня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65642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Автоматизация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ведения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инвестиционных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564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 типу </a:t>
            </a:r>
            <a:r>
              <a:rPr kumimoji="0" lang="en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CRM)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реализации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этапов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25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16564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проблемах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33">
            <a:extLst>
              <a:ext uri="{FF2B5EF4-FFF2-40B4-BE49-F238E27FC236}">
                <a16:creationId xmlns="" xmlns:a16="http://schemas.microsoft.com/office/drawing/2014/main" id="{5AF723D3-240F-3228-A5CE-6587ED281030}"/>
              </a:ext>
            </a:extLst>
          </p:cNvPr>
          <p:cNvSpPr/>
          <p:nvPr/>
        </p:nvSpPr>
        <p:spPr>
          <a:xfrm>
            <a:off x="2567992" y="362450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object 34">
            <a:extLst>
              <a:ext uri="{FF2B5EF4-FFF2-40B4-BE49-F238E27FC236}">
                <a16:creationId xmlns="" xmlns:a16="http://schemas.microsoft.com/office/drawing/2014/main" id="{AA73E38F-75EE-0FFD-1DF4-A9ACC2029E47}"/>
              </a:ext>
            </a:extLst>
          </p:cNvPr>
          <p:cNvSpPr/>
          <p:nvPr/>
        </p:nvSpPr>
        <p:spPr>
          <a:xfrm>
            <a:off x="2567992" y="41558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object 35">
            <a:extLst>
              <a:ext uri="{FF2B5EF4-FFF2-40B4-BE49-F238E27FC236}">
                <a16:creationId xmlns="" xmlns:a16="http://schemas.microsoft.com/office/drawing/2014/main" id="{6079F6DA-1879-876F-A744-F1E66618D569}"/>
              </a:ext>
            </a:extLst>
          </p:cNvPr>
          <p:cNvSpPr/>
          <p:nvPr/>
        </p:nvSpPr>
        <p:spPr>
          <a:xfrm>
            <a:off x="2567992" y="452487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object 36">
            <a:extLst>
              <a:ext uri="{FF2B5EF4-FFF2-40B4-BE49-F238E27FC236}">
                <a16:creationId xmlns="" xmlns:a16="http://schemas.microsoft.com/office/drawing/2014/main" id="{7FCFF6D1-ABF5-CA75-7154-71A8A0D7C81B}"/>
              </a:ext>
            </a:extLst>
          </p:cNvPr>
          <p:cNvSpPr/>
          <p:nvPr/>
        </p:nvSpPr>
        <p:spPr>
          <a:xfrm>
            <a:off x="2567992" y="479315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object 37">
            <a:extLst>
              <a:ext uri="{FF2B5EF4-FFF2-40B4-BE49-F238E27FC236}">
                <a16:creationId xmlns="" xmlns:a16="http://schemas.microsoft.com/office/drawing/2014/main" id="{7B824324-D0BE-3E71-2F35-B11A6F17BAA6}"/>
              </a:ext>
            </a:extLst>
          </p:cNvPr>
          <p:cNvSpPr/>
          <p:nvPr/>
        </p:nvSpPr>
        <p:spPr>
          <a:xfrm>
            <a:off x="2567992" y="52242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bject 44">
            <a:extLst>
              <a:ext uri="{FF2B5EF4-FFF2-40B4-BE49-F238E27FC236}">
                <a16:creationId xmlns="" xmlns:a16="http://schemas.microsoft.com/office/drawing/2014/main" id="{60D6AC64-09EA-2C34-13FB-27B972526C09}"/>
              </a:ext>
            </a:extLst>
          </p:cNvPr>
          <p:cNvSpPr txBox="1"/>
          <p:nvPr/>
        </p:nvSpPr>
        <p:spPr>
          <a:xfrm>
            <a:off x="4589190" y="3448167"/>
            <a:ext cx="2036060" cy="34291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обратной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4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находящихся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сопровождении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обратной</a:t>
            </a:r>
            <a:r>
              <a:rPr kumimoji="0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планировавших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реализовать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территории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</a:t>
            </a:r>
            <a:r>
              <a:rPr kumimoji="0" sz="900" b="1" i="0" u="none" strike="noStrike" kern="1200" cap="none" spc="-69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отказавшихся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9665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стратегических</a:t>
            </a:r>
            <a:r>
              <a:rPr kumimoji="0" sz="900" b="1" i="0" u="none" strike="noStrike" kern="1200" cap="none" spc="-1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сессий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улучшению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9665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карты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ценностей</a:t>
            </a:r>
            <a:r>
              <a:rPr kumimoji="0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факторов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притяжения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МО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реже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одного </a:t>
            </a:r>
            <a:r>
              <a:rPr kumimoji="0" sz="9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раза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1" i="0" u="none" strike="noStrike" kern="1200" cap="none" spc="-6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36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полгода</a:t>
            </a:r>
            <a:r>
              <a:rPr kumimoji="0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</a:t>
            </a: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эффективности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1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sz="6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сопровождению</a:t>
            </a:r>
            <a:r>
              <a:rPr kumimoji="0" sz="6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90028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</a:t>
            </a:r>
            <a:r>
              <a:rPr kumimoji="0" sz="6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изменений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</a:t>
            </a:r>
            <a:r>
              <a:rPr kumimoji="0" sz="600" b="1" i="0" u="none" strike="noStrike" kern="1200" cap="none" spc="-1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работу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600" b="1" i="0" u="none" strike="noStrike" kern="1200" cap="none" spc="-5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600" b="1" i="0" u="none" strike="noStrike" kern="1200" cap="none" spc="-31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предложений по внесению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изменений в методику оценки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муниципальных образований региона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части учета мнения бизнеса о работе </a:t>
            </a:r>
          </a:p>
          <a:p>
            <a:pPr marL="109792" marR="0" lvl="0" indent="0" algn="l" defTabSz="913965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МО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object 45">
            <a:extLst>
              <a:ext uri="{FF2B5EF4-FFF2-40B4-BE49-F238E27FC236}">
                <a16:creationId xmlns="" xmlns:a16="http://schemas.microsoft.com/office/drawing/2014/main" id="{8D742274-B695-6518-5002-245487C9623B}"/>
              </a:ext>
            </a:extLst>
          </p:cNvPr>
          <p:cNvSpPr/>
          <p:nvPr/>
        </p:nvSpPr>
        <p:spPr>
          <a:xfrm>
            <a:off x="4570008" y="589418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" name="object 45">
            <a:extLst>
              <a:ext uri="{FF2B5EF4-FFF2-40B4-BE49-F238E27FC236}">
                <a16:creationId xmlns="" xmlns:a16="http://schemas.microsoft.com/office/drawing/2014/main" id="{24D8E369-90C0-C9E2-B207-A137ECA49ACC}"/>
              </a:ext>
            </a:extLst>
          </p:cNvPr>
          <p:cNvSpPr/>
          <p:nvPr/>
        </p:nvSpPr>
        <p:spPr>
          <a:xfrm>
            <a:off x="4566728" y="634907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4" name="Рисунок 63" descr="Пользователь контур">
            <a:extLst>
              <a:ext uri="{FF2B5EF4-FFF2-40B4-BE49-F238E27FC236}">
                <a16:creationId xmlns="" xmlns:a16="http://schemas.microsoft.com/office/drawing/2014/main" id="{B7F0DE44-BBF3-F517-CC26-83A45EFFE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49361" y="4969877"/>
            <a:ext cx="357373" cy="357373"/>
          </a:xfrm>
          <a:prstGeom prst="rect">
            <a:avLst/>
          </a:prstGeom>
        </p:spPr>
      </p:pic>
      <p:sp>
        <p:nvSpPr>
          <p:cNvPr id="67" name="object 52">
            <a:extLst>
              <a:ext uri="{FF2B5EF4-FFF2-40B4-BE49-F238E27FC236}">
                <a16:creationId xmlns="" xmlns:a16="http://schemas.microsoft.com/office/drawing/2014/main" id="{3BCF9815-AD18-49A5-32EA-3AE137D550E6}"/>
              </a:ext>
            </a:extLst>
          </p:cNvPr>
          <p:cNvSpPr txBox="1"/>
          <p:nvPr/>
        </p:nvSpPr>
        <p:spPr>
          <a:xfrm>
            <a:off x="6620154" y="3499361"/>
            <a:ext cx="1810812" cy="2553845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Опрос</a:t>
            </a:r>
            <a:r>
              <a:rPr kumimoji="0" lang="ru-RU" sz="900" b="1" i="0" u="none" strike="noStrike" kern="1200" cap="none" spc="-6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предмет </a:t>
            </a: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возможных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рекомендаций </a:t>
            </a:r>
            <a:r>
              <a:rPr kumimoji="0" lang="ru-RU" sz="900" b="1" i="0" u="none" strike="noStrike" kern="1200" cap="none" spc="-1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</a:t>
            </a:r>
            <a:r>
              <a:rPr kumimoji="0" lang="ru-RU" sz="900" b="1" i="0" u="none" strike="noStrike" kern="1200" cap="none" spc="-149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сервисам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40933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регионе </a:t>
            </a:r>
          </a:p>
          <a:p>
            <a:pPr marL="109792" marR="40933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</a:t>
            </a:r>
            <a:r>
              <a:rPr kumimoji="0" lang="ru-RU" sz="9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десяти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балльной</a:t>
            </a:r>
            <a:r>
              <a:rPr kumimoji="0" lang="ru-RU" sz="900" b="1" i="0" u="none" strike="noStrike" kern="1200" cap="none" spc="-7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шкале)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группой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387128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«промоутеров»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-134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тех,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кто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</a:t>
            </a:r>
            <a:r>
              <a:rPr kumimoji="0" lang="ru-RU" sz="900" b="1" i="0" u="none" strike="noStrike" kern="1200" cap="none" spc="-14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максимальную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оценку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готов рекомендовать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 </a:t>
            </a:r>
          </a:p>
          <a:p>
            <a:pPr marL="109792" marR="387128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900" b="1" i="0" u="none" strike="noStrike" kern="1200" cap="none" spc="-9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группой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177699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«деструкторов»</a:t>
            </a:r>
            <a:r>
              <a:rPr kumimoji="0" lang="ru-RU" sz="900" b="1" i="0" u="none" strike="noStrike" kern="1200" cap="none" spc="-8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900" b="1" i="0" u="none" strike="noStrike" kern="1200" cap="none" spc="-8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тех,</a:t>
            </a:r>
            <a:r>
              <a:rPr kumimoji="0" lang="ru-RU" sz="900" b="1" i="0" u="none" strike="noStrike" kern="1200" cap="none" spc="-8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кто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минимальную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оценку,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ними путей улучшения </a:t>
            </a:r>
            <a:r>
              <a:rPr kumimoji="0" lang="ru-RU" sz="900" b="1" i="0" u="none" strike="noStrike" kern="1200" cap="none" spc="-36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сервиса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8" name="Рисунок 67" descr="Пользователь контур">
            <a:extLst>
              <a:ext uri="{FF2B5EF4-FFF2-40B4-BE49-F238E27FC236}">
                <a16:creationId xmlns="" xmlns:a16="http://schemas.microsoft.com/office/drawing/2014/main" id="{67A2C4F7-9106-18EF-09B4-ECAC51B44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8258" y="5260040"/>
            <a:ext cx="357373" cy="357373"/>
          </a:xfrm>
          <a:prstGeom prst="rect">
            <a:avLst/>
          </a:prstGeom>
        </p:spPr>
      </p:pic>
      <p:sp>
        <p:nvSpPr>
          <p:cNvPr id="70" name="object 57">
            <a:extLst>
              <a:ext uri="{FF2B5EF4-FFF2-40B4-BE49-F238E27FC236}">
                <a16:creationId xmlns="" xmlns:a16="http://schemas.microsoft.com/office/drawing/2014/main" id="{0E81205E-426E-5B16-8C6A-53D261BAD064}"/>
              </a:ext>
            </a:extLst>
          </p:cNvPr>
          <p:cNvSpPr txBox="1"/>
          <p:nvPr/>
        </p:nvSpPr>
        <p:spPr>
          <a:xfrm>
            <a:off x="8664218" y="3493639"/>
            <a:ext cx="1791396" cy="3667025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Совершенствование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стандарта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запуска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история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успеха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</a:t>
            </a:r>
            <a:r>
              <a:rPr kumimoji="0" lang="ru-RU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открытию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лидеров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общественного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мнения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17642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и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контактов</a:t>
            </a:r>
          </a:p>
          <a:p>
            <a:pPr marL="96463" marR="40680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реализовавшими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свои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проекты</a:t>
            </a: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9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Проработка в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озможны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</a:t>
            </a: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377609" lvl="0" defTabSz="913965">
              <a:lnSpc>
                <a:spcPts val="901"/>
              </a:lnSpc>
              <a:spcBef>
                <a:spcPts val="90"/>
              </a:spcBef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для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обсуждения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сбыт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кооперация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экспорт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поддержка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действующего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бизнеса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25195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регулярных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совместных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целевых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B2B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мероприятий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нвесторами</a:t>
            </a: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Клуба 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с участием 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главы региона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1" i="0" u="none" strike="noStrike" kern="1200" cap="none" spc="-1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" name="Рисунок 70" descr="Пользователь контур">
            <a:extLst>
              <a:ext uri="{FF2B5EF4-FFF2-40B4-BE49-F238E27FC236}">
                <a16:creationId xmlns="" xmlns:a16="http://schemas.microsoft.com/office/drawing/2014/main" id="{48038C8A-1AF8-0F92-BA04-46C434917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3545680"/>
            <a:ext cx="357373" cy="357373"/>
          </a:xfrm>
          <a:prstGeom prst="rect">
            <a:avLst/>
          </a:prstGeom>
        </p:spPr>
      </p:pic>
      <p:pic>
        <p:nvPicPr>
          <p:cNvPr id="72" name="Рисунок 71" descr="Пользователь контур">
            <a:extLst>
              <a:ext uri="{FF2B5EF4-FFF2-40B4-BE49-F238E27FC236}">
                <a16:creationId xmlns="" xmlns:a16="http://schemas.microsoft.com/office/drawing/2014/main" id="{BE2EA82E-C551-1341-FE97-7034831DA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4526662"/>
            <a:ext cx="357373" cy="357373"/>
          </a:xfrm>
          <a:prstGeom prst="rect">
            <a:avLst/>
          </a:prstGeom>
        </p:spPr>
      </p:pic>
      <p:pic>
        <p:nvPicPr>
          <p:cNvPr id="73" name="Рисунок 72" descr="Пользователь контур">
            <a:extLst>
              <a:ext uri="{FF2B5EF4-FFF2-40B4-BE49-F238E27FC236}">
                <a16:creationId xmlns="" xmlns:a16="http://schemas.microsoft.com/office/drawing/2014/main" id="{7B5E5375-C571-A72F-791C-6DE6B7083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5202765"/>
            <a:ext cx="357373" cy="357373"/>
          </a:xfrm>
          <a:prstGeom prst="rect">
            <a:avLst/>
          </a:prstGeom>
        </p:spPr>
      </p:pic>
      <p:pic>
        <p:nvPicPr>
          <p:cNvPr id="74" name="Рисунок 73" descr="Пользователь контур">
            <a:extLst>
              <a:ext uri="{FF2B5EF4-FFF2-40B4-BE49-F238E27FC236}">
                <a16:creationId xmlns="" xmlns:a16="http://schemas.microsoft.com/office/drawing/2014/main" id="{EAC35C85-78D2-A763-40E7-C10281B86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5930266"/>
            <a:ext cx="357373" cy="357373"/>
          </a:xfrm>
          <a:prstGeom prst="rect">
            <a:avLst/>
          </a:prstGeom>
        </p:spPr>
      </p:pic>
      <p:pic>
        <p:nvPicPr>
          <p:cNvPr id="75" name="Рисунок 74" descr="Пользователь контур">
            <a:extLst>
              <a:ext uri="{FF2B5EF4-FFF2-40B4-BE49-F238E27FC236}">
                <a16:creationId xmlns="" xmlns:a16="http://schemas.microsoft.com/office/drawing/2014/main" id="{0D62EB44-3F83-35A4-A466-B76A6E45E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14184" y="6488817"/>
            <a:ext cx="357373" cy="357373"/>
          </a:xfrm>
          <a:prstGeom prst="rect">
            <a:avLst/>
          </a:prstGeom>
        </p:spPr>
      </p:pic>
      <p:sp>
        <p:nvSpPr>
          <p:cNvPr id="2" name="5-конечная звезда 1">
            <a:extLst>
              <a:ext uri="{FF2B5EF4-FFF2-40B4-BE49-F238E27FC236}">
                <a16:creationId xmlns="" xmlns:a16="http://schemas.microsoft.com/office/drawing/2014/main" id="{961A2909-03BA-A8BA-C8E1-42B6AD7FDE5B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="" xmlns:a16="http://schemas.microsoft.com/office/drawing/2014/main" id="{3523712A-D175-1F85-818D-67DC493C7CE0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26.09.2023 № 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8" name="5-конечная звезда 27">
            <a:extLst>
              <a:ext uri="{FF2B5EF4-FFF2-40B4-BE49-F238E27FC236}">
                <a16:creationId xmlns="" xmlns:a16="http://schemas.microsoft.com/office/drawing/2014/main" id="{5906DE7F-B7DA-B791-EEFB-C7BDF2A66C0C}"/>
              </a:ext>
            </a:extLst>
          </p:cNvPr>
          <p:cNvSpPr/>
          <p:nvPr/>
        </p:nvSpPr>
        <p:spPr>
          <a:xfrm>
            <a:off x="220885" y="472085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230EDAB6-A336-4D86-8B6A-0A1F21EEE579}"/>
              </a:ext>
            </a:extLst>
          </p:cNvPr>
          <p:cNvSpPr txBox="1"/>
          <p:nvPr/>
        </p:nvSpPr>
        <p:spPr>
          <a:xfrm>
            <a:off x="7579073" y="330379"/>
            <a:ext cx="2796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 — Фонд развития Ханты-Мансийского автономного округа — Югры</a:t>
            </a:r>
            <a:endParaRPr lang="ru-RU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898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Лента контур">
            <a:extLst>
              <a:ext uri="{FF2B5EF4-FFF2-40B4-BE49-F238E27FC236}">
                <a16:creationId xmlns="" xmlns:a16="http://schemas.microsoft.com/office/drawing/2014/main" id="{5EB7183B-D0A6-D418-47AD-2393A414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33" y="1031826"/>
            <a:ext cx="336640" cy="336640"/>
          </a:xfrm>
          <a:prstGeom prst="rect">
            <a:avLst/>
          </a:prstGeom>
        </p:spPr>
      </p:pic>
      <p:pic>
        <p:nvPicPr>
          <p:cNvPr id="120" name="Рисунок 119" descr="Пользователь контур">
            <a:extLst>
              <a:ext uri="{FF2B5EF4-FFF2-40B4-BE49-F238E27FC236}">
                <a16:creationId xmlns="" xmlns:a16="http://schemas.microsoft.com/office/drawing/2014/main" id="{D1B82D0D-7D90-D0D5-010B-5FA3F941F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45895" y="1009854"/>
            <a:ext cx="357373" cy="357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4BF9CA-E669-0CF9-6C5A-E66FD4E6707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Рекомендации по механизму работы с инвесторами</a:t>
            </a:r>
          </a:p>
        </p:txBody>
      </p:sp>
      <p:sp>
        <p:nvSpPr>
          <p:cNvPr id="66" name="Номер слайда 2">
            <a:extLst>
              <a:ext uri="{FF2B5EF4-FFF2-40B4-BE49-F238E27FC236}">
                <a16:creationId xmlns="" xmlns:a16="http://schemas.microsoft.com/office/drawing/2014/main" id="{CD65804A-8DA4-C70C-491F-EF020552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38232B-58FA-6330-32E6-BFADA2C5E4B8}"/>
              </a:ext>
            </a:extLst>
          </p:cNvPr>
          <p:cNvSpPr txBox="1"/>
          <p:nvPr/>
        </p:nvSpPr>
        <p:spPr>
          <a:xfrm>
            <a:off x="545998" y="1754967"/>
            <a:ext cx="9757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план действий (12 недель) | </a:t>
            </a: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мероприятий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ED8030E0-DCEF-71C8-941F-19D8DA46A497}"/>
              </a:ext>
            </a:extLst>
          </p:cNvPr>
          <p:cNvSpPr/>
          <p:nvPr/>
        </p:nvSpPr>
        <p:spPr>
          <a:xfrm flipV="1">
            <a:off x="557820" y="1728727"/>
            <a:ext cx="975743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5C48F9AB-7851-F6FC-4007-7F7B02E1D766}"/>
              </a:ext>
            </a:extLst>
          </p:cNvPr>
          <p:cNvSpPr/>
          <p:nvPr/>
        </p:nvSpPr>
        <p:spPr>
          <a:xfrm flipV="1">
            <a:off x="574074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274E3078-09A6-4241-E9D0-F21CCB59FD46}"/>
              </a:ext>
            </a:extLst>
          </p:cNvPr>
          <p:cNvSpPr/>
          <p:nvPr/>
        </p:nvSpPr>
        <p:spPr>
          <a:xfrm flipV="1">
            <a:off x="8689744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BE52AFDB-DDAB-9D4A-45A5-CB9D7AA8CE9D}"/>
              </a:ext>
            </a:extLst>
          </p:cNvPr>
          <p:cNvSpPr/>
          <p:nvPr/>
        </p:nvSpPr>
        <p:spPr>
          <a:xfrm flipV="1">
            <a:off x="6660828" y="2197249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CD786956-37FE-4DC7-A1F0-F44D5E5BC338}"/>
              </a:ext>
            </a:extLst>
          </p:cNvPr>
          <p:cNvSpPr/>
          <p:nvPr/>
        </p:nvSpPr>
        <p:spPr>
          <a:xfrm flipV="1">
            <a:off x="4631910" y="2213655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A28B1F5A-B835-FFFB-7C85-7FA8E815F849}"/>
              </a:ext>
            </a:extLst>
          </p:cNvPr>
          <p:cNvSpPr/>
          <p:nvPr/>
        </p:nvSpPr>
        <p:spPr>
          <a:xfrm flipV="1">
            <a:off x="2602992" y="2203708"/>
            <a:ext cx="1625505" cy="1178306"/>
          </a:xfrm>
          <a:prstGeom prst="roundRect">
            <a:avLst>
              <a:gd name="adj" fmla="val 13624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object 2">
            <a:extLst>
              <a:ext uri="{FF2B5EF4-FFF2-40B4-BE49-F238E27FC236}">
                <a16:creationId xmlns="" xmlns:a16="http://schemas.microsoft.com/office/drawing/2014/main" id="{60A70E09-E592-BD1E-89EF-C6946D7BB861}"/>
              </a:ext>
            </a:extLst>
          </p:cNvPr>
          <p:cNvSpPr txBox="1"/>
          <p:nvPr/>
        </p:nvSpPr>
        <p:spPr>
          <a:xfrm>
            <a:off x="2103268" y="981154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,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требующие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в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заим</a:t>
            </a:r>
            <a:r>
              <a:rPr kumimoji="0" sz="8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о</a:t>
            </a:r>
            <a:r>
              <a:rPr kumimoji="0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д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ействия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инвестором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="" xmlns:a16="http://schemas.microsoft.com/office/drawing/2014/main" id="{F4D27208-DC45-CCB4-BFF8-0124C0C4FD69}"/>
              </a:ext>
            </a:extLst>
          </p:cNvPr>
          <p:cNvSpPr txBox="1"/>
          <p:nvPr/>
        </p:nvSpPr>
        <p:spPr>
          <a:xfrm>
            <a:off x="620260" y="982457"/>
            <a:ext cx="1099859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задача регионального </a:t>
            </a:r>
            <a:r>
              <a:rPr kumimoji="0" lang="ru-RU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инвестстандарта</a:t>
            </a: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2.0</a:t>
            </a:r>
          </a:p>
        </p:txBody>
      </p:sp>
      <p:sp>
        <p:nvSpPr>
          <p:cNvPr id="6" name="object 19">
            <a:extLst>
              <a:ext uri="{FF2B5EF4-FFF2-40B4-BE49-F238E27FC236}">
                <a16:creationId xmlns="" xmlns:a16="http://schemas.microsoft.com/office/drawing/2014/main" id="{CC39D436-FF75-852F-1BE9-E6BCCBF719FF}"/>
              </a:ext>
            </a:extLst>
          </p:cNvPr>
          <p:cNvSpPr txBox="1"/>
          <p:nvPr/>
        </p:nvSpPr>
        <p:spPr>
          <a:xfrm>
            <a:off x="8774691" y="2296207"/>
            <a:ext cx="1528738" cy="25551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ИТОГИ </a:t>
            </a:r>
          </a:p>
          <a:p>
            <a:pPr marL="13959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АКСЕЛЕРАЦИИ</a:t>
            </a:r>
          </a:p>
        </p:txBody>
      </p:sp>
      <p:sp>
        <p:nvSpPr>
          <p:cNvPr id="12" name="object 22">
            <a:extLst>
              <a:ext uri="{FF2B5EF4-FFF2-40B4-BE49-F238E27FC236}">
                <a16:creationId xmlns="" xmlns:a16="http://schemas.microsoft.com/office/drawing/2014/main" id="{F6F762DA-3C4D-1DC1-8289-CCEEFCC803D3}"/>
              </a:ext>
            </a:extLst>
          </p:cNvPr>
          <p:cNvSpPr txBox="1"/>
          <p:nvPr/>
        </p:nvSpPr>
        <p:spPr>
          <a:xfrm>
            <a:off x="6757755" y="2296207"/>
            <a:ext cx="1250485" cy="24262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РАЗВИТИЕ КОМАНДЫ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="" xmlns:a16="http://schemas.microsoft.com/office/drawing/2014/main" id="{0F1CD81F-56D5-F337-E7BD-7A393EAE29D6}"/>
              </a:ext>
            </a:extLst>
          </p:cNvPr>
          <p:cNvSpPr txBox="1"/>
          <p:nvPr/>
        </p:nvSpPr>
        <p:spPr>
          <a:xfrm>
            <a:off x="4739064" y="2312613"/>
            <a:ext cx="1399723" cy="25544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РЕГУЛЯРНОСТЬ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 ФОРМАТ ВСТРЕЧ</a:t>
            </a:r>
          </a:p>
        </p:txBody>
      </p:sp>
      <p:sp>
        <p:nvSpPr>
          <p:cNvPr id="18" name="object 27">
            <a:extLst>
              <a:ext uri="{FF2B5EF4-FFF2-40B4-BE49-F238E27FC236}">
                <a16:creationId xmlns="" xmlns:a16="http://schemas.microsoft.com/office/drawing/2014/main" id="{21416FD7-AD75-FAB9-A0A4-CC764709BB8E}"/>
              </a:ext>
            </a:extLst>
          </p:cNvPr>
          <p:cNvSpPr txBox="1"/>
          <p:nvPr/>
        </p:nvSpPr>
        <p:spPr>
          <a:xfrm>
            <a:off x="2685675" y="2302666"/>
            <a:ext cx="1449665" cy="25544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КОМАНДА </a:t>
            </a:r>
          </a:p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И ТРЕКЕРЫ</a:t>
            </a:r>
          </a:p>
        </p:txBody>
      </p:sp>
      <p:sp>
        <p:nvSpPr>
          <p:cNvPr id="20" name="object 30">
            <a:extLst>
              <a:ext uri="{FF2B5EF4-FFF2-40B4-BE49-F238E27FC236}">
                <a16:creationId xmlns="" xmlns:a16="http://schemas.microsoft.com/office/drawing/2014/main" id="{01E76C8D-E3B1-7CDF-52EC-E88DA0F6798A}"/>
              </a:ext>
            </a:extLst>
          </p:cNvPr>
          <p:cNvSpPr txBox="1"/>
          <p:nvPr/>
        </p:nvSpPr>
        <p:spPr>
          <a:xfrm>
            <a:off x="670318" y="2296207"/>
            <a:ext cx="1432950" cy="12720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ЦЕЛЕПОЛАГАНИЕ</a:t>
            </a:r>
          </a:p>
        </p:txBody>
      </p:sp>
      <p:sp>
        <p:nvSpPr>
          <p:cNvPr id="21" name="object 30">
            <a:extLst>
              <a:ext uri="{FF2B5EF4-FFF2-40B4-BE49-F238E27FC236}">
                <a16:creationId xmlns="" xmlns:a16="http://schemas.microsoft.com/office/drawing/2014/main" id="{E7ABEB87-2D07-6670-EE7A-DF5F275F835B}"/>
              </a:ext>
            </a:extLst>
          </p:cNvPr>
          <p:cNvSpPr txBox="1"/>
          <p:nvPr/>
        </p:nvSpPr>
        <p:spPr>
          <a:xfrm>
            <a:off x="667526" y="2831629"/>
            <a:ext cx="113093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3" name="object 27">
            <a:extLst>
              <a:ext uri="{FF2B5EF4-FFF2-40B4-BE49-F238E27FC236}">
                <a16:creationId xmlns="" xmlns:a16="http://schemas.microsoft.com/office/drawing/2014/main" id="{C79B9E74-530A-642E-FCE2-49F2D9ED5D30}"/>
              </a:ext>
            </a:extLst>
          </p:cNvPr>
          <p:cNvSpPr txBox="1"/>
          <p:nvPr/>
        </p:nvSpPr>
        <p:spPr>
          <a:xfrm>
            <a:off x="2688644" y="2838088"/>
            <a:ext cx="1261726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4" name="object 25">
            <a:extLst>
              <a:ext uri="{FF2B5EF4-FFF2-40B4-BE49-F238E27FC236}">
                <a16:creationId xmlns="" xmlns:a16="http://schemas.microsoft.com/office/drawing/2014/main" id="{13410B3E-48FE-80E0-662D-D6BE5B9D430B}"/>
              </a:ext>
            </a:extLst>
          </p:cNvPr>
          <p:cNvSpPr txBox="1"/>
          <p:nvPr/>
        </p:nvSpPr>
        <p:spPr>
          <a:xfrm>
            <a:off x="4736160" y="2848035"/>
            <a:ext cx="1161730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5" name="object 22">
            <a:extLst>
              <a:ext uri="{FF2B5EF4-FFF2-40B4-BE49-F238E27FC236}">
                <a16:creationId xmlns="" xmlns:a16="http://schemas.microsoft.com/office/drawing/2014/main" id="{A5DE2CDB-0028-DF7A-C99A-B3799FC77FE3}"/>
              </a:ext>
            </a:extLst>
          </p:cNvPr>
          <p:cNvSpPr txBox="1"/>
          <p:nvPr/>
        </p:nvSpPr>
        <p:spPr>
          <a:xfrm>
            <a:off x="6804467" y="2831629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sp>
        <p:nvSpPr>
          <p:cNvPr id="26" name="object 19">
            <a:extLst>
              <a:ext uri="{FF2B5EF4-FFF2-40B4-BE49-F238E27FC236}">
                <a16:creationId xmlns="" xmlns:a16="http://schemas.microsoft.com/office/drawing/2014/main" id="{98F42B49-2E3F-6127-523E-BC66669EDCCB}"/>
              </a:ext>
            </a:extLst>
          </p:cNvPr>
          <p:cNvSpPr txBox="1"/>
          <p:nvPr/>
        </p:nvSpPr>
        <p:spPr>
          <a:xfrm>
            <a:off x="8776556" y="2831629"/>
            <a:ext cx="1283575" cy="1012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РОИВ, ФОНД, МО</a:t>
            </a:r>
          </a:p>
        </p:txBody>
      </p:sp>
      <p:pic>
        <p:nvPicPr>
          <p:cNvPr id="106" name="Рисунок 105" descr="Пользователь контур">
            <a:extLst>
              <a:ext uri="{FF2B5EF4-FFF2-40B4-BE49-F238E27FC236}">
                <a16:creationId xmlns="" xmlns:a16="http://schemas.microsoft.com/office/drawing/2014/main" id="{00BDD315-335B-E2A6-F05D-82D0154DA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5007" y="3505508"/>
            <a:ext cx="357373" cy="3573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B0E7C8-FE77-6A05-C1BB-77F13D64A096}"/>
              </a:ext>
            </a:extLst>
          </p:cNvPr>
          <p:cNvSpPr/>
          <p:nvPr/>
        </p:nvSpPr>
        <p:spPr>
          <a:xfrm>
            <a:off x="573681" y="3507650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object 63">
            <a:extLst>
              <a:ext uri="{FF2B5EF4-FFF2-40B4-BE49-F238E27FC236}">
                <a16:creationId xmlns="" xmlns:a16="http://schemas.microsoft.com/office/drawing/2014/main" id="{1D36B29C-538C-019E-E1BB-5E13011F130C}"/>
              </a:ext>
            </a:extLst>
          </p:cNvPr>
          <p:cNvSpPr txBox="1"/>
          <p:nvPr/>
        </p:nvSpPr>
        <p:spPr>
          <a:xfrm>
            <a:off x="574074" y="3522960"/>
            <a:ext cx="1648201" cy="1838323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ключевых целей для акселерации команды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65551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2—3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</a:p>
          <a:p>
            <a:pPr marL="109792" marR="3655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проработки командой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19857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2—3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ключевых мероприятий для достижения образа будущего МО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Подготовка плана действий по улучшению работы с бизнесом 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bject 64">
            <a:extLst>
              <a:ext uri="{FF2B5EF4-FFF2-40B4-BE49-F238E27FC236}">
                <a16:creationId xmlns="" xmlns:a16="http://schemas.microsoft.com/office/drawing/2014/main" id="{D5B715C8-B63A-4D92-C9D8-FFBD18FD795D}"/>
              </a:ext>
            </a:extLst>
          </p:cNvPr>
          <p:cNvSpPr/>
          <p:nvPr/>
        </p:nvSpPr>
        <p:spPr>
          <a:xfrm>
            <a:off x="538904" y="415714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object 65">
            <a:extLst>
              <a:ext uri="{FF2B5EF4-FFF2-40B4-BE49-F238E27FC236}">
                <a16:creationId xmlns="" xmlns:a16="http://schemas.microsoft.com/office/drawing/2014/main" id="{987567E7-5797-9F03-2C29-0D1BAAFA772B}"/>
              </a:ext>
            </a:extLst>
          </p:cNvPr>
          <p:cNvSpPr/>
          <p:nvPr/>
        </p:nvSpPr>
        <p:spPr>
          <a:xfrm>
            <a:off x="538904" y="446346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bject 65">
            <a:extLst>
              <a:ext uri="{FF2B5EF4-FFF2-40B4-BE49-F238E27FC236}">
                <a16:creationId xmlns="" xmlns:a16="http://schemas.microsoft.com/office/drawing/2014/main" id="{06AC578F-D472-2D67-ED6A-5139F9D05C1E}"/>
              </a:ext>
            </a:extLst>
          </p:cNvPr>
          <p:cNvSpPr/>
          <p:nvPr/>
        </p:nvSpPr>
        <p:spPr>
          <a:xfrm>
            <a:off x="549023" y="489853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3D1ACB1-9F52-0333-34D8-7B3ECDA05A64}"/>
              </a:ext>
            </a:extLst>
          </p:cNvPr>
          <p:cNvSpPr/>
          <p:nvPr/>
        </p:nvSpPr>
        <p:spPr>
          <a:xfrm>
            <a:off x="2620215" y="3511967"/>
            <a:ext cx="1622358" cy="1853634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="" xmlns:a16="http://schemas.microsoft.com/office/drawing/2014/main" id="{C7321761-45C3-A17C-23D7-725A9C812BD3}"/>
              </a:ext>
            </a:extLst>
          </p:cNvPr>
          <p:cNvSpPr txBox="1"/>
          <p:nvPr/>
        </p:nvSpPr>
        <p:spPr>
          <a:xfrm>
            <a:off x="2690518" y="3589553"/>
            <a:ext cx="1648201" cy="1533110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Закрепление за МО куратора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 стороны региона (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муниципальной команды для развития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мотивации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проведения системных изменений и привлечения инвесторов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Выявление и закрепление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куратора развития муниципалитетов 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уровне правительства региона (связь с первым лицом региона)</a:t>
            </a:r>
          </a:p>
        </p:txBody>
      </p:sp>
      <p:sp>
        <p:nvSpPr>
          <p:cNvPr id="33" name="object 33">
            <a:extLst>
              <a:ext uri="{FF2B5EF4-FFF2-40B4-BE49-F238E27FC236}">
                <a16:creationId xmlns="" xmlns:a16="http://schemas.microsoft.com/office/drawing/2014/main" id="{561E1856-2873-C47B-AAB1-0A1E4A842D69}"/>
              </a:ext>
            </a:extLst>
          </p:cNvPr>
          <p:cNvSpPr/>
          <p:nvPr/>
        </p:nvSpPr>
        <p:spPr>
          <a:xfrm>
            <a:off x="2599709" y="37499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="" xmlns:a16="http://schemas.microsoft.com/office/drawing/2014/main" id="{CE2274D7-01F9-17E0-6F04-723CB454739C}"/>
              </a:ext>
            </a:extLst>
          </p:cNvPr>
          <p:cNvSpPr/>
          <p:nvPr/>
        </p:nvSpPr>
        <p:spPr>
          <a:xfrm>
            <a:off x="2599709" y="399153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="" xmlns:a16="http://schemas.microsoft.com/office/drawing/2014/main" id="{AC7CF691-FAA3-F5AD-039B-4E13990B3145}"/>
              </a:ext>
            </a:extLst>
          </p:cNvPr>
          <p:cNvSpPr/>
          <p:nvPr/>
        </p:nvSpPr>
        <p:spPr>
          <a:xfrm>
            <a:off x="2599709" y="428169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="" xmlns:a16="http://schemas.microsoft.com/office/drawing/2014/main" id="{0DBF5F7A-2A26-7868-7075-59874AA06EAA}"/>
              </a:ext>
            </a:extLst>
          </p:cNvPr>
          <p:cNvSpPr/>
          <p:nvPr/>
        </p:nvSpPr>
        <p:spPr>
          <a:xfrm>
            <a:off x="2599709" y="460113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5B851E1D-2C9A-4D3B-764D-779F45F830F1}"/>
              </a:ext>
            </a:extLst>
          </p:cNvPr>
          <p:cNvSpPr/>
          <p:nvPr/>
        </p:nvSpPr>
        <p:spPr>
          <a:xfrm>
            <a:off x="4623273" y="3511968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object 44">
            <a:extLst>
              <a:ext uri="{FF2B5EF4-FFF2-40B4-BE49-F238E27FC236}">
                <a16:creationId xmlns="" xmlns:a16="http://schemas.microsoft.com/office/drawing/2014/main" id="{A7616008-8B07-C116-5292-E6A8A86F5636}"/>
              </a:ext>
            </a:extLst>
          </p:cNvPr>
          <p:cNvSpPr txBox="1"/>
          <p:nvPr/>
        </p:nvSpPr>
        <p:spPr>
          <a:xfrm>
            <a:off x="4603892" y="3527277"/>
            <a:ext cx="1648201" cy="169277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Составление плана регулярных еженедельных встреч муниципальной команды развития территории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defTabSz="913965">
              <a:lnSpc>
                <a:spcPts val="700"/>
              </a:lnSpc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формата встреч (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трекшн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-митингов) (</a:t>
            </a:r>
            <a:r>
              <a:rPr lang="ru-RU" sz="600" b="1" spc="-25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30—45 </a:t>
            </a: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минут) между командой развития территории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трекером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ежемесячной синхронизации работы 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куратором развития МО </a:t>
            </a:r>
          </a:p>
          <a:p>
            <a:pPr marL="109792" marR="29002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 стороны правительства региона</a:t>
            </a: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5F0D4818-883C-99F2-3AA4-308FB795910A}"/>
              </a:ext>
            </a:extLst>
          </p:cNvPr>
          <p:cNvGrpSpPr/>
          <p:nvPr/>
        </p:nvGrpSpPr>
        <p:grpSpPr>
          <a:xfrm>
            <a:off x="4592147" y="3666292"/>
            <a:ext cx="64874" cy="966573"/>
            <a:chOff x="4508730" y="3910916"/>
            <a:chExt cx="64874" cy="966573"/>
          </a:xfrm>
        </p:grpSpPr>
        <p:sp>
          <p:nvSpPr>
            <p:cNvPr id="41" name="object 45">
              <a:extLst>
                <a:ext uri="{FF2B5EF4-FFF2-40B4-BE49-F238E27FC236}">
                  <a16:creationId xmlns="" xmlns:a16="http://schemas.microsoft.com/office/drawing/2014/main" id="{BBD92A25-AD54-C27C-3EDA-1F6D1BC89D5C}"/>
                </a:ext>
              </a:extLst>
            </p:cNvPr>
            <p:cNvSpPr/>
            <p:nvPr/>
          </p:nvSpPr>
          <p:spPr>
            <a:xfrm>
              <a:off x="4508748" y="3910916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object 45">
              <a:extLst>
                <a:ext uri="{FF2B5EF4-FFF2-40B4-BE49-F238E27FC236}">
                  <a16:creationId xmlns="" xmlns:a16="http://schemas.microsoft.com/office/drawing/2014/main" id="{0EA46260-FE65-2F4F-2C03-537EC760B64C}"/>
                </a:ext>
              </a:extLst>
            </p:cNvPr>
            <p:cNvSpPr/>
            <p:nvPr/>
          </p:nvSpPr>
          <p:spPr>
            <a:xfrm>
              <a:off x="4508730" y="4365127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bject 45">
              <a:extLst>
                <a:ext uri="{FF2B5EF4-FFF2-40B4-BE49-F238E27FC236}">
                  <a16:creationId xmlns="" xmlns:a16="http://schemas.microsoft.com/office/drawing/2014/main" id="{6B123886-C344-2623-6063-210FB55FFC8A}"/>
                </a:ext>
              </a:extLst>
            </p:cNvPr>
            <p:cNvSpPr/>
            <p:nvPr/>
          </p:nvSpPr>
          <p:spPr>
            <a:xfrm>
              <a:off x="4512044" y="4815929"/>
              <a:ext cx="61560" cy="61560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607" y="0"/>
                  </a:moveTo>
                  <a:lnTo>
                    <a:pt x="18693" y="2403"/>
                  </a:lnTo>
                  <a:lnTo>
                    <a:pt x="8964" y="8958"/>
                  </a:lnTo>
                  <a:lnTo>
                    <a:pt x="2405" y="18682"/>
                  </a:lnTo>
                  <a:lnTo>
                    <a:pt x="0" y="30594"/>
                  </a:lnTo>
                  <a:lnTo>
                    <a:pt x="2405" y="42505"/>
                  </a:lnTo>
                  <a:lnTo>
                    <a:pt x="8964" y="52230"/>
                  </a:lnTo>
                  <a:lnTo>
                    <a:pt x="18693" y="58785"/>
                  </a:lnTo>
                  <a:lnTo>
                    <a:pt x="30607" y="61188"/>
                  </a:lnTo>
                  <a:lnTo>
                    <a:pt x="42513" y="58785"/>
                  </a:lnTo>
                  <a:lnTo>
                    <a:pt x="52238" y="52230"/>
                  </a:lnTo>
                  <a:lnTo>
                    <a:pt x="58796" y="42505"/>
                  </a:lnTo>
                  <a:lnTo>
                    <a:pt x="61201" y="30594"/>
                  </a:lnTo>
                  <a:lnTo>
                    <a:pt x="58796" y="18682"/>
                  </a:lnTo>
                  <a:lnTo>
                    <a:pt x="52238" y="8958"/>
                  </a:lnTo>
                  <a:lnTo>
                    <a:pt x="42513" y="2403"/>
                  </a:lnTo>
                  <a:lnTo>
                    <a:pt x="30607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A975ADEE-56EC-1CEE-1540-E9CCE52E1594}"/>
              </a:ext>
            </a:extLst>
          </p:cNvPr>
          <p:cNvSpPr/>
          <p:nvPr/>
        </p:nvSpPr>
        <p:spPr>
          <a:xfrm>
            <a:off x="6652174" y="3501498"/>
            <a:ext cx="1648201" cy="1829490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4" name="object 52">
            <a:extLst>
              <a:ext uri="{FF2B5EF4-FFF2-40B4-BE49-F238E27FC236}">
                <a16:creationId xmlns="" xmlns:a16="http://schemas.microsoft.com/office/drawing/2014/main" id="{53D0EC13-3001-BC84-E126-0FF9403F7808}"/>
              </a:ext>
            </a:extLst>
          </p:cNvPr>
          <p:cNvSpPr txBox="1"/>
          <p:nvPr/>
        </p:nvSpPr>
        <p:spPr>
          <a:xfrm>
            <a:off x="6648077" y="3516806"/>
            <a:ext cx="1365470" cy="1468932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ключевых потребностей в образовательных услугах для команды развития территории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ежемесячных обучающих мероприятий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команды и </a:t>
            </a:r>
            <a:r>
              <a:rPr kumimoji="0" lang="ru-RU" sz="6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трекера</a:t>
            </a: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регулярных стажировок в РОИВ, а также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выездами за пределы региона для изучения лучших практик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" name="object 45">
            <a:extLst>
              <a:ext uri="{FF2B5EF4-FFF2-40B4-BE49-F238E27FC236}">
                <a16:creationId xmlns="" xmlns:a16="http://schemas.microsoft.com/office/drawing/2014/main" id="{D9385538-7481-E201-87FF-CD156F7CA79A}"/>
              </a:ext>
            </a:extLst>
          </p:cNvPr>
          <p:cNvSpPr/>
          <p:nvPr/>
        </p:nvSpPr>
        <p:spPr>
          <a:xfrm>
            <a:off x="6616946" y="36545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object 45">
            <a:extLst>
              <a:ext uri="{FF2B5EF4-FFF2-40B4-BE49-F238E27FC236}">
                <a16:creationId xmlns="" xmlns:a16="http://schemas.microsoft.com/office/drawing/2014/main" id="{C18E2888-3776-0D30-6163-E484BA88937C}"/>
              </a:ext>
            </a:extLst>
          </p:cNvPr>
          <p:cNvSpPr/>
          <p:nvPr/>
        </p:nvSpPr>
        <p:spPr>
          <a:xfrm>
            <a:off x="6616946" y="405022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object 45">
            <a:extLst>
              <a:ext uri="{FF2B5EF4-FFF2-40B4-BE49-F238E27FC236}">
                <a16:creationId xmlns="" xmlns:a16="http://schemas.microsoft.com/office/drawing/2014/main" id="{BB8C13F9-3680-B6B4-4FA8-ED1D84B30DF6}"/>
              </a:ext>
            </a:extLst>
          </p:cNvPr>
          <p:cNvSpPr/>
          <p:nvPr/>
        </p:nvSpPr>
        <p:spPr>
          <a:xfrm>
            <a:off x="6616946" y="441658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F70AE135-BD0D-CC45-1356-0EB7EC307E6B}"/>
              </a:ext>
            </a:extLst>
          </p:cNvPr>
          <p:cNvSpPr/>
          <p:nvPr/>
        </p:nvSpPr>
        <p:spPr>
          <a:xfrm>
            <a:off x="8663228" y="3504703"/>
            <a:ext cx="1648201" cy="18237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object 57">
            <a:extLst>
              <a:ext uri="{FF2B5EF4-FFF2-40B4-BE49-F238E27FC236}">
                <a16:creationId xmlns="" xmlns:a16="http://schemas.microsoft.com/office/drawing/2014/main" id="{A9F2E59E-2FA7-A967-BB3E-04B692BF966D}"/>
              </a:ext>
            </a:extLst>
          </p:cNvPr>
          <p:cNvSpPr txBox="1"/>
          <p:nvPr/>
        </p:nvSpPr>
        <p:spPr>
          <a:xfrm>
            <a:off x="8655450" y="3619167"/>
            <a:ext cx="1648201" cy="1585686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итогов акселерации муниципальной команды развития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демонстрационного дня достигнутых результатов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Обсуждение достигнутых результатов        в ходе акселерации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корректировки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подготовке следующего плана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Награждение и премирование участников акселерационной программы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object 45">
            <a:extLst>
              <a:ext uri="{FF2B5EF4-FFF2-40B4-BE49-F238E27FC236}">
                <a16:creationId xmlns="" xmlns:a16="http://schemas.microsoft.com/office/drawing/2014/main" id="{E67CEEB3-5C9C-916D-3A1D-BC7FBFDB21EE}"/>
              </a:ext>
            </a:extLst>
          </p:cNvPr>
          <p:cNvSpPr/>
          <p:nvPr/>
        </p:nvSpPr>
        <p:spPr>
          <a:xfrm>
            <a:off x="8625139" y="365206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object 45">
            <a:extLst>
              <a:ext uri="{FF2B5EF4-FFF2-40B4-BE49-F238E27FC236}">
                <a16:creationId xmlns="" xmlns:a16="http://schemas.microsoft.com/office/drawing/2014/main" id="{D100BC0F-740F-4557-CF58-1BBD3887A7D6}"/>
              </a:ext>
            </a:extLst>
          </p:cNvPr>
          <p:cNvSpPr/>
          <p:nvPr/>
        </p:nvSpPr>
        <p:spPr>
          <a:xfrm>
            <a:off x="8625139" y="394076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object 45">
            <a:extLst>
              <a:ext uri="{FF2B5EF4-FFF2-40B4-BE49-F238E27FC236}">
                <a16:creationId xmlns="" xmlns:a16="http://schemas.microsoft.com/office/drawing/2014/main" id="{9292E481-2E37-16E3-D06B-AE61CBA716CB}"/>
              </a:ext>
            </a:extLst>
          </p:cNvPr>
          <p:cNvSpPr/>
          <p:nvPr/>
        </p:nvSpPr>
        <p:spPr>
          <a:xfrm>
            <a:off x="8625139" y="448659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7" name="object 45">
            <a:extLst>
              <a:ext uri="{FF2B5EF4-FFF2-40B4-BE49-F238E27FC236}">
                <a16:creationId xmlns="" xmlns:a16="http://schemas.microsoft.com/office/drawing/2014/main" id="{86A30945-05DA-5E30-C196-7D0B2FC08DF6}"/>
              </a:ext>
            </a:extLst>
          </p:cNvPr>
          <p:cNvSpPr/>
          <p:nvPr/>
        </p:nvSpPr>
        <p:spPr>
          <a:xfrm>
            <a:off x="8626743" y="422148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object 45">
            <a:extLst>
              <a:ext uri="{FF2B5EF4-FFF2-40B4-BE49-F238E27FC236}">
                <a16:creationId xmlns="" xmlns:a16="http://schemas.microsoft.com/office/drawing/2014/main" id="{7AC66255-74DC-D232-77B7-7F48B397A787}"/>
              </a:ext>
            </a:extLst>
          </p:cNvPr>
          <p:cNvSpPr/>
          <p:nvPr/>
        </p:nvSpPr>
        <p:spPr>
          <a:xfrm>
            <a:off x="8633039" y="484877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="" xmlns:a16="http://schemas.microsoft.com/office/drawing/2014/main" id="{B4597FA4-1BE3-E883-264B-2602DD48E600}"/>
              </a:ext>
            </a:extLst>
          </p:cNvPr>
          <p:cNvGrpSpPr/>
          <p:nvPr/>
        </p:nvGrpSpPr>
        <p:grpSpPr>
          <a:xfrm rot="5400000">
            <a:off x="2326395" y="2648348"/>
            <a:ext cx="175965" cy="288100"/>
            <a:chOff x="192921" y="1491096"/>
            <a:chExt cx="175965" cy="288100"/>
          </a:xfrm>
        </p:grpSpPr>
        <p:grpSp>
          <p:nvGrpSpPr>
            <p:cNvPr id="84" name="Группа 83">
              <a:extLst>
                <a:ext uri="{FF2B5EF4-FFF2-40B4-BE49-F238E27FC236}">
                  <a16:creationId xmlns="" xmlns:a16="http://schemas.microsoft.com/office/drawing/2014/main" id="{19216099-1427-D143-6702-4BFD15E3DEEA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93" name="Прямая соединительная линия 92">
                <a:extLst>
                  <a:ext uri="{FF2B5EF4-FFF2-40B4-BE49-F238E27FC236}">
                    <a16:creationId xmlns="" xmlns:a16="http://schemas.microsoft.com/office/drawing/2014/main" id="{D6457C98-CDF0-8E41-7B7E-C276D0BB14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Прямая соединительная линия 93">
                <a:extLst>
                  <a:ext uri="{FF2B5EF4-FFF2-40B4-BE49-F238E27FC236}">
                    <a16:creationId xmlns="" xmlns:a16="http://schemas.microsoft.com/office/drawing/2014/main" id="{E57CF51E-BE88-FBEC-238D-78FFDAF8DF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Группа 84">
              <a:extLst>
                <a:ext uri="{FF2B5EF4-FFF2-40B4-BE49-F238E27FC236}">
                  <a16:creationId xmlns="" xmlns:a16="http://schemas.microsoft.com/office/drawing/2014/main" id="{DCABD40B-8151-175C-E554-8F346D4818B8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90" name="Прямая соединительная линия 89">
                <a:extLst>
                  <a:ext uri="{FF2B5EF4-FFF2-40B4-BE49-F238E27FC236}">
                    <a16:creationId xmlns="" xmlns:a16="http://schemas.microsoft.com/office/drawing/2014/main" id="{2D9ADD34-ACF7-9E8C-027B-ED5FF3E7FD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>
                <a:extLst>
                  <a:ext uri="{FF2B5EF4-FFF2-40B4-BE49-F238E27FC236}">
                    <a16:creationId xmlns="" xmlns:a16="http://schemas.microsoft.com/office/drawing/2014/main" id="{7D1C8F0F-3E0A-D864-BBC5-46BAA9D1D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Группа 85">
              <a:extLst>
                <a:ext uri="{FF2B5EF4-FFF2-40B4-BE49-F238E27FC236}">
                  <a16:creationId xmlns="" xmlns:a16="http://schemas.microsoft.com/office/drawing/2014/main" id="{869F81A5-EE97-9F7D-4E19-E98FC49B924F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87" name="Прямая соединительная линия 86">
                <a:extLst>
                  <a:ext uri="{FF2B5EF4-FFF2-40B4-BE49-F238E27FC236}">
                    <a16:creationId xmlns="" xmlns:a16="http://schemas.microsoft.com/office/drawing/2014/main" id="{8F7AC5E1-6A7A-19CD-D0CD-58CF5BD33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="" xmlns:a16="http://schemas.microsoft.com/office/drawing/2014/main" id="{59B7060C-5674-E5EA-5531-023D9129E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Группа 95">
            <a:extLst>
              <a:ext uri="{FF2B5EF4-FFF2-40B4-BE49-F238E27FC236}">
                <a16:creationId xmlns="" xmlns:a16="http://schemas.microsoft.com/office/drawing/2014/main" id="{ADD73004-D819-4199-69C0-6D1D33B29CAA}"/>
              </a:ext>
            </a:extLst>
          </p:cNvPr>
          <p:cNvGrpSpPr/>
          <p:nvPr/>
        </p:nvGrpSpPr>
        <p:grpSpPr>
          <a:xfrm rot="5400000">
            <a:off x="4342219" y="2648348"/>
            <a:ext cx="175965" cy="288100"/>
            <a:chOff x="192921" y="1491096"/>
            <a:chExt cx="175965" cy="288100"/>
          </a:xfrm>
        </p:grpSpPr>
        <p:grpSp>
          <p:nvGrpSpPr>
            <p:cNvPr id="97" name="Группа 96">
              <a:extLst>
                <a:ext uri="{FF2B5EF4-FFF2-40B4-BE49-F238E27FC236}">
                  <a16:creationId xmlns="" xmlns:a16="http://schemas.microsoft.com/office/drawing/2014/main" id="{6A32327F-D398-C51B-3D7B-7B302F172122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="" xmlns:a16="http://schemas.microsoft.com/office/drawing/2014/main" id="{E0DC3292-990C-6F6E-6441-E5C5927CA1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="" xmlns:a16="http://schemas.microsoft.com/office/drawing/2014/main" id="{F7156CF9-9822-6AB9-DBE8-8B6085936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Группа 97">
              <a:extLst>
                <a:ext uri="{FF2B5EF4-FFF2-40B4-BE49-F238E27FC236}">
                  <a16:creationId xmlns="" xmlns:a16="http://schemas.microsoft.com/office/drawing/2014/main" id="{FB256DB1-FAA1-DDA6-F671-989ADC49AE8A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02" name="Прямая соединительная линия 101">
                <a:extLst>
                  <a:ext uri="{FF2B5EF4-FFF2-40B4-BE49-F238E27FC236}">
                    <a16:creationId xmlns="" xmlns:a16="http://schemas.microsoft.com/office/drawing/2014/main" id="{0E06AF23-5C89-C5C5-46EC-0994D6A58B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>
                <a:extLst>
                  <a:ext uri="{FF2B5EF4-FFF2-40B4-BE49-F238E27FC236}">
                    <a16:creationId xmlns="" xmlns:a16="http://schemas.microsoft.com/office/drawing/2014/main" id="{E2E2B455-86B9-EA27-0A59-3F8DE9AE7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Группа 98">
              <a:extLst>
                <a:ext uri="{FF2B5EF4-FFF2-40B4-BE49-F238E27FC236}">
                  <a16:creationId xmlns="" xmlns:a16="http://schemas.microsoft.com/office/drawing/2014/main" id="{1CB4CE1A-FF94-36B1-1222-29D90F531801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00" name="Прямая соединительная линия 99">
                <a:extLst>
                  <a:ext uri="{FF2B5EF4-FFF2-40B4-BE49-F238E27FC236}">
                    <a16:creationId xmlns="" xmlns:a16="http://schemas.microsoft.com/office/drawing/2014/main" id="{04133187-C64E-769E-2E99-355EAABC1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>
                <a:extLst>
                  <a:ext uri="{FF2B5EF4-FFF2-40B4-BE49-F238E27FC236}">
                    <a16:creationId xmlns="" xmlns:a16="http://schemas.microsoft.com/office/drawing/2014/main" id="{F1EA20D9-701F-4076-6CF1-A316F9F15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Группа 108">
            <a:extLst>
              <a:ext uri="{FF2B5EF4-FFF2-40B4-BE49-F238E27FC236}">
                <a16:creationId xmlns="" xmlns:a16="http://schemas.microsoft.com/office/drawing/2014/main" id="{EE40B10C-EA22-67D3-32EC-B830A6584E7C}"/>
              </a:ext>
            </a:extLst>
          </p:cNvPr>
          <p:cNvGrpSpPr/>
          <p:nvPr/>
        </p:nvGrpSpPr>
        <p:grpSpPr>
          <a:xfrm rot="5400000">
            <a:off x="6380457" y="2648348"/>
            <a:ext cx="175965" cy="288100"/>
            <a:chOff x="192921" y="1491096"/>
            <a:chExt cx="175965" cy="288100"/>
          </a:xfrm>
        </p:grpSpPr>
        <p:grpSp>
          <p:nvGrpSpPr>
            <p:cNvPr id="110" name="Группа 109">
              <a:extLst>
                <a:ext uri="{FF2B5EF4-FFF2-40B4-BE49-F238E27FC236}">
                  <a16:creationId xmlns="" xmlns:a16="http://schemas.microsoft.com/office/drawing/2014/main" id="{4025AF80-C8D4-B4DD-4E44-16807E18F49B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24" name="Прямая соединительная линия 123">
                <a:extLst>
                  <a:ext uri="{FF2B5EF4-FFF2-40B4-BE49-F238E27FC236}">
                    <a16:creationId xmlns="" xmlns:a16="http://schemas.microsoft.com/office/drawing/2014/main" id="{E86072EE-8F6D-0313-8873-FC9C801377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>
                <a:extLst>
                  <a:ext uri="{FF2B5EF4-FFF2-40B4-BE49-F238E27FC236}">
                    <a16:creationId xmlns="" xmlns:a16="http://schemas.microsoft.com/office/drawing/2014/main" id="{995B684F-FDC4-7784-AB27-6B78208F5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Группа 110">
              <a:extLst>
                <a:ext uri="{FF2B5EF4-FFF2-40B4-BE49-F238E27FC236}">
                  <a16:creationId xmlns="" xmlns:a16="http://schemas.microsoft.com/office/drawing/2014/main" id="{B2914C82-726D-F31C-94D2-EA6DB57FD1B4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19" name="Прямая соединительная линия 118">
                <a:extLst>
                  <a:ext uri="{FF2B5EF4-FFF2-40B4-BE49-F238E27FC236}">
                    <a16:creationId xmlns="" xmlns:a16="http://schemas.microsoft.com/office/drawing/2014/main" id="{8D1C5FB4-123E-C3F3-F1FA-2E8F9744AE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>
                <a:extLst>
                  <a:ext uri="{FF2B5EF4-FFF2-40B4-BE49-F238E27FC236}">
                    <a16:creationId xmlns="" xmlns:a16="http://schemas.microsoft.com/office/drawing/2014/main" id="{156646FD-213C-3313-A259-0F5F13B2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Группа 114">
              <a:extLst>
                <a:ext uri="{FF2B5EF4-FFF2-40B4-BE49-F238E27FC236}">
                  <a16:creationId xmlns="" xmlns:a16="http://schemas.microsoft.com/office/drawing/2014/main" id="{BB51F77A-E88F-ECAC-7ADB-AB1ED451382F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16" name="Прямая соединительная линия 115">
                <a:extLst>
                  <a:ext uri="{FF2B5EF4-FFF2-40B4-BE49-F238E27FC236}">
                    <a16:creationId xmlns="" xmlns:a16="http://schemas.microsoft.com/office/drawing/2014/main" id="{C0E51C72-7625-1B5B-4F0D-B1EC2D9752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="" xmlns:a16="http://schemas.microsoft.com/office/drawing/2014/main" id="{4F6443E9-4E0A-F7AF-5ADC-43ADEBD40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Группа 125">
            <a:extLst>
              <a:ext uri="{FF2B5EF4-FFF2-40B4-BE49-F238E27FC236}">
                <a16:creationId xmlns="" xmlns:a16="http://schemas.microsoft.com/office/drawing/2014/main" id="{368EA3A1-60CA-B1E3-FF2A-36914009E25C}"/>
              </a:ext>
            </a:extLst>
          </p:cNvPr>
          <p:cNvGrpSpPr/>
          <p:nvPr/>
        </p:nvGrpSpPr>
        <p:grpSpPr>
          <a:xfrm rot="5400000">
            <a:off x="8396281" y="2648348"/>
            <a:ext cx="175965" cy="288100"/>
            <a:chOff x="192921" y="1491096"/>
            <a:chExt cx="175965" cy="288100"/>
          </a:xfrm>
        </p:grpSpPr>
        <p:grpSp>
          <p:nvGrpSpPr>
            <p:cNvPr id="127" name="Группа 126">
              <a:extLst>
                <a:ext uri="{FF2B5EF4-FFF2-40B4-BE49-F238E27FC236}">
                  <a16:creationId xmlns="" xmlns:a16="http://schemas.microsoft.com/office/drawing/2014/main" id="{F30B8077-2627-77A0-BC1F-1FC29A918872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98" name="Прямая соединительная линия 197">
                <a:extLst>
                  <a:ext uri="{FF2B5EF4-FFF2-40B4-BE49-F238E27FC236}">
                    <a16:creationId xmlns="" xmlns:a16="http://schemas.microsoft.com/office/drawing/2014/main" id="{83ACA52A-3418-A473-4AE3-8F41B0C701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>
                <a:extLst>
                  <a:ext uri="{FF2B5EF4-FFF2-40B4-BE49-F238E27FC236}">
                    <a16:creationId xmlns="" xmlns:a16="http://schemas.microsoft.com/office/drawing/2014/main" id="{CAC3A77A-6E5B-B0DB-6428-109B8C468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Группа 191">
              <a:extLst>
                <a:ext uri="{FF2B5EF4-FFF2-40B4-BE49-F238E27FC236}">
                  <a16:creationId xmlns="" xmlns:a16="http://schemas.microsoft.com/office/drawing/2014/main" id="{6DC96B5F-80C9-5921-E315-EAB804DECE39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96" name="Прямая соединительная линия 195">
                <a:extLst>
                  <a:ext uri="{FF2B5EF4-FFF2-40B4-BE49-F238E27FC236}">
                    <a16:creationId xmlns="" xmlns:a16="http://schemas.microsoft.com/office/drawing/2014/main" id="{E14E9A9A-096E-6C26-D7C0-8416140C11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>
                <a:extLst>
                  <a:ext uri="{FF2B5EF4-FFF2-40B4-BE49-F238E27FC236}">
                    <a16:creationId xmlns="" xmlns:a16="http://schemas.microsoft.com/office/drawing/2014/main" id="{21A28C56-BFCB-C526-F1EF-F09244C61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Группа 192">
              <a:extLst>
                <a:ext uri="{FF2B5EF4-FFF2-40B4-BE49-F238E27FC236}">
                  <a16:creationId xmlns="" xmlns:a16="http://schemas.microsoft.com/office/drawing/2014/main" id="{77629337-93B2-AB9A-C843-988724E7C1C5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94" name="Прямая соединительная линия 193">
                <a:extLst>
                  <a:ext uri="{FF2B5EF4-FFF2-40B4-BE49-F238E27FC236}">
                    <a16:creationId xmlns="" xmlns:a16="http://schemas.microsoft.com/office/drawing/2014/main" id="{CB174D25-4986-0C20-B959-E5DCC69351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="" xmlns:a16="http://schemas.microsoft.com/office/drawing/2014/main" id="{87981354-3189-F902-4CAE-32F34CA69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5-конечная звезда 3">
            <a:extLst>
              <a:ext uri="{FF2B5EF4-FFF2-40B4-BE49-F238E27FC236}">
                <a16:creationId xmlns="" xmlns:a16="http://schemas.microsoft.com/office/drawing/2014/main" id="{D1AD2010-10F5-F161-56AC-B40D8CD2070C}"/>
              </a:ext>
            </a:extLst>
          </p:cNvPr>
          <p:cNvSpPr/>
          <p:nvPr/>
        </p:nvSpPr>
        <p:spPr>
          <a:xfrm>
            <a:off x="3190672" y="1045121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127333C9-A1F9-870E-F2B2-349EFBA1D828}"/>
              </a:ext>
            </a:extLst>
          </p:cNvPr>
          <p:cNvSpPr txBox="1"/>
          <p:nvPr/>
        </p:nvSpPr>
        <p:spPr>
          <a:xfrm>
            <a:off x="3553848" y="998946"/>
            <a:ext cx="2368916" cy="533456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задачи</a:t>
            </a:r>
            <a:r>
              <a:rPr lang="en-US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</a:t>
            </a:r>
            <a:r>
              <a:rPr lang="ru-RU" sz="800" b="1" spc="-6" dirty="0">
                <a:solidFill>
                  <a:srgbClr val="2B2F32"/>
                </a:solidFill>
                <a:latin typeface="Arial Black" panose="020B0A04020102020204" pitchFamily="34" charset="0"/>
                <a:cs typeface="DIN Pro Bold"/>
              </a:rPr>
              <a:t>                                                          по Методическим рекомендациям Минэкономразвития России              (приказ от 26.09.2023 № 672)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9D60F9D-8726-E088-E955-5B5B179453FF}"/>
              </a:ext>
            </a:extLst>
          </p:cNvPr>
          <p:cNvSpPr/>
          <p:nvPr/>
        </p:nvSpPr>
        <p:spPr>
          <a:xfrm>
            <a:off x="573681" y="5497759"/>
            <a:ext cx="9729748" cy="425967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63">
            <a:extLst>
              <a:ext uri="{FF2B5EF4-FFF2-40B4-BE49-F238E27FC236}">
                <a16:creationId xmlns="" xmlns:a16="http://schemas.microsoft.com/office/drawing/2014/main" id="{58240A33-C224-76C9-E864-D1C7C4D2476B}"/>
              </a:ext>
            </a:extLst>
          </p:cNvPr>
          <p:cNvSpPr txBox="1"/>
          <p:nvPr/>
        </p:nvSpPr>
        <p:spPr>
          <a:xfrm>
            <a:off x="573681" y="5624118"/>
            <a:ext cx="9729748" cy="140422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spc="-31" dirty="0">
                <a:solidFill>
                  <a:srgbClr val="2B2F3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проведение регулярного обучения по работе с инвесторами для всей инвестиционной команды муниципального образования</a:t>
            </a:r>
          </a:p>
        </p:txBody>
      </p:sp>
      <p:sp>
        <p:nvSpPr>
          <p:cNvPr id="10" name="5-конечная звезда 9">
            <a:extLst>
              <a:ext uri="{FF2B5EF4-FFF2-40B4-BE49-F238E27FC236}">
                <a16:creationId xmlns="" xmlns:a16="http://schemas.microsoft.com/office/drawing/2014/main" id="{D72501E4-2DD2-1974-23DF-279B6D172AD8}"/>
              </a:ext>
            </a:extLst>
          </p:cNvPr>
          <p:cNvSpPr/>
          <p:nvPr/>
        </p:nvSpPr>
        <p:spPr>
          <a:xfrm>
            <a:off x="205439" y="5560462"/>
            <a:ext cx="288032" cy="267733"/>
          </a:xfrm>
          <a:prstGeom prst="star5">
            <a:avLst>
              <a:gd name="adj" fmla="val 23976"/>
              <a:gd name="hf" fmla="val 105146"/>
              <a:gd name="vf" fmla="val 110557"/>
            </a:avLst>
          </a:prstGeom>
          <a:solidFill>
            <a:schemeClr val="bg1"/>
          </a:solidFill>
          <a:ln w="12700">
            <a:solidFill>
              <a:srgbClr val="00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5F0A475-6A3E-42A9-8A79-F42858E62480}"/>
              </a:ext>
            </a:extLst>
          </p:cNvPr>
          <p:cNvSpPr txBox="1"/>
          <p:nvPr/>
        </p:nvSpPr>
        <p:spPr>
          <a:xfrm>
            <a:off x="7579073" y="330379"/>
            <a:ext cx="27962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РОИВ — региональные органы исполнительной власти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ФОНД — Фонд развития Ханты-Мансийского автономного округа — Югры</a:t>
            </a:r>
            <a:endParaRPr lang="ru-RU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309">
              <a:defRPr/>
            </a:pP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</a:t>
            </a:r>
            <a:r>
              <a:rPr lang="ru-RU" sz="600" i="1" spc="1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600" b="0" i="1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муниципального образования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" name="object 36">
            <a:extLst>
              <a:ext uri="{FF2B5EF4-FFF2-40B4-BE49-F238E27FC236}">
                <a16:creationId xmlns="" xmlns:a16="http://schemas.microsoft.com/office/drawing/2014/main" id="{A27F8053-9B57-4CE4-B0A0-CFEC4832128E}"/>
              </a:ext>
            </a:extLst>
          </p:cNvPr>
          <p:cNvSpPr/>
          <p:nvPr/>
        </p:nvSpPr>
        <p:spPr>
          <a:xfrm>
            <a:off x="2594372" y="479106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15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244" y="3002037"/>
            <a:ext cx="5809414" cy="2378369"/>
            <a:chOff x="0" y="2988863"/>
            <a:chExt cx="5809414" cy="2378369"/>
          </a:xfrm>
        </p:grpSpPr>
        <p:sp>
          <p:nvSpPr>
            <p:cNvPr id="4" name="object 4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91697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776" y="4179159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20841" y="3508009"/>
            <a:ext cx="3514725" cy="1631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2 часть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Обоснование Инвестиционного профиля муниципального образования (канва профиля)</a:t>
            </a:r>
          </a:p>
        </p:txBody>
      </p:sp>
      <p:sp>
        <p:nvSpPr>
          <p:cNvPr id="28" name="object 5">
            <a:extLst>
              <a:ext uri="{FF2B5EF4-FFF2-40B4-BE49-F238E27FC236}">
                <a16:creationId xmlns="" xmlns:a16="http://schemas.microsoft.com/office/drawing/2014/main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ИСХОДНЫЕ ДАННЫЕ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ДЛЯ ИНВЕСТИЦИОННОГО ПРОФИЛЯ</a:t>
            </a:r>
          </a:p>
        </p:txBody>
      </p:sp>
      <p:grpSp>
        <p:nvGrpSpPr>
          <p:cNvPr id="46" name="Рисунок 19">
            <a:extLst>
              <a:ext uri="{FF2B5EF4-FFF2-40B4-BE49-F238E27FC236}">
                <a16:creationId xmlns="" xmlns:a16="http://schemas.microsoft.com/office/drawing/2014/main" id="{24479F95-670F-D635-FB06-EA51886D16DA}"/>
              </a:ext>
            </a:extLst>
          </p:cNvPr>
          <p:cNvGrpSpPr/>
          <p:nvPr/>
        </p:nvGrpSpPr>
        <p:grpSpPr>
          <a:xfrm flipH="1">
            <a:off x="3690516" y="3367513"/>
            <a:ext cx="1798676" cy="1644582"/>
            <a:chOff x="6727447" y="2184688"/>
            <a:chExt cx="1694781" cy="1549588"/>
          </a:xfrm>
        </p:grpSpPr>
        <p:sp>
          <p:nvSpPr>
            <p:cNvPr id="47" name="Полилиния: фигура 22">
              <a:extLst>
                <a:ext uri="{FF2B5EF4-FFF2-40B4-BE49-F238E27FC236}">
                  <a16:creationId xmlns="" xmlns:a16="http://schemas.microsoft.com/office/drawing/2014/main" id="{005ABCF2-AC74-D72E-F55C-5AB5D2C1B5DC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8" name="Полилиния: фигура 23">
              <a:extLst>
                <a:ext uri="{FF2B5EF4-FFF2-40B4-BE49-F238E27FC236}">
                  <a16:creationId xmlns="" xmlns:a16="http://schemas.microsoft.com/office/drawing/2014/main" id="{6AE761A1-3DC1-91B0-A8F7-34CD6FB5C5E7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9" name="Полилиния: фигура 24">
              <a:extLst>
                <a:ext uri="{FF2B5EF4-FFF2-40B4-BE49-F238E27FC236}">
                  <a16:creationId xmlns="" xmlns:a16="http://schemas.microsoft.com/office/drawing/2014/main" id="{BD3F7030-E4FB-84A0-4300-99CEE35618A5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0" name="Полилиния: фигура 25">
              <a:extLst>
                <a:ext uri="{FF2B5EF4-FFF2-40B4-BE49-F238E27FC236}">
                  <a16:creationId xmlns="" xmlns:a16="http://schemas.microsoft.com/office/drawing/2014/main" id="{C15822F0-9348-AB2C-A541-317CBA45A1B0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1" name="Полилиния: фигура 26">
              <a:extLst>
                <a:ext uri="{FF2B5EF4-FFF2-40B4-BE49-F238E27FC236}">
                  <a16:creationId xmlns="" xmlns:a16="http://schemas.microsoft.com/office/drawing/2014/main" id="{4C95CBDA-3D18-ADED-BF65-0D3360816C67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2" name="Полилиния: фигура 27">
              <a:extLst>
                <a:ext uri="{FF2B5EF4-FFF2-40B4-BE49-F238E27FC236}">
                  <a16:creationId xmlns="" xmlns:a16="http://schemas.microsoft.com/office/drawing/2014/main" id="{4FFCBBDB-A63D-F726-D836-9D4311E43C43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3" name="Полилиния: фигура 28">
              <a:extLst>
                <a:ext uri="{FF2B5EF4-FFF2-40B4-BE49-F238E27FC236}">
                  <a16:creationId xmlns="" xmlns:a16="http://schemas.microsoft.com/office/drawing/2014/main" id="{B738B5EA-866A-EAD1-AD58-A213C745C9B7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4" name="Полилиния: фигура 29">
              <a:extLst>
                <a:ext uri="{FF2B5EF4-FFF2-40B4-BE49-F238E27FC236}">
                  <a16:creationId xmlns="" xmlns:a16="http://schemas.microsoft.com/office/drawing/2014/main" id="{8C447371-0A14-0544-51BE-D65A3577827E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5" name="Полилиния: фигура 30">
              <a:extLst>
                <a:ext uri="{FF2B5EF4-FFF2-40B4-BE49-F238E27FC236}">
                  <a16:creationId xmlns="" xmlns:a16="http://schemas.microsoft.com/office/drawing/2014/main" id="{D84C2736-8302-F4F5-4266-77538871C481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6" name="Полилиния: фигура 31">
              <a:extLst>
                <a:ext uri="{FF2B5EF4-FFF2-40B4-BE49-F238E27FC236}">
                  <a16:creationId xmlns="" xmlns:a16="http://schemas.microsoft.com/office/drawing/2014/main" id="{F2F9A4FD-D57F-D964-B6A8-73CF45255C02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7" name="Полилиния: фигура 32">
              <a:extLst>
                <a:ext uri="{FF2B5EF4-FFF2-40B4-BE49-F238E27FC236}">
                  <a16:creationId xmlns="" xmlns:a16="http://schemas.microsoft.com/office/drawing/2014/main" id="{FFF5C65B-B16E-375C-C2ED-A7EEAE67E407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8" name="Полилиния: фигура 33">
              <a:extLst>
                <a:ext uri="{FF2B5EF4-FFF2-40B4-BE49-F238E27FC236}">
                  <a16:creationId xmlns="" xmlns:a16="http://schemas.microsoft.com/office/drawing/2014/main" id="{C62FA7A4-911D-DA76-EC04-FAD1489C9B72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9" name="Полилиния: фигура 34">
              <a:extLst>
                <a:ext uri="{FF2B5EF4-FFF2-40B4-BE49-F238E27FC236}">
                  <a16:creationId xmlns="" xmlns:a16="http://schemas.microsoft.com/office/drawing/2014/main" id="{E6146C1A-7B6D-9F82-9EBB-11BC57971A1E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0" name="Полилиния: фигура 35">
              <a:extLst>
                <a:ext uri="{FF2B5EF4-FFF2-40B4-BE49-F238E27FC236}">
                  <a16:creationId xmlns="" xmlns:a16="http://schemas.microsoft.com/office/drawing/2014/main" id="{DC91D044-9407-9DA0-233D-EE336ACEE819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1" name="Полилиния: фигура 36">
              <a:extLst>
                <a:ext uri="{FF2B5EF4-FFF2-40B4-BE49-F238E27FC236}">
                  <a16:creationId xmlns="" xmlns:a16="http://schemas.microsoft.com/office/drawing/2014/main" id="{E6E92395-4811-3297-EC09-644C7C61D0B6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2" name="Полилиния: фигура 37">
              <a:extLst>
                <a:ext uri="{FF2B5EF4-FFF2-40B4-BE49-F238E27FC236}">
                  <a16:creationId xmlns="" xmlns:a16="http://schemas.microsoft.com/office/drawing/2014/main" id="{E4416134-959E-4495-9D7D-5A7E4DDFFC75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3" name="Полилиния: фигура 38">
              <a:extLst>
                <a:ext uri="{FF2B5EF4-FFF2-40B4-BE49-F238E27FC236}">
                  <a16:creationId xmlns="" xmlns:a16="http://schemas.microsoft.com/office/drawing/2014/main" id="{A6052324-3817-CAC0-B6CC-AB5B51C73CCD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64" name="Полилиния: фигура 39">
              <a:extLst>
                <a:ext uri="{FF2B5EF4-FFF2-40B4-BE49-F238E27FC236}">
                  <a16:creationId xmlns="" xmlns:a16="http://schemas.microsoft.com/office/drawing/2014/main" id="{840884F7-31F1-AB37-5B53-ED3AD253AFA6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5" name="Полилиния: фигура 40">
              <a:extLst>
                <a:ext uri="{FF2B5EF4-FFF2-40B4-BE49-F238E27FC236}">
                  <a16:creationId xmlns="" xmlns:a16="http://schemas.microsoft.com/office/drawing/2014/main" id="{82625EEA-B49A-6BD4-07C8-A76C6345C0BE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6" name="Полилиния: фигура 41">
              <a:extLst>
                <a:ext uri="{FF2B5EF4-FFF2-40B4-BE49-F238E27FC236}">
                  <a16:creationId xmlns="" xmlns:a16="http://schemas.microsoft.com/office/drawing/2014/main" id="{D11ABA73-1A2C-DAAF-F40D-E721D8F98ECF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7" name="Полилиния: фигура 42">
              <a:extLst>
                <a:ext uri="{FF2B5EF4-FFF2-40B4-BE49-F238E27FC236}">
                  <a16:creationId xmlns="" xmlns:a16="http://schemas.microsoft.com/office/drawing/2014/main" id="{2B3A56B8-D63C-8404-2275-D0EA8089760D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8" name="Полилиния: фигура 43">
              <a:extLst>
                <a:ext uri="{FF2B5EF4-FFF2-40B4-BE49-F238E27FC236}">
                  <a16:creationId xmlns="" xmlns:a16="http://schemas.microsoft.com/office/drawing/2014/main" id="{80F4C54B-11DC-4F69-95A1-99BE060E839F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9" name="Полилиния: фигура 44">
              <a:extLst>
                <a:ext uri="{FF2B5EF4-FFF2-40B4-BE49-F238E27FC236}">
                  <a16:creationId xmlns="" xmlns:a16="http://schemas.microsoft.com/office/drawing/2014/main" id="{E63F313B-368D-F92F-7E3B-DA62CC5CED4D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0" name="Полилиния: фигура 45">
              <a:extLst>
                <a:ext uri="{FF2B5EF4-FFF2-40B4-BE49-F238E27FC236}">
                  <a16:creationId xmlns="" xmlns:a16="http://schemas.microsoft.com/office/drawing/2014/main" id="{A238766D-ECA4-6BB7-079C-115EE1B1E032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1" name="Полилиния: фигура 46">
              <a:extLst>
                <a:ext uri="{FF2B5EF4-FFF2-40B4-BE49-F238E27FC236}">
                  <a16:creationId xmlns="" xmlns:a16="http://schemas.microsoft.com/office/drawing/2014/main" id="{7635BBDD-702A-A623-D1C2-FDF7C6D07568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359001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8" y="4069457"/>
            <a:ext cx="4991092" cy="2979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B9607D-DFB6-C3C4-79E1-8F5266F8C885}"/>
              </a:ext>
            </a:extLst>
          </p:cNvPr>
          <p:cNvSpPr txBox="1"/>
          <p:nvPr/>
        </p:nvSpPr>
        <p:spPr bwMode="auto">
          <a:xfrm>
            <a:off x="298000" y="325041"/>
            <a:ext cx="7064923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БАЗА КЛЮЧЕВЫХ РЕСУРСОВ, СОСТОЯНИЕ ЛОГИСТИКИ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открытых источников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5E5FCFE-22FD-0D51-347E-68F7E497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3DC308-D510-0BC2-A751-E23BCB04BC3F}"/>
              </a:ext>
            </a:extLst>
          </p:cNvPr>
          <p:cNvSpPr txBox="1"/>
          <p:nvPr/>
        </p:nvSpPr>
        <p:spPr>
          <a:xfrm>
            <a:off x="286178" y="1473435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трудовые ресурсы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6293169C-F347-B3E5-079B-CCC7311C4A7A}"/>
              </a:ext>
            </a:extLst>
          </p:cNvPr>
          <p:cNvSpPr/>
          <p:nvPr/>
        </p:nvSpPr>
        <p:spPr>
          <a:xfrm flipV="1">
            <a:off x="298000" y="1447195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40B47F-460C-C213-479C-544D59A4A625}"/>
              </a:ext>
            </a:extLst>
          </p:cNvPr>
          <p:cNvSpPr txBox="1"/>
          <p:nvPr/>
        </p:nvSpPr>
        <p:spPr>
          <a:xfrm>
            <a:off x="5490715" y="1473435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инфраструктура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BADE494C-3B7E-1CDB-45C4-92DD23A13272}"/>
              </a:ext>
            </a:extLst>
          </p:cNvPr>
          <p:cNvSpPr/>
          <p:nvPr/>
        </p:nvSpPr>
        <p:spPr>
          <a:xfrm flipV="1">
            <a:off x="5502537" y="1447195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B3DB0704-FE31-0B07-F592-5429B4624B64}"/>
              </a:ext>
            </a:extLst>
          </p:cNvPr>
          <p:cNvSpPr/>
          <p:nvPr/>
        </p:nvSpPr>
        <p:spPr bwMode="auto">
          <a:xfrm>
            <a:off x="364288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EC75FEBB-CCDE-41A1-FC13-459465B557A3}"/>
              </a:ext>
            </a:extLst>
          </p:cNvPr>
          <p:cNvSpPr/>
          <p:nvPr/>
        </p:nvSpPr>
        <p:spPr bwMode="auto">
          <a:xfrm>
            <a:off x="519708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AEB5232-20F2-E775-9CEE-F9E0E0AC9B2C}"/>
              </a:ext>
            </a:extLst>
          </p:cNvPr>
          <p:cNvSpPr/>
          <p:nvPr/>
        </p:nvSpPr>
        <p:spPr bwMode="auto">
          <a:xfrm>
            <a:off x="67513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C1F16CB2-BBAD-2B01-09FA-31851F9FE2B7}"/>
              </a:ext>
            </a:extLst>
          </p:cNvPr>
          <p:cNvSpPr/>
          <p:nvPr/>
        </p:nvSpPr>
        <p:spPr bwMode="auto">
          <a:xfrm>
            <a:off x="83055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C4A0E4D0-FA60-001B-A2A5-E51BA58C05B3}"/>
              </a:ext>
            </a:extLst>
          </p:cNvPr>
          <p:cNvSpPr/>
          <p:nvPr/>
        </p:nvSpPr>
        <p:spPr bwMode="auto">
          <a:xfrm>
            <a:off x="985970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B9980BA6-A97B-93EC-F9F6-C76ADC5B2183}"/>
              </a:ext>
            </a:extLst>
          </p:cNvPr>
          <p:cNvSpPr/>
          <p:nvPr/>
        </p:nvSpPr>
        <p:spPr bwMode="auto">
          <a:xfrm>
            <a:off x="114139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81D16506-DD7F-9FB1-92AA-E0934FCAB2F5}"/>
              </a:ext>
            </a:extLst>
          </p:cNvPr>
          <p:cNvSpPr/>
          <p:nvPr/>
        </p:nvSpPr>
        <p:spPr bwMode="auto">
          <a:xfrm>
            <a:off x="129681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6A24A176-14BA-78A0-B64E-AFD9CAE49ED5}"/>
              </a:ext>
            </a:extLst>
          </p:cNvPr>
          <p:cNvSpPr/>
          <p:nvPr/>
        </p:nvSpPr>
        <p:spPr bwMode="auto">
          <a:xfrm>
            <a:off x="1452231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BFAFA723-E79F-346B-D999-976C731D4499}"/>
              </a:ext>
            </a:extLst>
          </p:cNvPr>
          <p:cNvSpPr/>
          <p:nvPr/>
        </p:nvSpPr>
        <p:spPr bwMode="auto">
          <a:xfrm>
            <a:off x="1607652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B726BEBE-0789-248C-BDFB-D5E9306F23F0}"/>
              </a:ext>
            </a:extLst>
          </p:cNvPr>
          <p:cNvSpPr/>
          <p:nvPr/>
        </p:nvSpPr>
        <p:spPr bwMode="auto">
          <a:xfrm>
            <a:off x="1763073" y="233889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bject 74">
            <a:extLst>
              <a:ext uri="{FF2B5EF4-FFF2-40B4-BE49-F238E27FC236}">
                <a16:creationId xmlns="" xmlns:a16="http://schemas.microsoft.com/office/drawing/2014/main" id="{EE0F99E5-D8FB-0315-54A4-3C567A26B73B}"/>
              </a:ext>
            </a:extLst>
          </p:cNvPr>
          <p:cNvSpPr txBox="1"/>
          <p:nvPr/>
        </p:nvSpPr>
        <p:spPr bwMode="auto">
          <a:xfrm>
            <a:off x="1946226" y="2401322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B81A7BE-57F4-A14C-7992-250A1B144582}"/>
              </a:ext>
            </a:extLst>
          </p:cNvPr>
          <p:cNvSpPr txBox="1"/>
          <p:nvPr/>
        </p:nvSpPr>
        <p:spPr>
          <a:xfrm>
            <a:off x="286178" y="3993713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имеющиеся ресурсы*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6D60DA71-EE61-1069-7CBD-742865EF1A09}"/>
              </a:ext>
            </a:extLst>
          </p:cNvPr>
          <p:cNvSpPr/>
          <p:nvPr/>
        </p:nvSpPr>
        <p:spPr>
          <a:xfrm flipV="1">
            <a:off x="298000" y="3967473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BA914EFA-DB9E-41DD-6D2C-99DB5A7DB451}"/>
              </a:ext>
            </a:extLst>
          </p:cNvPr>
          <p:cNvSpPr/>
          <p:nvPr/>
        </p:nvSpPr>
        <p:spPr bwMode="auto">
          <a:xfrm>
            <a:off x="383937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6" name="Скругленный прямоугольник 165">
            <a:extLst>
              <a:ext uri="{FF2B5EF4-FFF2-40B4-BE49-F238E27FC236}">
                <a16:creationId xmlns="" xmlns:a16="http://schemas.microsoft.com/office/drawing/2014/main" id="{E5CC1B16-B706-3335-B98C-37DC12E1273A}"/>
              </a:ext>
            </a:extLst>
          </p:cNvPr>
          <p:cNvSpPr/>
          <p:nvPr/>
        </p:nvSpPr>
        <p:spPr bwMode="auto">
          <a:xfrm>
            <a:off x="539358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Скругленный прямоугольник 166">
            <a:extLst>
              <a:ext uri="{FF2B5EF4-FFF2-40B4-BE49-F238E27FC236}">
                <a16:creationId xmlns="" xmlns:a16="http://schemas.microsoft.com/office/drawing/2014/main" id="{3C4A32F6-C772-A75B-1A70-E447272F1628}"/>
              </a:ext>
            </a:extLst>
          </p:cNvPr>
          <p:cNvSpPr/>
          <p:nvPr/>
        </p:nvSpPr>
        <p:spPr bwMode="auto">
          <a:xfrm>
            <a:off x="694779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B759CF55-C4A6-360C-2A46-B861B8BB0426}"/>
              </a:ext>
            </a:extLst>
          </p:cNvPr>
          <p:cNvSpPr/>
          <p:nvPr/>
        </p:nvSpPr>
        <p:spPr bwMode="auto">
          <a:xfrm>
            <a:off x="850200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9" name="Скругленный прямоугольник 168">
            <a:extLst>
              <a:ext uri="{FF2B5EF4-FFF2-40B4-BE49-F238E27FC236}">
                <a16:creationId xmlns="" xmlns:a16="http://schemas.microsoft.com/office/drawing/2014/main" id="{CFE53855-270E-EBCC-12DF-22DADEA6CC4A}"/>
              </a:ext>
            </a:extLst>
          </p:cNvPr>
          <p:cNvSpPr/>
          <p:nvPr/>
        </p:nvSpPr>
        <p:spPr bwMode="auto">
          <a:xfrm>
            <a:off x="1005620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D4023A-C35B-B7FF-C4FC-9AEB18A8F283}"/>
              </a:ext>
            </a:extLst>
          </p:cNvPr>
          <p:cNvSpPr/>
          <p:nvPr/>
        </p:nvSpPr>
        <p:spPr bwMode="auto">
          <a:xfrm>
            <a:off x="1161040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B771152-2745-9342-C77D-5F0E7BFB3430}"/>
              </a:ext>
            </a:extLst>
          </p:cNvPr>
          <p:cNvSpPr/>
          <p:nvPr/>
        </p:nvSpPr>
        <p:spPr bwMode="auto">
          <a:xfrm>
            <a:off x="1316461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="" xmlns:a16="http://schemas.microsoft.com/office/drawing/2014/main" id="{8363358A-AB6E-CF94-B451-BCBED66013C1}"/>
              </a:ext>
            </a:extLst>
          </p:cNvPr>
          <p:cNvSpPr/>
          <p:nvPr/>
        </p:nvSpPr>
        <p:spPr bwMode="auto">
          <a:xfrm>
            <a:off x="1471881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2" name="Скругленный прямоугольник 181">
            <a:extLst>
              <a:ext uri="{FF2B5EF4-FFF2-40B4-BE49-F238E27FC236}">
                <a16:creationId xmlns="" xmlns:a16="http://schemas.microsoft.com/office/drawing/2014/main" id="{98E00417-1DF0-2799-DF76-6C257F9E8066}"/>
              </a:ext>
            </a:extLst>
          </p:cNvPr>
          <p:cNvSpPr/>
          <p:nvPr/>
        </p:nvSpPr>
        <p:spPr bwMode="auto">
          <a:xfrm>
            <a:off x="1627302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3" name="Скругленный прямоугольник 192">
            <a:extLst>
              <a:ext uri="{FF2B5EF4-FFF2-40B4-BE49-F238E27FC236}">
                <a16:creationId xmlns="" xmlns:a16="http://schemas.microsoft.com/office/drawing/2014/main" id="{AF05E6DD-C2D7-0279-05D6-2720E87CFB67}"/>
              </a:ext>
            </a:extLst>
          </p:cNvPr>
          <p:cNvSpPr/>
          <p:nvPr/>
        </p:nvSpPr>
        <p:spPr bwMode="auto">
          <a:xfrm>
            <a:off x="1782723" y="4835930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4" name="object 74">
            <a:extLst>
              <a:ext uri="{FF2B5EF4-FFF2-40B4-BE49-F238E27FC236}">
                <a16:creationId xmlns="" xmlns:a16="http://schemas.microsoft.com/office/drawing/2014/main" id="{93D32993-D174-5C7B-E481-6E0BF3BFC964}"/>
              </a:ext>
            </a:extLst>
          </p:cNvPr>
          <p:cNvSpPr txBox="1"/>
          <p:nvPr/>
        </p:nvSpPr>
        <p:spPr bwMode="auto">
          <a:xfrm>
            <a:off x="1965876" y="4898354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ject 75">
            <a:extLst>
              <a:ext uri="{FF2B5EF4-FFF2-40B4-BE49-F238E27FC236}">
                <a16:creationId xmlns="" xmlns:a16="http://schemas.microsoft.com/office/drawing/2014/main" id="{B4A98CE0-7F19-0353-623F-BE79EEB4044B}"/>
              </a:ext>
            </a:extLst>
          </p:cNvPr>
          <p:cNvSpPr txBox="1"/>
          <p:nvPr/>
        </p:nvSpPr>
        <p:spPr bwMode="auto">
          <a:xfrm>
            <a:off x="367794" y="4527574"/>
            <a:ext cx="1932834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ЭЛЕКТР</a:t>
            </a:r>
            <a:r>
              <a:rPr lang="ru-RU" sz="700" b="1" noProof="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ИЧЕСКАЯ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МОЩНОСТЬ —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42 314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тыс. кВт</a:t>
            </a:r>
          </a:p>
        </p:txBody>
      </p:sp>
      <p:sp>
        <p:nvSpPr>
          <p:cNvPr id="345" name="Скругленный прямоугольник 344">
            <a:extLst>
              <a:ext uri="{FF2B5EF4-FFF2-40B4-BE49-F238E27FC236}">
                <a16:creationId xmlns="" xmlns:a16="http://schemas.microsoft.com/office/drawing/2014/main" id="{3FFA73C5-381E-0810-57F0-66F785E3D3B3}"/>
              </a:ext>
            </a:extLst>
          </p:cNvPr>
          <p:cNvSpPr/>
          <p:nvPr/>
        </p:nvSpPr>
        <p:spPr bwMode="auto">
          <a:xfrm>
            <a:off x="381307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6" name="Скругленный прямоугольник 345">
            <a:extLst>
              <a:ext uri="{FF2B5EF4-FFF2-40B4-BE49-F238E27FC236}">
                <a16:creationId xmlns="" xmlns:a16="http://schemas.microsoft.com/office/drawing/2014/main" id="{80259E13-68C5-0DF8-2899-5CACD2A80055}"/>
              </a:ext>
            </a:extLst>
          </p:cNvPr>
          <p:cNvSpPr/>
          <p:nvPr/>
        </p:nvSpPr>
        <p:spPr bwMode="auto">
          <a:xfrm>
            <a:off x="536727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7" name="Скругленный прямоугольник 346">
            <a:extLst>
              <a:ext uri="{FF2B5EF4-FFF2-40B4-BE49-F238E27FC236}">
                <a16:creationId xmlns="" xmlns:a16="http://schemas.microsoft.com/office/drawing/2014/main" id="{3AEA2B3B-E26A-82CC-0D94-B45D7F3C5065}"/>
              </a:ext>
            </a:extLst>
          </p:cNvPr>
          <p:cNvSpPr/>
          <p:nvPr/>
        </p:nvSpPr>
        <p:spPr bwMode="auto">
          <a:xfrm>
            <a:off x="692149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8" name="Скругленный прямоугольник 347">
            <a:extLst>
              <a:ext uri="{FF2B5EF4-FFF2-40B4-BE49-F238E27FC236}">
                <a16:creationId xmlns="" xmlns:a16="http://schemas.microsoft.com/office/drawing/2014/main" id="{FD5145F2-9045-FA13-7381-F97C1E80B912}"/>
              </a:ext>
            </a:extLst>
          </p:cNvPr>
          <p:cNvSpPr/>
          <p:nvPr/>
        </p:nvSpPr>
        <p:spPr bwMode="auto">
          <a:xfrm>
            <a:off x="847569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49" name="Скругленный прямоугольник 348">
            <a:extLst>
              <a:ext uri="{FF2B5EF4-FFF2-40B4-BE49-F238E27FC236}">
                <a16:creationId xmlns="" xmlns:a16="http://schemas.microsoft.com/office/drawing/2014/main" id="{54E99089-EAC4-EE0B-883A-929B05FC1EE2}"/>
              </a:ext>
            </a:extLst>
          </p:cNvPr>
          <p:cNvSpPr/>
          <p:nvPr/>
        </p:nvSpPr>
        <p:spPr bwMode="auto">
          <a:xfrm>
            <a:off x="1002989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50" name="Скругленный прямоугольник 349">
            <a:extLst>
              <a:ext uri="{FF2B5EF4-FFF2-40B4-BE49-F238E27FC236}">
                <a16:creationId xmlns="" xmlns:a16="http://schemas.microsoft.com/office/drawing/2014/main" id="{5FDC4811-5F77-6554-DCED-8992FB1DE1BE}"/>
              </a:ext>
            </a:extLst>
          </p:cNvPr>
          <p:cNvSpPr/>
          <p:nvPr/>
        </p:nvSpPr>
        <p:spPr bwMode="auto">
          <a:xfrm>
            <a:off x="1158410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51" name="Скругленный прямоугольник 350">
            <a:extLst>
              <a:ext uri="{FF2B5EF4-FFF2-40B4-BE49-F238E27FC236}">
                <a16:creationId xmlns="" xmlns:a16="http://schemas.microsoft.com/office/drawing/2014/main" id="{6BC1B305-CAFB-D3E0-A5C4-DC1955BB923D}"/>
              </a:ext>
            </a:extLst>
          </p:cNvPr>
          <p:cNvSpPr/>
          <p:nvPr/>
        </p:nvSpPr>
        <p:spPr bwMode="auto">
          <a:xfrm>
            <a:off x="1313830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52" name="Скругленный прямоугольник 351">
            <a:extLst>
              <a:ext uri="{FF2B5EF4-FFF2-40B4-BE49-F238E27FC236}">
                <a16:creationId xmlns="" xmlns:a16="http://schemas.microsoft.com/office/drawing/2014/main" id="{F9AECFF2-F67C-BD7B-21D0-CF07C013309B}"/>
              </a:ext>
            </a:extLst>
          </p:cNvPr>
          <p:cNvSpPr/>
          <p:nvPr/>
        </p:nvSpPr>
        <p:spPr bwMode="auto">
          <a:xfrm>
            <a:off x="1469250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C1C2"/>
              </a:solidFill>
            </a:endParaRPr>
          </a:p>
        </p:txBody>
      </p:sp>
      <p:sp>
        <p:nvSpPr>
          <p:cNvPr id="353" name="Скругленный прямоугольник 352">
            <a:extLst>
              <a:ext uri="{FF2B5EF4-FFF2-40B4-BE49-F238E27FC236}">
                <a16:creationId xmlns="" xmlns:a16="http://schemas.microsoft.com/office/drawing/2014/main" id="{1CB0653D-6038-586E-DE67-BADDC448AABC}"/>
              </a:ext>
            </a:extLst>
          </p:cNvPr>
          <p:cNvSpPr/>
          <p:nvPr/>
        </p:nvSpPr>
        <p:spPr bwMode="auto">
          <a:xfrm>
            <a:off x="1624671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4" name="Скругленный прямоугольник 353">
            <a:extLst>
              <a:ext uri="{FF2B5EF4-FFF2-40B4-BE49-F238E27FC236}">
                <a16:creationId xmlns="" xmlns:a16="http://schemas.microsoft.com/office/drawing/2014/main" id="{3EAA81F9-56F9-5FDD-BD87-1ECE66FB6D59}"/>
              </a:ext>
            </a:extLst>
          </p:cNvPr>
          <p:cNvSpPr/>
          <p:nvPr/>
        </p:nvSpPr>
        <p:spPr bwMode="auto">
          <a:xfrm>
            <a:off x="1780092" y="6305218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5" name="object 74">
            <a:extLst>
              <a:ext uri="{FF2B5EF4-FFF2-40B4-BE49-F238E27FC236}">
                <a16:creationId xmlns="" xmlns:a16="http://schemas.microsoft.com/office/drawing/2014/main" id="{13DD60C8-BE10-3A82-CBA5-D104EFEDF8B2}"/>
              </a:ext>
            </a:extLst>
          </p:cNvPr>
          <p:cNvSpPr txBox="1"/>
          <p:nvPr/>
        </p:nvSpPr>
        <p:spPr bwMode="auto">
          <a:xfrm>
            <a:off x="1963245" y="6367642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object 75">
            <a:extLst>
              <a:ext uri="{FF2B5EF4-FFF2-40B4-BE49-F238E27FC236}">
                <a16:creationId xmlns="" xmlns:a16="http://schemas.microsoft.com/office/drawing/2014/main" id="{6119C28B-D05D-02BA-097A-8C90AC6F2AF6}"/>
              </a:ext>
            </a:extLst>
          </p:cNvPr>
          <p:cNvSpPr txBox="1"/>
          <p:nvPr/>
        </p:nvSpPr>
        <p:spPr bwMode="auto">
          <a:xfrm>
            <a:off x="365163" y="5995051"/>
            <a:ext cx="2044974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ПРОТЯЖЕННОСТЬ ДОРОГ — 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78,1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КМ,</a:t>
            </a:r>
            <a:endParaRPr kumimoji="0" lang="en-US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ДОЛЯ С ТВЕРДЫМ ПОКРЫТИЕМ </a:t>
            </a:r>
          </a:p>
        </p:txBody>
      </p:sp>
      <p:sp>
        <p:nvSpPr>
          <p:cNvPr id="357" name="Скругленный прямоугольник 356">
            <a:extLst>
              <a:ext uri="{FF2B5EF4-FFF2-40B4-BE49-F238E27FC236}">
                <a16:creationId xmlns="" xmlns:a16="http://schemas.microsoft.com/office/drawing/2014/main" id="{2A2F52DE-8948-6626-D6E1-A902D8BE5C7E}"/>
              </a:ext>
            </a:extLst>
          </p:cNvPr>
          <p:cNvSpPr/>
          <p:nvPr/>
        </p:nvSpPr>
        <p:spPr bwMode="auto">
          <a:xfrm>
            <a:off x="379945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8" name="Скругленный прямоугольник 357">
            <a:extLst>
              <a:ext uri="{FF2B5EF4-FFF2-40B4-BE49-F238E27FC236}">
                <a16:creationId xmlns="" xmlns:a16="http://schemas.microsoft.com/office/drawing/2014/main" id="{C8EF23F0-B8BC-7111-2E27-0FDA413B761E}"/>
              </a:ext>
            </a:extLst>
          </p:cNvPr>
          <p:cNvSpPr/>
          <p:nvPr/>
        </p:nvSpPr>
        <p:spPr bwMode="auto">
          <a:xfrm>
            <a:off x="535366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9" name="Скругленный прямоугольник 358">
            <a:extLst>
              <a:ext uri="{FF2B5EF4-FFF2-40B4-BE49-F238E27FC236}">
                <a16:creationId xmlns="" xmlns:a16="http://schemas.microsoft.com/office/drawing/2014/main" id="{A0836D9F-0A85-3851-0350-CF57DCF2D70A}"/>
              </a:ext>
            </a:extLst>
          </p:cNvPr>
          <p:cNvSpPr/>
          <p:nvPr/>
        </p:nvSpPr>
        <p:spPr bwMode="auto">
          <a:xfrm>
            <a:off x="690787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0" name="Скругленный прямоугольник 359">
            <a:extLst>
              <a:ext uri="{FF2B5EF4-FFF2-40B4-BE49-F238E27FC236}">
                <a16:creationId xmlns="" xmlns:a16="http://schemas.microsoft.com/office/drawing/2014/main" id="{8BE2610E-D76D-C9AA-F06A-BA10E91F8271}"/>
              </a:ext>
            </a:extLst>
          </p:cNvPr>
          <p:cNvSpPr/>
          <p:nvPr/>
        </p:nvSpPr>
        <p:spPr bwMode="auto">
          <a:xfrm>
            <a:off x="846208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1" name="Скругленный прямоугольник 360">
            <a:extLst>
              <a:ext uri="{FF2B5EF4-FFF2-40B4-BE49-F238E27FC236}">
                <a16:creationId xmlns="" xmlns:a16="http://schemas.microsoft.com/office/drawing/2014/main" id="{9587904E-BDDC-DDC8-E1CA-D64D78FBB1C1}"/>
              </a:ext>
            </a:extLst>
          </p:cNvPr>
          <p:cNvSpPr/>
          <p:nvPr/>
        </p:nvSpPr>
        <p:spPr bwMode="auto">
          <a:xfrm>
            <a:off x="1001628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2" name="Скругленный прямоугольник 361">
            <a:extLst>
              <a:ext uri="{FF2B5EF4-FFF2-40B4-BE49-F238E27FC236}">
                <a16:creationId xmlns="" xmlns:a16="http://schemas.microsoft.com/office/drawing/2014/main" id="{DB837F1D-18AE-F673-BAFF-B2C537E63E7A}"/>
              </a:ext>
            </a:extLst>
          </p:cNvPr>
          <p:cNvSpPr/>
          <p:nvPr/>
        </p:nvSpPr>
        <p:spPr bwMode="auto">
          <a:xfrm>
            <a:off x="1157048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3" name="Скругленный прямоугольник 362">
            <a:extLst>
              <a:ext uri="{FF2B5EF4-FFF2-40B4-BE49-F238E27FC236}">
                <a16:creationId xmlns="" xmlns:a16="http://schemas.microsoft.com/office/drawing/2014/main" id="{9042B317-55D7-168E-07CF-68B20EA85B9F}"/>
              </a:ext>
            </a:extLst>
          </p:cNvPr>
          <p:cNvSpPr/>
          <p:nvPr/>
        </p:nvSpPr>
        <p:spPr bwMode="auto">
          <a:xfrm>
            <a:off x="1312469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4" name="Скругленный прямоугольник 363">
            <a:extLst>
              <a:ext uri="{FF2B5EF4-FFF2-40B4-BE49-F238E27FC236}">
                <a16:creationId xmlns="" xmlns:a16="http://schemas.microsoft.com/office/drawing/2014/main" id="{12EF5EA2-1120-3DDC-A2ED-4F9369500071}"/>
              </a:ext>
            </a:extLst>
          </p:cNvPr>
          <p:cNvSpPr/>
          <p:nvPr/>
        </p:nvSpPr>
        <p:spPr bwMode="auto">
          <a:xfrm>
            <a:off x="1467889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5" name="Скругленный прямоугольник 364">
            <a:extLst>
              <a:ext uri="{FF2B5EF4-FFF2-40B4-BE49-F238E27FC236}">
                <a16:creationId xmlns="" xmlns:a16="http://schemas.microsoft.com/office/drawing/2014/main" id="{34B9EC89-73C0-E4B8-6639-AF8503AD60A6}"/>
              </a:ext>
            </a:extLst>
          </p:cNvPr>
          <p:cNvSpPr/>
          <p:nvPr/>
        </p:nvSpPr>
        <p:spPr bwMode="auto">
          <a:xfrm>
            <a:off x="1623310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6" name="Скругленный прямоугольник 365">
            <a:extLst>
              <a:ext uri="{FF2B5EF4-FFF2-40B4-BE49-F238E27FC236}">
                <a16:creationId xmlns="" xmlns:a16="http://schemas.microsoft.com/office/drawing/2014/main" id="{3962B8A1-D8C7-2BEE-5CE1-64F1B9888D07}"/>
              </a:ext>
            </a:extLst>
          </p:cNvPr>
          <p:cNvSpPr/>
          <p:nvPr/>
        </p:nvSpPr>
        <p:spPr bwMode="auto">
          <a:xfrm>
            <a:off x="1778731" y="55867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7" name="object 74">
            <a:extLst>
              <a:ext uri="{FF2B5EF4-FFF2-40B4-BE49-F238E27FC236}">
                <a16:creationId xmlns="" xmlns:a16="http://schemas.microsoft.com/office/drawing/2014/main" id="{F937F424-E336-D47E-25A3-C11614B42DBF}"/>
              </a:ext>
            </a:extLst>
          </p:cNvPr>
          <p:cNvSpPr txBox="1"/>
          <p:nvPr/>
        </p:nvSpPr>
        <p:spPr bwMode="auto">
          <a:xfrm>
            <a:off x="1961884" y="5649207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object 75">
            <a:extLst>
              <a:ext uri="{FF2B5EF4-FFF2-40B4-BE49-F238E27FC236}">
                <a16:creationId xmlns="" xmlns:a16="http://schemas.microsoft.com/office/drawing/2014/main" id="{05522F1F-887B-C447-727E-5D7A744AC8C9}"/>
              </a:ext>
            </a:extLst>
          </p:cNvPr>
          <p:cNvSpPr txBox="1"/>
          <p:nvPr/>
        </p:nvSpPr>
        <p:spPr bwMode="auto">
          <a:xfrm>
            <a:off x="367792" y="5279466"/>
            <a:ext cx="2288545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defTabSz="914217">
              <a:spcBef>
                <a:spcPts val="100"/>
              </a:spcBef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ГАЗОСНАБЖЕНИЕ</a:t>
            </a:r>
            <a:r>
              <a:rPr kumimoji="0" lang="en-US" sz="7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—</a:t>
            </a:r>
            <a:r>
              <a:rPr kumimoji="0" lang="ru-RU" sz="7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5 000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тыс. </a:t>
            </a:r>
            <a:r>
              <a:rPr lang="ru-RU" sz="700" dirty="0">
                <a:solidFill>
                  <a:srgbClr val="1E3A5B"/>
                </a:solidFill>
                <a:latin typeface="Arial Black" panose="020B0A04020102020204" pitchFamily="34" charset="0"/>
              </a:rPr>
              <a:t>м</a:t>
            </a:r>
            <a:r>
              <a:rPr lang="ru-RU" sz="700" baseline="30000" dirty="0">
                <a:solidFill>
                  <a:srgbClr val="1E3A5B"/>
                </a:solidFill>
                <a:latin typeface="Arial Black" panose="020B0A04020102020204" pitchFamily="34" charset="0"/>
              </a:rPr>
              <a:t>3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/ сут.</a:t>
            </a:r>
          </a:p>
        </p:txBody>
      </p:sp>
      <p:sp>
        <p:nvSpPr>
          <p:cNvPr id="404" name="object 20">
            <a:extLst>
              <a:ext uri="{FF2B5EF4-FFF2-40B4-BE49-F238E27FC236}">
                <a16:creationId xmlns="" xmlns:a16="http://schemas.microsoft.com/office/drawing/2014/main" id="{D2569D9C-F31B-3EBA-5834-57C74FEE4D08}"/>
              </a:ext>
            </a:extLst>
          </p:cNvPr>
          <p:cNvSpPr txBox="1"/>
          <p:nvPr/>
        </p:nvSpPr>
        <p:spPr>
          <a:xfrm>
            <a:off x="5875906" y="1944294"/>
            <a:ext cx="4560593" cy="116955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lvl="0">
              <a:spcBef>
                <a:spcPts val="200"/>
              </a:spcBef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14 км до дороги федерального значения Р-404 </a:t>
            </a:r>
          </a:p>
          <a:p>
            <a:pPr marL="12700" marR="5080" lvl="0">
              <a:spcBef>
                <a:spcPts val="200"/>
              </a:spcBef>
              <a:defRPr/>
            </a:pP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Тюмень </a:t>
            </a: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Тобольск </a:t>
            </a: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kumimoji="0" lang="ru-RU" sz="1100" b="1" u="none" strike="noStrike" kern="1200" cap="none" spc="-1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Ханты-Мансийск</a:t>
            </a:r>
          </a:p>
          <a:p>
            <a:pPr marL="12700" marR="5080" lvl="0" indent="0" algn="l" defTabSz="914400" rtl="0" eaLnBrk="1" fontAlgn="auto" latinLnBrk="0" hangingPunct="1"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u="none" strike="noStrike" kern="1200" cap="none" spc="-1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>
              <a:spcBef>
                <a:spcPts val="200"/>
              </a:spcBef>
              <a:defRPr/>
            </a:pP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Железнодорожный вокзал </a:t>
            </a:r>
          </a:p>
          <a:p>
            <a:pPr marL="12700" marR="5080">
              <a:spcBef>
                <a:spcPts val="200"/>
              </a:spcBef>
              <a:defRPr/>
            </a:pPr>
            <a:endParaRPr kumimoji="0" lang="ru-RU" sz="1100" b="1" u="none" strike="noStrike" kern="1200" cap="none" spc="-1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>
              <a:spcBef>
                <a:spcPts val="200"/>
              </a:spcBef>
              <a:defRPr/>
            </a:pPr>
            <a:r>
              <a:rPr lang="ru-RU" sz="1100" b="1" spc="-10" dirty="0">
                <a:solidFill>
                  <a:srgbClr val="1F497D">
                    <a:lumMod val="7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 вертолетные площадки</a:t>
            </a:r>
            <a:endParaRPr kumimoji="0" lang="ru-RU" sz="1100" b="1" u="none" strike="noStrike" kern="1200" cap="none" spc="-1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405" name="Прямая со стрелкой 404">
            <a:extLst>
              <a:ext uri="{FF2B5EF4-FFF2-40B4-BE49-F238E27FC236}">
                <a16:creationId xmlns="" xmlns:a16="http://schemas.microsoft.com/office/drawing/2014/main" id="{731C7955-2A36-90FD-E630-7B2A5C2D798A}"/>
              </a:ext>
            </a:extLst>
          </p:cNvPr>
          <p:cNvCxnSpPr>
            <a:cxnSpLocks/>
          </p:cNvCxnSpPr>
          <p:nvPr/>
        </p:nvCxnSpPr>
        <p:spPr>
          <a:xfrm>
            <a:off x="6570836" y="3453133"/>
            <a:ext cx="1008112" cy="0"/>
          </a:xfrm>
          <a:prstGeom prst="straightConnector1">
            <a:avLst/>
          </a:prstGeom>
          <a:ln w="9525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object 54">
            <a:extLst>
              <a:ext uri="{FF2B5EF4-FFF2-40B4-BE49-F238E27FC236}">
                <a16:creationId xmlns="" xmlns:a16="http://schemas.microsoft.com/office/drawing/2014/main" id="{238BB0D9-9E91-3279-D2D2-19605E9C681A}"/>
              </a:ext>
            </a:extLst>
          </p:cNvPr>
          <p:cNvSpPr txBox="1"/>
          <p:nvPr/>
        </p:nvSpPr>
        <p:spPr>
          <a:xfrm>
            <a:off x="5524761" y="3360675"/>
            <a:ext cx="1046075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</a:t>
            </a:r>
            <a:r>
              <a:rPr lang="ru-RU" altLang="ru-RU" sz="700" b="1" dirty="0">
                <a:solidFill>
                  <a:srgbClr val="1E3A5B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Ханты-Мансийск</a:t>
            </a:r>
            <a:endParaRPr kumimoji="0" lang="ru-RU" altLang="ru-RU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</p:txBody>
      </p:sp>
      <p:sp>
        <p:nvSpPr>
          <p:cNvPr id="407" name="object 55">
            <a:extLst>
              <a:ext uri="{FF2B5EF4-FFF2-40B4-BE49-F238E27FC236}">
                <a16:creationId xmlns="" xmlns:a16="http://schemas.microsoft.com/office/drawing/2014/main" id="{01462B70-F331-D2A7-9124-F1B2D603B227}"/>
              </a:ext>
            </a:extLst>
          </p:cNvPr>
          <p:cNvSpPr txBox="1"/>
          <p:nvPr/>
        </p:nvSpPr>
        <p:spPr>
          <a:xfrm>
            <a:off x="9730425" y="3347164"/>
            <a:ext cx="538163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Тюмень</a:t>
            </a:r>
          </a:p>
        </p:txBody>
      </p:sp>
      <p:sp>
        <p:nvSpPr>
          <p:cNvPr id="408" name="object 55">
            <a:extLst>
              <a:ext uri="{FF2B5EF4-FFF2-40B4-BE49-F238E27FC236}">
                <a16:creationId xmlns="" xmlns:a16="http://schemas.microsoft.com/office/drawing/2014/main" id="{B8F6FAA2-9B91-BA86-A8EB-EEA0500B8377}"/>
              </a:ext>
            </a:extLst>
          </p:cNvPr>
          <p:cNvSpPr txBox="1"/>
          <p:nvPr/>
        </p:nvSpPr>
        <p:spPr>
          <a:xfrm>
            <a:off x="7468939" y="3377089"/>
            <a:ext cx="1118121" cy="120546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</a:t>
            </a:r>
            <a:r>
              <a:rPr lang="ru-RU" altLang="ru-RU" sz="700" b="1" noProof="0" dirty="0">
                <a:solidFill>
                  <a:srgbClr val="1E3A5B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Пять-</a:t>
            </a:r>
            <a:r>
              <a:rPr lang="ru-RU" altLang="ru-RU" sz="700" b="1" noProof="0" dirty="0" err="1">
                <a:solidFill>
                  <a:srgbClr val="1E3A5B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Ях</a:t>
            </a:r>
            <a:endParaRPr kumimoji="0" lang="ru-RU" altLang="ru-RU" sz="7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</p:txBody>
      </p:sp>
      <p:sp>
        <p:nvSpPr>
          <p:cNvPr id="411" name="object 72">
            <a:extLst>
              <a:ext uri="{FF2B5EF4-FFF2-40B4-BE49-F238E27FC236}">
                <a16:creationId xmlns="" xmlns:a16="http://schemas.microsoft.com/office/drawing/2014/main" id="{793E1C41-B774-30F7-332A-84728AF71021}"/>
              </a:ext>
            </a:extLst>
          </p:cNvPr>
          <p:cNvSpPr txBox="1"/>
          <p:nvPr/>
        </p:nvSpPr>
        <p:spPr>
          <a:xfrm>
            <a:off x="6822795" y="3300837"/>
            <a:ext cx="538162" cy="1365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800" b="1" noProof="0" dirty="0">
                <a:solidFill>
                  <a:srgbClr val="0092E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260</a:t>
            </a: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 км</a:t>
            </a:r>
          </a:p>
        </p:txBody>
      </p:sp>
      <p:cxnSp>
        <p:nvCxnSpPr>
          <p:cNvPr id="415" name="Прямая со стрелкой 414">
            <a:extLst>
              <a:ext uri="{FF2B5EF4-FFF2-40B4-BE49-F238E27FC236}">
                <a16:creationId xmlns="" xmlns:a16="http://schemas.microsoft.com/office/drawing/2014/main" id="{D9B945F1-1B53-CC10-F37C-7955673C177C}"/>
              </a:ext>
            </a:extLst>
          </p:cNvPr>
          <p:cNvCxnSpPr>
            <a:cxnSpLocks/>
          </p:cNvCxnSpPr>
          <p:nvPr/>
        </p:nvCxnSpPr>
        <p:spPr>
          <a:xfrm>
            <a:off x="8587060" y="3446908"/>
            <a:ext cx="1047675" cy="0"/>
          </a:xfrm>
          <a:prstGeom prst="straightConnector1">
            <a:avLst/>
          </a:prstGeom>
          <a:ln w="9525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object 72">
            <a:extLst>
              <a:ext uri="{FF2B5EF4-FFF2-40B4-BE49-F238E27FC236}">
                <a16:creationId xmlns="" xmlns:a16="http://schemas.microsoft.com/office/drawing/2014/main" id="{A44110A8-CF7C-3408-1578-FF2C4F4F938A}"/>
              </a:ext>
            </a:extLst>
          </p:cNvPr>
          <p:cNvSpPr txBox="1"/>
          <p:nvPr/>
        </p:nvSpPr>
        <p:spPr>
          <a:xfrm>
            <a:off x="8600139" y="3309121"/>
            <a:ext cx="1047675" cy="13593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800" b="1" dirty="0">
                <a:solidFill>
                  <a:srgbClr val="0092E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691 км</a:t>
            </a:r>
            <a:endParaRPr kumimoji="0" lang="ru-RU" altLang="ru-RU" sz="800" b="1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1DEE613-10E3-B5BC-9756-EF1D001C2A69}"/>
              </a:ext>
            </a:extLst>
          </p:cNvPr>
          <p:cNvSpPr txBox="1"/>
          <p:nvPr/>
        </p:nvSpPr>
        <p:spPr>
          <a:xfrm>
            <a:off x="7990347" y="181025"/>
            <a:ext cx="238480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Приведены данные по используемым запасам</a:t>
            </a:r>
          </a:p>
        </p:txBody>
      </p:sp>
      <p:sp>
        <p:nvSpPr>
          <p:cNvPr id="118" name="object 75">
            <a:extLst>
              <a:ext uri="{FF2B5EF4-FFF2-40B4-BE49-F238E27FC236}">
                <a16:creationId xmlns="" xmlns:a16="http://schemas.microsoft.com/office/drawing/2014/main" id="{B737037B-1A5F-AE0D-66C6-65CC351F6E4D}"/>
              </a:ext>
            </a:extLst>
          </p:cNvPr>
          <p:cNvSpPr txBox="1"/>
          <p:nvPr/>
        </p:nvSpPr>
        <p:spPr bwMode="auto">
          <a:xfrm>
            <a:off x="348144" y="2029466"/>
            <a:ext cx="2982332" cy="24109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lvl="0" defTabSz="914217">
              <a:spcBef>
                <a:spcPts val="100"/>
              </a:spcBef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НАСЕЛЕНИЕ 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ГОРОДА</a:t>
            </a:r>
            <a:r>
              <a:rPr kumimoji="0" lang="ru-RU" sz="7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ПЫТЬ-ЯХА</a:t>
            </a:r>
            <a:r>
              <a:rPr kumimoji="0" lang="ru-RU" sz="7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— </a:t>
            </a:r>
            <a:r>
              <a:rPr lang="ru-RU" sz="7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40,87 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ТЫС. ЧЕЛОВЕК,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ДОЛЯ В ТРУДОСПОСОБНОМ ВОЗРАСТЕ</a:t>
            </a:r>
          </a:p>
        </p:txBody>
      </p:sp>
      <p:sp>
        <p:nvSpPr>
          <p:cNvPr id="6" name="AutoShape 2" descr="https://skmuseum.ru/wp-content/gallery/muzeynaya-shpargalka-obshhie-svedeniya/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49" y="5776889"/>
            <a:ext cx="9207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78" y="5761263"/>
            <a:ext cx="920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object 55">
            <a:extLst>
              <a:ext uri="{FF2B5EF4-FFF2-40B4-BE49-F238E27FC236}">
                <a16:creationId xmlns="" xmlns:a16="http://schemas.microsoft.com/office/drawing/2014/main" id="{FDC1E7A6-6C48-D21C-45F0-E2C67A70FDEF}"/>
              </a:ext>
            </a:extLst>
          </p:cNvPr>
          <p:cNvSpPr txBox="1"/>
          <p:nvPr/>
        </p:nvSpPr>
        <p:spPr>
          <a:xfrm>
            <a:off x="8731076" y="5965801"/>
            <a:ext cx="1246044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Нижневартовск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4209" y="4501505"/>
            <a:ext cx="2752937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1" defTabSz="914217">
              <a:spcBef>
                <a:spcPts val="100"/>
              </a:spcBef>
              <a:defRPr/>
            </a:pP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ГОРОД ПЫТЬ-ЯХ — ЭТО «ВОРОТА ЮГРЫ». </a:t>
            </a:r>
          </a:p>
          <a:p>
            <a:pPr marL="12701" defTabSz="914217">
              <a:spcBef>
                <a:spcPts val="100"/>
              </a:spcBef>
              <a:defRPr/>
            </a:pP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ОН ЯВЛЯЕТСЯ ПЕРВЫМ КРУПНЫМ НАСЕЛЕННЫМ ПУНКТОМ ХАНТЫ-МАНСИЙСКОГО АВТОНОМНОГО ОКРУГА — ЮГРЫ, КАК НА АВТОМОБИЛЬНОЙ МАГИСТРАЛИ ФЕДЕРАЛЬНОГО ЗНАЧЕНИЯ, ТАК И НА ЖЕЛЕЗНОДОРОЖНОЙ ВЕТКЕ СВЕРДЛОВСКОЙ ЖЕЛЕЗНОЙ ДОРОГИ, СВЯЗЫВАЮЩИХ АВТОНОМНЫЙ ОКРУГ С ТЮМЕНСКОЙ ОБЛАСТЬЮ</a:t>
            </a:r>
          </a:p>
          <a:p>
            <a:pPr marL="12701" defTabSz="914217">
              <a:spcBef>
                <a:spcPts val="100"/>
              </a:spcBef>
              <a:defRPr/>
            </a:pPr>
            <a:endParaRPr lang="ru-RU" sz="7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1" defTabSz="914217">
              <a:spcBef>
                <a:spcPts val="100"/>
              </a:spcBef>
              <a:defRPr/>
            </a:pPr>
            <a:r>
              <a:rPr lang="ru-RU" sz="7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 ТЕРРИТОРИИ НАХОДИТСЯ МАМОНТОВСКОЕ МЕСТОРОЖДЕНИЕ НЕФТИ, ЮЖНО-БАЛЫКСКИЙ ГАЗОПЕРЕРАБАТЫВАЮЩИЙ КОМПЛЕКС И ПРЕДПРИЯТИЯ РАЗЛИЧНЫХ СФЕР ДЕЯТЕЛЬНОСТИ</a:t>
            </a:r>
          </a:p>
        </p:txBody>
      </p:sp>
      <p:sp>
        <p:nvSpPr>
          <p:cNvPr id="84" name="object 55">
            <a:extLst>
              <a:ext uri="{FF2B5EF4-FFF2-40B4-BE49-F238E27FC236}">
                <a16:creationId xmlns="" xmlns:a16="http://schemas.microsoft.com/office/drawing/2014/main" id="{A3A5326A-E449-16CA-5FFA-888D8DA2F9B3}"/>
              </a:ext>
            </a:extLst>
          </p:cNvPr>
          <p:cNvSpPr txBox="1"/>
          <p:nvPr/>
        </p:nvSpPr>
        <p:spPr>
          <a:xfrm>
            <a:off x="8040748" y="6197317"/>
            <a:ext cx="867530" cy="15132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</a:t>
            </a:r>
            <a:r>
              <a:rPr lang="ru-RU" altLang="ru-RU" sz="900" b="1" noProof="0" dirty="0">
                <a:solidFill>
                  <a:srgbClr val="1E3A5B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Пыть-Ях</a:t>
            </a:r>
            <a:endParaRPr kumimoji="0" lang="ru-RU" altLang="ru-RU" sz="9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378" y="6115598"/>
            <a:ext cx="109537" cy="1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object 75">
            <a:extLst>
              <a:ext uri="{FF2B5EF4-FFF2-40B4-BE49-F238E27FC236}">
                <a16:creationId xmlns="" xmlns:a16="http://schemas.microsoft.com/office/drawing/2014/main" id="{EBF4FD16-0331-3D0E-FFC2-35D703F77664}"/>
              </a:ext>
            </a:extLst>
          </p:cNvPr>
          <p:cNvSpPr txBox="1"/>
          <p:nvPr/>
        </p:nvSpPr>
        <p:spPr bwMode="auto">
          <a:xfrm>
            <a:off x="5922764" y="3660877"/>
            <a:ext cx="4484458" cy="12054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>
            <a:defPPr>
              <a:defRPr lang="ru-RU"/>
            </a:defPPr>
            <a:lvl1pPr marL="12701" marR="0" lvl="0" indent="0" defTabSz="914217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u="none" strike="noStrike" cap="none" spc="0" normalizeH="0" baseline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ru-RU" dirty="0"/>
              <a:t>УДАЛЕННОСТЬ ОТ АЭРОПОРТА Г. СУРГУТ – 106 КМ</a:t>
            </a:r>
          </a:p>
        </p:txBody>
      </p:sp>
      <p:pic>
        <p:nvPicPr>
          <p:cNvPr id="82" name="Рисунок 81" descr="Сельское хозяйство контур">
            <a:extLst>
              <a:ext uri="{FF2B5EF4-FFF2-40B4-BE49-F238E27FC236}">
                <a16:creationId xmlns="" xmlns:a16="http://schemas.microsoft.com/office/drawing/2014/main" id="{E7A7986D-A8AF-B4BE-6740-EFF4E4A8B8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 bwMode="auto">
          <a:xfrm>
            <a:off x="2634432" y="3359720"/>
            <a:ext cx="423894" cy="423894"/>
          </a:xfrm>
          <a:prstGeom prst="rect">
            <a:avLst/>
          </a:prstGeom>
        </p:spPr>
      </p:pic>
      <p:pic>
        <p:nvPicPr>
          <p:cNvPr id="83" name="Рисунок 82" descr="Пользователи контур">
            <a:extLst>
              <a:ext uri="{FF2B5EF4-FFF2-40B4-BE49-F238E27FC236}">
                <a16:creationId xmlns="" xmlns:a16="http://schemas.microsoft.com/office/drawing/2014/main" id="{C9464E70-0819-B0A3-BE51-742ABEC745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 bwMode="auto">
          <a:xfrm>
            <a:off x="2515347" y="940298"/>
            <a:ext cx="463000" cy="463000"/>
          </a:xfrm>
          <a:prstGeom prst="rect">
            <a:avLst/>
          </a:prstGeom>
        </p:spPr>
      </p:pic>
      <p:pic>
        <p:nvPicPr>
          <p:cNvPr id="88" name="Рисунок 87" descr="Маркер контур">
            <a:extLst>
              <a:ext uri="{FF2B5EF4-FFF2-40B4-BE49-F238E27FC236}">
                <a16:creationId xmlns="" xmlns:a16="http://schemas.microsoft.com/office/drawing/2014/main" id="{484E674C-6CF4-5BEC-60F5-39B1ABD0F4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7723379" y="922341"/>
            <a:ext cx="462999" cy="462999"/>
          </a:xfrm>
          <a:prstGeom prst="rect">
            <a:avLst/>
          </a:prstGeom>
        </p:spPr>
      </p:pic>
      <p:pic>
        <p:nvPicPr>
          <p:cNvPr id="89" name="Рисунок 88" descr="Поезд контур">
            <a:extLst>
              <a:ext uri="{FF2B5EF4-FFF2-40B4-BE49-F238E27FC236}">
                <a16:creationId xmlns="" xmlns:a16="http://schemas.microsoft.com/office/drawing/2014/main" id="{6AD7062B-3AF6-7050-A7C8-9A29A98CA6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 bwMode="auto">
          <a:xfrm>
            <a:off x="5468047" y="2822252"/>
            <a:ext cx="345207" cy="345207"/>
          </a:xfrm>
          <a:prstGeom prst="rect">
            <a:avLst/>
          </a:prstGeom>
        </p:spPr>
      </p:pic>
      <p:pic>
        <p:nvPicPr>
          <p:cNvPr id="90" name="Рисунок 89" descr="Указатель контур">
            <a:extLst>
              <a:ext uri="{FF2B5EF4-FFF2-40B4-BE49-F238E27FC236}">
                <a16:creationId xmlns="" xmlns:a16="http://schemas.microsoft.com/office/drawing/2014/main" id="{DD26989D-69E7-5CD7-4D3E-4D8AF11C3F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 bwMode="auto">
          <a:xfrm>
            <a:off x="5463371" y="1846801"/>
            <a:ext cx="379258" cy="379258"/>
          </a:xfrm>
          <a:prstGeom prst="rect">
            <a:avLst/>
          </a:prstGeom>
        </p:spPr>
      </p:pic>
      <p:pic>
        <p:nvPicPr>
          <p:cNvPr id="91" name="Рисунок 90" descr="Самолет контур">
            <a:extLst>
              <a:ext uri="{FF2B5EF4-FFF2-40B4-BE49-F238E27FC236}">
                <a16:creationId xmlns="" xmlns:a16="http://schemas.microsoft.com/office/drawing/2014/main" id="{98ED7271-34E2-2BD6-171D-19B45937B4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 bwMode="auto">
          <a:xfrm>
            <a:off x="5444226" y="2394055"/>
            <a:ext cx="379258" cy="3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3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Таблица 41">
            <a:extLst>
              <a:ext uri="{FF2B5EF4-FFF2-40B4-BE49-F238E27FC236}">
                <a16:creationId xmlns:a16="http://schemas.microsoft.com/office/drawing/2014/main" xmlns="" id="{BA884D20-11FD-D1CD-31D9-46F8D7885C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621" y="2473591"/>
          <a:ext cx="5192717" cy="508506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01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24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22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073"/>
              </a:tblGrid>
              <a:tr h="584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назначение</a:t>
                      </a:r>
                    </a:p>
                  </a:txBody>
                  <a:tcPr marL="460" marR="460" marT="46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</a:p>
                  </a:txBody>
                  <a:tcPr marL="460" marR="460" marT="46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</a:t>
                      </a:r>
                      <a:r>
                        <a:rPr lang="ru-RU" sz="9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</a:p>
                  </a:txBody>
                  <a:tcPr marL="460" marR="460" marT="46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9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dirty="0"/>
                    </a:p>
                  </a:txBody>
                  <a:tcPr marL="460" marR="460" marT="46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Магазины, Склады, Складские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86:15:0101020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2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8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Промышленность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86:15:0101030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Участок в зоне с особыми условиями использования территорий (ЗОУИТ)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68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Промышленность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86:15:0101030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Участок в зоне с особыми условиями использования территорий (ЗОУИТ)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68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Рынки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86:15:0101007:185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Участок в зоне с особыми условиями использования территорий (ЗОУИТ)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1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86:15:0000000:3491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1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Прочее (склады)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805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 строительство цеха по производству корпусной мебели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86:15:0101003:151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6" name="Рисунок 5" descr="Переместить контур">
            <a:extLst>
              <a:ext uri="{FF2B5EF4-FFF2-40B4-BE49-F238E27FC236}">
                <a16:creationId xmlns:a16="http://schemas.microsoft.com/office/drawing/2014/main" xmlns="" id="{56E58130-FF51-CE4A-C63D-DA6A4C3C3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 bwMode="auto">
          <a:xfrm>
            <a:off x="5099069" y="937286"/>
            <a:ext cx="495263" cy="495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B9607D-DFB6-C3C4-79E1-8F5266F8C885}"/>
              </a:ext>
            </a:extLst>
          </p:cNvPr>
          <p:cNvSpPr txBox="1"/>
          <p:nvPr/>
        </p:nvSpPr>
        <p:spPr bwMode="auto">
          <a:xfrm>
            <a:off x="298000" y="325041"/>
            <a:ext cx="7064923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БАЗА КЛЮЧЕВЫХ РЕСУРСОВ, СОСТОЯНИЕ ЛОГИСТИКИ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открытых источников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E5FCFE-22FD-0D51-347E-68F7E497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3DC308-D510-0BC2-A751-E23BCB04BC3F}"/>
              </a:ext>
            </a:extLst>
          </p:cNvPr>
          <p:cNvSpPr txBox="1"/>
          <p:nvPr/>
        </p:nvSpPr>
        <p:spPr>
          <a:xfrm>
            <a:off x="286177" y="1473435"/>
            <a:ext cx="1010922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площадки, пригодные к инвестированию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6293169C-F347-B3E5-079B-CCC7311C4A7A}"/>
              </a:ext>
            </a:extLst>
          </p:cNvPr>
          <p:cNvSpPr/>
          <p:nvPr/>
        </p:nvSpPr>
        <p:spPr>
          <a:xfrm flipV="1">
            <a:off x="298000" y="1447195"/>
            <a:ext cx="10109222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bject 57">
            <a:extLst>
              <a:ext uri="{FF2B5EF4-FFF2-40B4-BE49-F238E27FC236}">
                <a16:creationId xmlns:a16="http://schemas.microsoft.com/office/drawing/2014/main" xmlns="" id="{32E91531-7C13-1E66-EF92-76A5828FB1B1}"/>
              </a:ext>
            </a:extLst>
          </p:cNvPr>
          <p:cNvSpPr txBox="1"/>
          <p:nvPr/>
        </p:nvSpPr>
        <p:spPr>
          <a:xfrm>
            <a:off x="313886" y="1957104"/>
            <a:ext cx="1008151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СФОРМИРОВАНО 7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ПЛОЩАДОК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47,12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ГА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), ПРИГОДНЫХ К ИНВЕСТИРОВАНИЮ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6FC613-81E2-674B-02B9-CA2500B04E00}"/>
              </a:ext>
            </a:extLst>
          </p:cNvPr>
          <p:cNvSpPr txBox="1"/>
          <p:nvPr/>
        </p:nvSpPr>
        <p:spPr>
          <a:xfrm>
            <a:off x="5490715" y="2473590"/>
            <a:ext cx="490468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описание потенциала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D03F895D-1E8F-8EB3-9586-A5CD033675D9}"/>
              </a:ext>
            </a:extLst>
          </p:cNvPr>
          <p:cNvSpPr/>
          <p:nvPr/>
        </p:nvSpPr>
        <p:spPr>
          <a:xfrm flipV="1">
            <a:off x="5502537" y="2447350"/>
            <a:ext cx="4904685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xmlns="" id="{2DA4A105-56CC-6A7E-BA2F-FC64D6413FA8}"/>
              </a:ext>
            </a:extLst>
          </p:cNvPr>
          <p:cNvSpPr txBox="1"/>
          <p:nvPr/>
        </p:nvSpPr>
        <p:spPr>
          <a:xfrm>
            <a:off x="5706739" y="2959586"/>
            <a:ext cx="4752529" cy="379078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>
              <a:spcBef>
                <a:spcPts val="240"/>
              </a:spcBef>
              <a:defRPr/>
            </a:pPr>
            <a:r>
              <a:rPr lang="ru-RU" sz="1050"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Среднегодовая </a:t>
            </a: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050"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 за 2024 год составила 40,87 </a:t>
            </a:r>
            <a:r>
              <a:rPr lang="ru-RU" sz="1050" b="1" spc="-2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050"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.  Миграционная </a:t>
            </a: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обстановка города характеризуется интенсивностью миграционных потоков. Пик миграционной убыли приходится на период выбора места получения профессионального образования и первые годы трудоустройства</a:t>
            </a:r>
            <a:r>
              <a:rPr lang="ru-RU" sz="1050"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5080" lvl="0">
              <a:spcBef>
                <a:spcPts val="240"/>
              </a:spcBef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По территории города проходит железнодорожная магистраль, соединяющая Север (округа) и Юг Тюменской области, в непосредственной близости федеральная трасс Р-404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Значимое количество транспортных предприятий. Целесообразно развитие транспортной </a:t>
            </a: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инфраструктуры (ремонтные мощности, придорожный сервис)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>
              <a:spcBef>
                <a:spcPts val="240"/>
              </a:spcBef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Основа промышленности </a:t>
            </a: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нефтедобыча. Перспектива </a:t>
            </a:r>
            <a:r>
              <a:rPr lang="ru-RU" sz="1050" b="1" spc="-25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нефтесервисных предприятий, химического производства. Целесообразно развитие</a:t>
            </a:r>
            <a:r>
              <a:rPr kumimoji="0" lang="ru-RU" sz="1050" b="1" i="0" u="none" strike="noStrike" kern="1200" cap="none" spc="-25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сферы услуг, предприятий ИТ направления, металлообработки</a:t>
            </a: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Динамика жилищного строительства разнонаправленная, стабильный уровень ввода ИЖС.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-2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Востребован туристический и рекреационный потенциал района.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1EED43F9-A1D9-C7D8-6513-741D8F2063D7}"/>
              </a:ext>
            </a:extLst>
          </p:cNvPr>
          <p:cNvCxnSpPr>
            <a:cxnSpLocks/>
          </p:cNvCxnSpPr>
          <p:nvPr/>
        </p:nvCxnSpPr>
        <p:spPr>
          <a:xfrm>
            <a:off x="5502537" y="3133353"/>
            <a:ext cx="0" cy="249894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xmlns="" id="{CF2841BE-5D65-689E-EB65-20526BAEAAFC}"/>
              </a:ext>
            </a:extLst>
          </p:cNvPr>
          <p:cNvCxnSpPr>
            <a:cxnSpLocks/>
          </p:cNvCxnSpPr>
          <p:nvPr/>
        </p:nvCxnSpPr>
        <p:spPr>
          <a:xfrm>
            <a:off x="5502537" y="4649609"/>
            <a:ext cx="0" cy="601508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7CB7CCF6-121A-6625-F68F-4A2D9A374AA7}"/>
              </a:ext>
            </a:extLst>
          </p:cNvPr>
          <p:cNvCxnSpPr>
            <a:cxnSpLocks/>
          </p:cNvCxnSpPr>
          <p:nvPr/>
        </p:nvCxnSpPr>
        <p:spPr>
          <a:xfrm>
            <a:off x="5502537" y="3488860"/>
            <a:ext cx="0" cy="949258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86850C-CBF5-7909-E04C-083695D6B520}"/>
              </a:ext>
            </a:extLst>
          </p:cNvPr>
          <p:cNvCxnSpPr>
            <a:cxnSpLocks/>
          </p:cNvCxnSpPr>
          <p:nvPr/>
        </p:nvCxnSpPr>
        <p:spPr>
          <a:xfrm>
            <a:off x="5502537" y="5462608"/>
            <a:ext cx="0" cy="512795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E9379221-DB44-0A3A-8F3A-F379BE9E37E5}"/>
              </a:ext>
            </a:extLst>
          </p:cNvPr>
          <p:cNvCxnSpPr>
            <a:cxnSpLocks/>
          </p:cNvCxnSpPr>
          <p:nvPr/>
        </p:nvCxnSpPr>
        <p:spPr>
          <a:xfrm>
            <a:off x="5502537" y="6186894"/>
            <a:ext cx="0" cy="321902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006EDA94-7B12-965F-EB98-F93BBFA2A591}"/>
              </a:ext>
            </a:extLst>
          </p:cNvPr>
          <p:cNvCxnSpPr>
            <a:cxnSpLocks/>
          </p:cNvCxnSpPr>
          <p:nvPr/>
        </p:nvCxnSpPr>
        <p:spPr>
          <a:xfrm>
            <a:off x="5502537" y="6919287"/>
            <a:ext cx="0" cy="229491"/>
          </a:xfrm>
          <a:prstGeom prst="line">
            <a:avLst/>
          </a:prstGeom>
          <a:ln w="19050">
            <a:solidFill>
              <a:srgbClr val="009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41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1" name="object 34">
            <a:extLst>
              <a:ext uri="{FF2B5EF4-FFF2-40B4-BE49-F238E27FC236}">
                <a16:creationId xmlns="" xmlns:a16="http://schemas.microsoft.com/office/drawing/2014/main" id="{9AE20A4A-E47A-D0C9-F30D-B50CD3AEEC23}"/>
              </a:ext>
            </a:extLst>
          </p:cNvPr>
          <p:cNvSpPr txBox="1"/>
          <p:nvPr/>
        </p:nvSpPr>
        <p:spPr bwMode="auto">
          <a:xfrm>
            <a:off x="642358" y="1458151"/>
            <a:ext cx="3153792" cy="544496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МЕСТО МО В РЕЙТИНГЕ МО ХМАО</a:t>
            </a:r>
            <a:r>
              <a:rPr lang="en-US" sz="864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                     </a:t>
            </a:r>
            <a:r>
              <a:rPr lang="ru-RU" sz="864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 ОБЕСПЕЧЕНИЮ УСЛОВИЙ БЛАГОПРИЯТНОГО ИНВЕСТИЦИОННОГО КЛИМАТА И СОДЕЙСТВИЮ РАЗВИТИЮ КОНКУРЕНЦИИ</a:t>
            </a:r>
          </a:p>
        </p:txBody>
      </p:sp>
      <p:sp>
        <p:nvSpPr>
          <p:cNvPr id="1179" name="Скругленный прямоугольник 1178">
            <a:extLst>
              <a:ext uri="{FF2B5EF4-FFF2-40B4-BE49-F238E27FC236}">
                <a16:creationId xmlns="" xmlns:a16="http://schemas.microsoft.com/office/drawing/2014/main" id="{6F72FBCA-F61C-7CAE-5400-F9E3BCF00DCC}"/>
              </a:ext>
            </a:extLst>
          </p:cNvPr>
          <p:cNvSpPr/>
          <p:nvPr/>
        </p:nvSpPr>
        <p:spPr bwMode="auto">
          <a:xfrm>
            <a:off x="7068954" y="516961"/>
            <a:ext cx="74641" cy="746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083E99-EB24-4B41-8610-993AD46544AB}"/>
              </a:ext>
            </a:extLst>
          </p:cNvPr>
          <p:cNvSpPr txBox="1"/>
          <p:nvPr/>
        </p:nvSpPr>
        <p:spPr>
          <a:xfrm>
            <a:off x="404629" y="398040"/>
            <a:ext cx="6210841" cy="3332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432" defTabSz="895098">
              <a:spcBef>
                <a:spcPts val="98"/>
              </a:spcBef>
              <a:defRPr/>
            </a:pPr>
            <a:r>
              <a:rPr lang="ru-RU" sz="1566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СОЦИАЛЬНО-ЭКОНОМИЧЕСКИЕ ПОКАЗАТЕЛИ</a:t>
            </a:r>
          </a:p>
        </p:txBody>
      </p:sp>
      <p:sp>
        <p:nvSpPr>
          <p:cNvPr id="1080" name="object 34">
            <a:extLst>
              <a:ext uri="{FF2B5EF4-FFF2-40B4-BE49-F238E27FC236}">
                <a16:creationId xmlns="" xmlns:a16="http://schemas.microsoft.com/office/drawing/2014/main" id="{F7CF0D2B-E084-805A-8692-FAF11471306A}"/>
              </a:ext>
            </a:extLst>
          </p:cNvPr>
          <p:cNvSpPr txBox="1"/>
          <p:nvPr/>
        </p:nvSpPr>
        <p:spPr bwMode="auto">
          <a:xfrm>
            <a:off x="7461590" y="477124"/>
            <a:ext cx="557757" cy="112263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648" b="1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648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648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1" name="object 34">
            <a:extLst>
              <a:ext uri="{FF2B5EF4-FFF2-40B4-BE49-F238E27FC236}">
                <a16:creationId xmlns="" xmlns:a16="http://schemas.microsoft.com/office/drawing/2014/main" id="{A211D692-7AA1-C421-E7C4-B5D0D1861BCA}"/>
              </a:ext>
            </a:extLst>
          </p:cNvPr>
          <p:cNvSpPr txBox="1"/>
          <p:nvPr/>
        </p:nvSpPr>
        <p:spPr bwMode="auto">
          <a:xfrm>
            <a:off x="8688993" y="483684"/>
            <a:ext cx="410471" cy="112263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648" b="1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648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648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2" name="object 34">
            <a:extLst>
              <a:ext uri="{FF2B5EF4-FFF2-40B4-BE49-F238E27FC236}">
                <a16:creationId xmlns="" xmlns:a16="http://schemas.microsoft.com/office/drawing/2014/main" id="{0708C14B-23A5-49F2-5531-042CEC3A9C2D}"/>
              </a:ext>
            </a:extLst>
          </p:cNvPr>
          <p:cNvSpPr txBox="1"/>
          <p:nvPr/>
        </p:nvSpPr>
        <p:spPr bwMode="auto">
          <a:xfrm>
            <a:off x="9886139" y="479375"/>
            <a:ext cx="402633" cy="224793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648" b="1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648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648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648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4" name="Прямая соединительная линия 1083">
            <a:extLst>
              <a:ext uri="{FF2B5EF4-FFF2-40B4-BE49-F238E27FC236}">
                <a16:creationId xmlns="" xmlns:a16="http://schemas.microsoft.com/office/drawing/2014/main" id="{945BCB4E-04E9-229B-9697-2ADD2925DAD3}"/>
              </a:ext>
            </a:extLst>
          </p:cNvPr>
          <p:cNvCxnSpPr>
            <a:cxnSpLocks/>
          </p:cNvCxnSpPr>
          <p:nvPr/>
        </p:nvCxnSpPr>
        <p:spPr>
          <a:xfrm>
            <a:off x="6871618" y="552031"/>
            <a:ext cx="470732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Прямая соединительная линия 1085">
            <a:extLst>
              <a:ext uri="{FF2B5EF4-FFF2-40B4-BE49-F238E27FC236}">
                <a16:creationId xmlns="" xmlns:a16="http://schemas.microsoft.com/office/drawing/2014/main" id="{B4E4CF37-CBA0-36D8-C9FA-2D6EB5DE9005}"/>
              </a:ext>
            </a:extLst>
          </p:cNvPr>
          <p:cNvCxnSpPr>
            <a:cxnSpLocks/>
          </p:cNvCxnSpPr>
          <p:nvPr/>
        </p:nvCxnSpPr>
        <p:spPr bwMode="auto">
          <a:xfrm>
            <a:off x="8096809" y="548297"/>
            <a:ext cx="470732" cy="0"/>
          </a:xfrm>
          <a:prstGeom prst="line">
            <a:avLst/>
          </a:prstGeom>
          <a:ln w="12700">
            <a:solidFill>
              <a:srgbClr val="009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7" name="Скругленный прямоугольник 1086">
            <a:extLst>
              <a:ext uri="{FF2B5EF4-FFF2-40B4-BE49-F238E27FC236}">
                <a16:creationId xmlns="" xmlns:a16="http://schemas.microsoft.com/office/drawing/2014/main" id="{276410BD-04D1-89A3-94AB-1B97AF3AA59F}"/>
              </a:ext>
            </a:extLst>
          </p:cNvPr>
          <p:cNvSpPr/>
          <p:nvPr/>
        </p:nvSpPr>
        <p:spPr bwMode="auto">
          <a:xfrm>
            <a:off x="8294146" y="510977"/>
            <a:ext cx="74641" cy="74641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cxnSp>
        <p:nvCxnSpPr>
          <p:cNvPr id="1088" name="Прямая соединительная линия 1087">
            <a:extLst>
              <a:ext uri="{FF2B5EF4-FFF2-40B4-BE49-F238E27FC236}">
                <a16:creationId xmlns="" xmlns:a16="http://schemas.microsoft.com/office/drawing/2014/main" id="{41B6F93C-9B32-6F6E-1C78-5D07B455E3C0}"/>
              </a:ext>
            </a:extLst>
          </p:cNvPr>
          <p:cNvCxnSpPr>
            <a:cxnSpLocks/>
          </p:cNvCxnSpPr>
          <p:nvPr/>
        </p:nvCxnSpPr>
        <p:spPr bwMode="auto">
          <a:xfrm>
            <a:off x="9298218" y="547035"/>
            <a:ext cx="470732" cy="0"/>
          </a:xfrm>
          <a:prstGeom prst="line">
            <a:avLst/>
          </a:prstGeom>
          <a:ln w="12700">
            <a:solidFill>
              <a:srgbClr val="21B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9" name="Скругленный прямоугольник 1088">
            <a:extLst>
              <a:ext uri="{FF2B5EF4-FFF2-40B4-BE49-F238E27FC236}">
                <a16:creationId xmlns="" xmlns:a16="http://schemas.microsoft.com/office/drawing/2014/main" id="{A9A21E48-D114-42B1-FB1C-3AFA702E2A5A}"/>
              </a:ext>
            </a:extLst>
          </p:cNvPr>
          <p:cNvSpPr/>
          <p:nvPr/>
        </p:nvSpPr>
        <p:spPr bwMode="auto">
          <a:xfrm>
            <a:off x="9495555" y="509715"/>
            <a:ext cx="74641" cy="74641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5" name="Номер слайда 2">
            <a:extLst>
              <a:ext uri="{FF2B5EF4-FFF2-40B4-BE49-F238E27FC236}">
                <a16:creationId xmlns="" xmlns:a16="http://schemas.microsoft.com/office/drawing/2014/main" id="{45F27CAF-8954-9E86-E683-42A035892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4639" y="7137506"/>
            <a:ext cx="402633" cy="24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78501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3D928D49-9667-6644-8876-990F029E125B}" type="slidenum">
              <a:rPr lang="ru-RU" altLang="ru-RU" sz="881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785011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29</a:t>
            </a:fld>
            <a:endParaRPr lang="ru-RU" altLang="ru-RU" sz="772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8" name="Скругленный прямоугольник 1077">
            <a:extLst>
              <a:ext uri="{FF2B5EF4-FFF2-40B4-BE49-F238E27FC236}">
                <a16:creationId xmlns="" xmlns:a16="http://schemas.microsoft.com/office/drawing/2014/main" id="{C1A93F07-4551-A14D-5754-E41A00D0E64A}"/>
              </a:ext>
            </a:extLst>
          </p:cNvPr>
          <p:cNvSpPr/>
          <p:nvPr/>
        </p:nvSpPr>
        <p:spPr>
          <a:xfrm>
            <a:off x="6696779" y="1264117"/>
            <a:ext cx="3578402" cy="1213173"/>
          </a:xfrm>
          <a:prstGeom prst="roundRect">
            <a:avLst>
              <a:gd name="adj" fmla="val 11347"/>
            </a:avLst>
          </a:prstGeom>
          <a:noFill/>
          <a:ln w="19050">
            <a:gradFill>
              <a:gsLst>
                <a:gs pos="0">
                  <a:srgbClr val="21B63A"/>
                </a:gs>
                <a:gs pos="100000">
                  <a:srgbClr val="0092E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30" name="object 34">
            <a:extLst>
              <a:ext uri="{FF2B5EF4-FFF2-40B4-BE49-F238E27FC236}">
                <a16:creationId xmlns="" xmlns:a16="http://schemas.microsoft.com/office/drawing/2014/main" id="{E11455AC-3FE7-EFC8-85C3-B3CD2744FB6E}"/>
              </a:ext>
            </a:extLst>
          </p:cNvPr>
          <p:cNvSpPr txBox="1"/>
          <p:nvPr/>
        </p:nvSpPr>
        <p:spPr bwMode="auto">
          <a:xfrm>
            <a:off x="6876297" y="1454073"/>
            <a:ext cx="2671647" cy="2119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648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СТРУКТУРА ОТГРУЖЕННОЙ ПРОДУКЦИИ ПО ВИДАМ ЭКОНОМИЧЕСКОЙ ДЕЯТЕЛЬНОСТИ В </a:t>
            </a:r>
            <a:r>
              <a:rPr lang="ru-RU" sz="648" b="1" dirty="0" smtClean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2024 </a:t>
            </a:r>
            <a:r>
              <a:rPr lang="ru-RU" sz="648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ГОДУ</a:t>
            </a:r>
            <a:r>
              <a:rPr lang="en-US" sz="648" b="1" dirty="0">
                <a:solidFill>
                  <a:srgbClr val="1E39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648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  <a:endParaRPr lang="ru-RU" sz="648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7" name="Скругленный прямоугольник 1116">
            <a:extLst>
              <a:ext uri="{FF2B5EF4-FFF2-40B4-BE49-F238E27FC236}">
                <a16:creationId xmlns="" xmlns:a16="http://schemas.microsoft.com/office/drawing/2014/main" id="{F3B9C5AB-2FD1-1C55-C160-88A2EC0E9405}"/>
              </a:ext>
            </a:extLst>
          </p:cNvPr>
          <p:cNvSpPr/>
          <p:nvPr/>
        </p:nvSpPr>
        <p:spPr bwMode="auto">
          <a:xfrm>
            <a:off x="2335797" y="3688728"/>
            <a:ext cx="444434" cy="18039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18" name="Скругленный прямоугольник 1117">
            <a:extLst>
              <a:ext uri="{FF2B5EF4-FFF2-40B4-BE49-F238E27FC236}">
                <a16:creationId xmlns="" xmlns:a16="http://schemas.microsoft.com/office/drawing/2014/main" id="{60106EE7-A5E9-2614-2BEF-F716EE6CB57C}"/>
              </a:ext>
            </a:extLst>
          </p:cNvPr>
          <p:cNvSpPr/>
          <p:nvPr/>
        </p:nvSpPr>
        <p:spPr bwMode="auto">
          <a:xfrm>
            <a:off x="2159228" y="5567666"/>
            <a:ext cx="444434" cy="180390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19" name="Скругленный прямоугольник 1118">
            <a:extLst>
              <a:ext uri="{FF2B5EF4-FFF2-40B4-BE49-F238E27FC236}">
                <a16:creationId xmlns="" xmlns:a16="http://schemas.microsoft.com/office/drawing/2014/main" id="{A2D7A06A-0F8C-9DEB-79B3-04F192E8E896}"/>
              </a:ext>
            </a:extLst>
          </p:cNvPr>
          <p:cNvSpPr/>
          <p:nvPr/>
        </p:nvSpPr>
        <p:spPr bwMode="auto">
          <a:xfrm>
            <a:off x="2684127" y="5567666"/>
            <a:ext cx="444434" cy="180390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20" name="object 34">
            <a:extLst>
              <a:ext uri="{FF2B5EF4-FFF2-40B4-BE49-F238E27FC236}">
                <a16:creationId xmlns="" xmlns:a16="http://schemas.microsoft.com/office/drawing/2014/main" id="{62754B27-48F3-546A-1AFF-D88F522A9B06}"/>
              </a:ext>
            </a:extLst>
          </p:cNvPr>
          <p:cNvSpPr txBox="1"/>
          <p:nvPr/>
        </p:nvSpPr>
        <p:spPr bwMode="auto">
          <a:xfrm>
            <a:off x="1634330" y="5596656"/>
            <a:ext cx="444435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</a:t>
            </a:r>
            <a:endParaRPr lang="ru-RU" sz="756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1" name="object 34">
            <a:extLst>
              <a:ext uri="{FF2B5EF4-FFF2-40B4-BE49-F238E27FC236}">
                <a16:creationId xmlns="" xmlns:a16="http://schemas.microsoft.com/office/drawing/2014/main" id="{10F380D5-F124-ABCB-C7C4-0D09C6463733}"/>
              </a:ext>
            </a:extLst>
          </p:cNvPr>
          <p:cNvSpPr txBox="1"/>
          <p:nvPr/>
        </p:nvSpPr>
        <p:spPr bwMode="auto">
          <a:xfrm>
            <a:off x="2159227" y="5596656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2" name="object 34">
            <a:extLst>
              <a:ext uri="{FF2B5EF4-FFF2-40B4-BE49-F238E27FC236}">
                <a16:creationId xmlns="" xmlns:a16="http://schemas.microsoft.com/office/drawing/2014/main" id="{FCDF10AA-ED8A-EA81-1AF3-F63DA7305DFB}"/>
              </a:ext>
            </a:extLst>
          </p:cNvPr>
          <p:cNvSpPr txBox="1"/>
          <p:nvPr/>
        </p:nvSpPr>
        <p:spPr bwMode="auto">
          <a:xfrm>
            <a:off x="2684126" y="5596656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8,3</a:t>
            </a:r>
            <a:endParaRPr lang="ru-RU" sz="756" dirty="0">
              <a:solidFill>
                <a:srgbClr val="21B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1" name="Скругленный прямоугольник 1110">
            <a:extLst>
              <a:ext uri="{FF2B5EF4-FFF2-40B4-BE49-F238E27FC236}">
                <a16:creationId xmlns="" xmlns:a16="http://schemas.microsoft.com/office/drawing/2014/main" id="{5407713E-E500-A83E-9B9C-2F0F12456E18}"/>
              </a:ext>
            </a:extLst>
          </p:cNvPr>
          <p:cNvSpPr/>
          <p:nvPr/>
        </p:nvSpPr>
        <p:spPr bwMode="auto">
          <a:xfrm>
            <a:off x="2506228" y="7017633"/>
            <a:ext cx="620410" cy="179004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12" name="Скругленный прямоугольник 1111">
            <a:extLst>
              <a:ext uri="{FF2B5EF4-FFF2-40B4-BE49-F238E27FC236}">
                <a16:creationId xmlns="" xmlns:a16="http://schemas.microsoft.com/office/drawing/2014/main" id="{662E4AA6-426E-F410-EFC4-E601DD9F472E}"/>
              </a:ext>
            </a:extLst>
          </p:cNvPr>
          <p:cNvSpPr/>
          <p:nvPr/>
        </p:nvSpPr>
        <p:spPr bwMode="auto">
          <a:xfrm>
            <a:off x="3154802" y="7017633"/>
            <a:ext cx="594167" cy="179004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13" name="Скругленный прямоугольник 1112">
            <a:extLst>
              <a:ext uri="{FF2B5EF4-FFF2-40B4-BE49-F238E27FC236}">
                <a16:creationId xmlns="" xmlns:a16="http://schemas.microsoft.com/office/drawing/2014/main" id="{DED15A0E-DEE2-2863-264A-F64AE4FE474A}"/>
              </a:ext>
            </a:extLst>
          </p:cNvPr>
          <p:cNvSpPr/>
          <p:nvPr/>
        </p:nvSpPr>
        <p:spPr bwMode="auto">
          <a:xfrm>
            <a:off x="3777133" y="7017633"/>
            <a:ext cx="625634" cy="170404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14" name="object 34">
            <a:extLst>
              <a:ext uri="{FF2B5EF4-FFF2-40B4-BE49-F238E27FC236}">
                <a16:creationId xmlns="" xmlns:a16="http://schemas.microsoft.com/office/drawing/2014/main" id="{9669C081-CAA2-0237-547F-39DA32F55C6E}"/>
              </a:ext>
            </a:extLst>
          </p:cNvPr>
          <p:cNvSpPr txBox="1"/>
          <p:nvPr/>
        </p:nvSpPr>
        <p:spPr bwMode="auto">
          <a:xfrm>
            <a:off x="2520310" y="7044574"/>
            <a:ext cx="620410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101 224,5</a:t>
            </a:r>
            <a:endParaRPr lang="ru-RU" sz="756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5" name="object 34">
            <a:extLst>
              <a:ext uri="{FF2B5EF4-FFF2-40B4-BE49-F238E27FC236}">
                <a16:creationId xmlns="" xmlns:a16="http://schemas.microsoft.com/office/drawing/2014/main" id="{FFC1683A-4129-05D6-A950-A7439B0E79DF}"/>
              </a:ext>
            </a:extLst>
          </p:cNvPr>
          <p:cNvSpPr txBox="1"/>
          <p:nvPr/>
        </p:nvSpPr>
        <p:spPr bwMode="auto">
          <a:xfrm>
            <a:off x="3192360" y="7048304"/>
            <a:ext cx="491617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118 280,6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" name="object 34">
            <a:extLst>
              <a:ext uri="{FF2B5EF4-FFF2-40B4-BE49-F238E27FC236}">
                <a16:creationId xmlns="" xmlns:a16="http://schemas.microsoft.com/office/drawing/2014/main" id="{F9E4ADC8-E36F-E030-A834-53F832976FFB}"/>
              </a:ext>
            </a:extLst>
          </p:cNvPr>
          <p:cNvSpPr txBox="1"/>
          <p:nvPr/>
        </p:nvSpPr>
        <p:spPr bwMode="auto">
          <a:xfrm>
            <a:off x="3782846" y="7051225"/>
            <a:ext cx="59141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138 151,74</a:t>
            </a:r>
            <a:endParaRPr lang="ru-RU" sz="756" b="1" dirty="0">
              <a:solidFill>
                <a:srgbClr val="21B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" name="Скругленный прямоугольник 1104">
            <a:extLst>
              <a:ext uri="{FF2B5EF4-FFF2-40B4-BE49-F238E27FC236}">
                <a16:creationId xmlns="" xmlns:a16="http://schemas.microsoft.com/office/drawing/2014/main" id="{56BFC049-EDE0-834B-138D-2B59D0E4DBED}"/>
              </a:ext>
            </a:extLst>
          </p:cNvPr>
          <p:cNvSpPr/>
          <p:nvPr/>
        </p:nvSpPr>
        <p:spPr bwMode="auto">
          <a:xfrm>
            <a:off x="6121539" y="7016247"/>
            <a:ext cx="444434" cy="18039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06" name="Скругленный прямоугольник 1105">
            <a:extLst>
              <a:ext uri="{FF2B5EF4-FFF2-40B4-BE49-F238E27FC236}">
                <a16:creationId xmlns="" xmlns:a16="http://schemas.microsoft.com/office/drawing/2014/main" id="{F1702581-FD6E-F324-30F8-D2BB5D7762B9}"/>
              </a:ext>
            </a:extLst>
          </p:cNvPr>
          <p:cNvSpPr/>
          <p:nvPr/>
        </p:nvSpPr>
        <p:spPr bwMode="auto">
          <a:xfrm>
            <a:off x="6646438" y="7016247"/>
            <a:ext cx="444434" cy="180390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07" name="Скругленный прямоугольник 1106">
            <a:extLst>
              <a:ext uri="{FF2B5EF4-FFF2-40B4-BE49-F238E27FC236}">
                <a16:creationId xmlns="" xmlns:a16="http://schemas.microsoft.com/office/drawing/2014/main" id="{DBEBE236-02BF-7132-94DE-4BBB08DB1B23}"/>
              </a:ext>
            </a:extLst>
          </p:cNvPr>
          <p:cNvSpPr/>
          <p:nvPr/>
        </p:nvSpPr>
        <p:spPr bwMode="auto">
          <a:xfrm>
            <a:off x="7171338" y="7016247"/>
            <a:ext cx="444434" cy="180390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08" name="object 34">
            <a:extLst>
              <a:ext uri="{FF2B5EF4-FFF2-40B4-BE49-F238E27FC236}">
                <a16:creationId xmlns="" xmlns:a16="http://schemas.microsoft.com/office/drawing/2014/main" id="{C9B0ABD1-C62E-2537-E66A-41B246377022}"/>
              </a:ext>
            </a:extLst>
          </p:cNvPr>
          <p:cNvSpPr txBox="1"/>
          <p:nvPr/>
        </p:nvSpPr>
        <p:spPr bwMode="auto">
          <a:xfrm>
            <a:off x="6121540" y="7043443"/>
            <a:ext cx="444435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72 279</a:t>
            </a:r>
            <a:endParaRPr lang="ru-RU" sz="756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9" name="object 34">
            <a:extLst>
              <a:ext uri="{FF2B5EF4-FFF2-40B4-BE49-F238E27FC236}">
                <a16:creationId xmlns="" xmlns:a16="http://schemas.microsoft.com/office/drawing/2014/main" id="{383CA5A3-EA5D-05FA-1C3A-B96D98E09521}"/>
              </a:ext>
            </a:extLst>
          </p:cNvPr>
          <p:cNvSpPr txBox="1"/>
          <p:nvPr/>
        </p:nvSpPr>
        <p:spPr bwMode="auto">
          <a:xfrm>
            <a:off x="6646437" y="7045517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79000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0" name="object 34">
            <a:extLst>
              <a:ext uri="{FF2B5EF4-FFF2-40B4-BE49-F238E27FC236}">
                <a16:creationId xmlns="" xmlns:a16="http://schemas.microsoft.com/office/drawing/2014/main" id="{C3BE35A2-2ED9-535D-B303-CF324E424F82}"/>
              </a:ext>
            </a:extLst>
          </p:cNvPr>
          <p:cNvSpPr txBox="1"/>
          <p:nvPr/>
        </p:nvSpPr>
        <p:spPr bwMode="auto">
          <a:xfrm>
            <a:off x="7171335" y="7048304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83000</a:t>
            </a:r>
            <a:endParaRPr lang="ru-RU" sz="756" b="1" dirty="0">
              <a:solidFill>
                <a:srgbClr val="21B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9" name="Скругленный прямоугольник 1098">
            <a:extLst>
              <a:ext uri="{FF2B5EF4-FFF2-40B4-BE49-F238E27FC236}">
                <a16:creationId xmlns="" xmlns:a16="http://schemas.microsoft.com/office/drawing/2014/main" id="{945DD4A7-C929-43D0-1407-11AB740FB3D3}"/>
              </a:ext>
            </a:extLst>
          </p:cNvPr>
          <p:cNvSpPr/>
          <p:nvPr/>
        </p:nvSpPr>
        <p:spPr bwMode="auto">
          <a:xfrm>
            <a:off x="7162325" y="5565970"/>
            <a:ext cx="444434" cy="18039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00" name="Скругленный прямоугольник 1099">
            <a:extLst>
              <a:ext uri="{FF2B5EF4-FFF2-40B4-BE49-F238E27FC236}">
                <a16:creationId xmlns="" xmlns:a16="http://schemas.microsoft.com/office/drawing/2014/main" id="{B87563C1-3518-1DB2-31FC-F0296EFCE9A7}"/>
              </a:ext>
            </a:extLst>
          </p:cNvPr>
          <p:cNvSpPr/>
          <p:nvPr/>
        </p:nvSpPr>
        <p:spPr bwMode="auto">
          <a:xfrm>
            <a:off x="7687223" y="5565970"/>
            <a:ext cx="444434" cy="180390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101" name="Скругленный прямоугольник 1100">
            <a:extLst>
              <a:ext uri="{FF2B5EF4-FFF2-40B4-BE49-F238E27FC236}">
                <a16:creationId xmlns="" xmlns:a16="http://schemas.microsoft.com/office/drawing/2014/main" id="{5343E91F-FCEB-89A5-173A-E5E6C1FD40AE}"/>
              </a:ext>
            </a:extLst>
          </p:cNvPr>
          <p:cNvSpPr/>
          <p:nvPr/>
        </p:nvSpPr>
        <p:spPr bwMode="auto">
          <a:xfrm>
            <a:off x="8256135" y="5561394"/>
            <a:ext cx="444434" cy="180390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6" dirty="0">
                <a:latin typeface="Arial" pitchFamily="34" charset="0"/>
                <a:cs typeface="Arial" pitchFamily="34" charset="0"/>
              </a:rPr>
              <a:t>3,3333,3</a:t>
            </a:r>
          </a:p>
          <a:p>
            <a:pPr algn="ctr"/>
            <a:endParaRPr lang="ru-RU" sz="756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756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3,0</a:t>
            </a:r>
          </a:p>
          <a:p>
            <a:pPr algn="ctr"/>
            <a:r>
              <a:rPr lang="ru-RU" sz="756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943" dirty="0"/>
              <a:t>,</a:t>
            </a:r>
            <a:endParaRPr lang="x-none" sz="1943" dirty="0"/>
          </a:p>
        </p:txBody>
      </p:sp>
      <p:sp>
        <p:nvSpPr>
          <p:cNvPr id="1102" name="object 34">
            <a:extLst>
              <a:ext uri="{FF2B5EF4-FFF2-40B4-BE49-F238E27FC236}">
                <a16:creationId xmlns="" xmlns:a16="http://schemas.microsoft.com/office/drawing/2014/main" id="{DA2E9004-1975-9AFE-81D8-95507137FF51}"/>
              </a:ext>
            </a:extLst>
          </p:cNvPr>
          <p:cNvSpPr txBox="1"/>
          <p:nvPr/>
        </p:nvSpPr>
        <p:spPr bwMode="auto">
          <a:xfrm>
            <a:off x="7162325" y="5594960"/>
            <a:ext cx="444435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endParaRPr lang="ru-RU" sz="756" b="1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3" name="object 34">
            <a:extLst>
              <a:ext uri="{FF2B5EF4-FFF2-40B4-BE49-F238E27FC236}">
                <a16:creationId xmlns="" xmlns:a16="http://schemas.microsoft.com/office/drawing/2014/main" id="{647B729E-07E4-5F0A-716D-991F653D2E93}"/>
              </a:ext>
            </a:extLst>
          </p:cNvPr>
          <p:cNvSpPr txBox="1"/>
          <p:nvPr/>
        </p:nvSpPr>
        <p:spPr bwMode="auto">
          <a:xfrm>
            <a:off x="7687222" y="5594960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3" name="Скругленный прямоугольник 1092">
            <a:extLst>
              <a:ext uri="{FF2B5EF4-FFF2-40B4-BE49-F238E27FC236}">
                <a16:creationId xmlns="" xmlns:a16="http://schemas.microsoft.com/office/drawing/2014/main" id="{473211D2-6425-E392-9CD4-5E2E7C722B42}"/>
              </a:ext>
            </a:extLst>
          </p:cNvPr>
          <p:cNvSpPr/>
          <p:nvPr/>
        </p:nvSpPr>
        <p:spPr bwMode="auto">
          <a:xfrm>
            <a:off x="6726901" y="3676883"/>
            <a:ext cx="444434" cy="18039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94" name="Скругленный прямоугольник 1093">
            <a:extLst>
              <a:ext uri="{FF2B5EF4-FFF2-40B4-BE49-F238E27FC236}">
                <a16:creationId xmlns="" xmlns:a16="http://schemas.microsoft.com/office/drawing/2014/main" id="{A96385FE-2B8C-564B-E51F-0DA9500B459D}"/>
              </a:ext>
            </a:extLst>
          </p:cNvPr>
          <p:cNvSpPr/>
          <p:nvPr/>
        </p:nvSpPr>
        <p:spPr bwMode="auto">
          <a:xfrm>
            <a:off x="7221679" y="3677114"/>
            <a:ext cx="444434" cy="180390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95" name="Скругленный прямоугольник 1094">
            <a:extLst>
              <a:ext uri="{FF2B5EF4-FFF2-40B4-BE49-F238E27FC236}">
                <a16:creationId xmlns="" xmlns:a16="http://schemas.microsoft.com/office/drawing/2014/main" id="{CE634AEC-49A6-D3F2-0CF7-94B0C196BE46}"/>
              </a:ext>
            </a:extLst>
          </p:cNvPr>
          <p:cNvSpPr/>
          <p:nvPr/>
        </p:nvSpPr>
        <p:spPr bwMode="auto">
          <a:xfrm>
            <a:off x="7746580" y="3677114"/>
            <a:ext cx="444434" cy="180390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96" name="object 34">
            <a:extLst>
              <a:ext uri="{FF2B5EF4-FFF2-40B4-BE49-F238E27FC236}">
                <a16:creationId xmlns="" xmlns:a16="http://schemas.microsoft.com/office/drawing/2014/main" id="{173134E7-EAA1-411C-39F4-BFED8244F2BA}"/>
              </a:ext>
            </a:extLst>
          </p:cNvPr>
          <p:cNvSpPr txBox="1"/>
          <p:nvPr/>
        </p:nvSpPr>
        <p:spPr bwMode="auto">
          <a:xfrm>
            <a:off x="6696780" y="3704311"/>
            <a:ext cx="444435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53,5</a:t>
            </a:r>
            <a:endParaRPr lang="ru-RU" sz="756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7" name="object 34">
            <a:extLst>
              <a:ext uri="{FF2B5EF4-FFF2-40B4-BE49-F238E27FC236}">
                <a16:creationId xmlns="" xmlns:a16="http://schemas.microsoft.com/office/drawing/2014/main" id="{D779F50C-142C-8EAB-0CE1-99C33C0EB682}"/>
              </a:ext>
            </a:extLst>
          </p:cNvPr>
          <p:cNvSpPr txBox="1"/>
          <p:nvPr/>
        </p:nvSpPr>
        <p:spPr bwMode="auto">
          <a:xfrm>
            <a:off x="7221678" y="3706383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59,6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8" name="object 34">
            <a:extLst>
              <a:ext uri="{FF2B5EF4-FFF2-40B4-BE49-F238E27FC236}">
                <a16:creationId xmlns="" xmlns:a16="http://schemas.microsoft.com/office/drawing/2014/main" id="{D7BDAD18-6C4D-49CA-4E48-1072ED19BF2F}"/>
              </a:ext>
            </a:extLst>
          </p:cNvPr>
          <p:cNvSpPr txBox="1"/>
          <p:nvPr/>
        </p:nvSpPr>
        <p:spPr bwMode="auto">
          <a:xfrm>
            <a:off x="7746578" y="3709171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65,35</a:t>
            </a:r>
            <a:endParaRPr lang="ru-RU" sz="756" dirty="0">
              <a:solidFill>
                <a:srgbClr val="21B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D5E4D903-4F2D-C748-D0B8-74CD81CC4F7D}"/>
              </a:ext>
            </a:extLst>
          </p:cNvPr>
          <p:cNvSpPr/>
          <p:nvPr/>
        </p:nvSpPr>
        <p:spPr bwMode="auto">
          <a:xfrm>
            <a:off x="2854120" y="3672764"/>
            <a:ext cx="444434" cy="180390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251BD935-2AF8-FEBD-ECF7-54EA64404548}"/>
              </a:ext>
            </a:extLst>
          </p:cNvPr>
          <p:cNvSpPr/>
          <p:nvPr/>
        </p:nvSpPr>
        <p:spPr bwMode="auto">
          <a:xfrm>
            <a:off x="3341334" y="3672764"/>
            <a:ext cx="444434" cy="180390"/>
          </a:xfrm>
          <a:prstGeom prst="roundRect">
            <a:avLst/>
          </a:prstGeom>
          <a:noFill/>
          <a:ln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42" name="object 34">
            <a:extLst>
              <a:ext uri="{FF2B5EF4-FFF2-40B4-BE49-F238E27FC236}">
                <a16:creationId xmlns="" xmlns:a16="http://schemas.microsoft.com/office/drawing/2014/main" id="{E75B8F5D-D20E-B18A-A73F-0861CD6B3B28}"/>
              </a:ext>
            </a:extLst>
          </p:cNvPr>
          <p:cNvSpPr txBox="1"/>
          <p:nvPr/>
        </p:nvSpPr>
        <p:spPr bwMode="auto">
          <a:xfrm>
            <a:off x="2275377" y="3130417"/>
            <a:ext cx="1679636" cy="411511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постоянного населения (среднегодовая), </a:t>
            </a:r>
            <a:r>
              <a:rPr lang="ru-RU" sz="864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</a:t>
            </a:r>
            <a:r>
              <a:rPr lang="ru-RU" sz="864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человек)</a:t>
            </a:r>
            <a:endParaRPr lang="ru-RU" sz="864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3" name="object 34">
            <a:extLst>
              <a:ext uri="{FF2B5EF4-FFF2-40B4-BE49-F238E27FC236}">
                <a16:creationId xmlns="" xmlns:a16="http://schemas.microsoft.com/office/drawing/2014/main" id="{FFBE9317-D095-EE14-8101-FC7ECF6FCBDB}"/>
              </a:ext>
            </a:extLst>
          </p:cNvPr>
          <p:cNvSpPr txBox="1"/>
          <p:nvPr/>
        </p:nvSpPr>
        <p:spPr bwMode="auto">
          <a:xfrm>
            <a:off x="6683190" y="3133624"/>
            <a:ext cx="1778120" cy="557320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 собственного производства, </a:t>
            </a:r>
            <a:r>
              <a:rPr lang="ru-RU" sz="864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64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рублей)</a:t>
            </a:r>
            <a:endParaRPr lang="ru-RU" sz="864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endParaRPr lang="ru-RU" sz="864" b="1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object 34">
            <a:extLst>
              <a:ext uri="{FF2B5EF4-FFF2-40B4-BE49-F238E27FC236}">
                <a16:creationId xmlns="" xmlns:a16="http://schemas.microsoft.com/office/drawing/2014/main" id="{AB353117-8249-177D-21F4-E88A8E4DD83D}"/>
              </a:ext>
            </a:extLst>
          </p:cNvPr>
          <p:cNvSpPr txBox="1"/>
          <p:nvPr/>
        </p:nvSpPr>
        <p:spPr bwMode="auto">
          <a:xfrm>
            <a:off x="7143596" y="4738294"/>
            <a:ext cx="2094832" cy="690305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основной капитал </a:t>
            </a:r>
          </a:p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исключением инвестиций по виду экономической деятельности «Добыча полезных ископаемых»),                     </a:t>
            </a:r>
            <a:r>
              <a:rPr lang="ru-RU" sz="864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64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</a:t>
            </a:r>
            <a:r>
              <a:rPr lang="ru-RU" sz="864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рублей)</a:t>
            </a:r>
          </a:p>
        </p:txBody>
      </p:sp>
      <p:sp>
        <p:nvSpPr>
          <p:cNvPr id="1059" name="object 34">
            <a:extLst>
              <a:ext uri="{FF2B5EF4-FFF2-40B4-BE49-F238E27FC236}">
                <a16:creationId xmlns="" xmlns:a16="http://schemas.microsoft.com/office/drawing/2014/main" id="{E93E8BA1-115E-1EDF-93EA-F2847A757EBE}"/>
              </a:ext>
            </a:extLst>
          </p:cNvPr>
          <p:cNvSpPr txBox="1"/>
          <p:nvPr/>
        </p:nvSpPr>
        <p:spPr bwMode="auto">
          <a:xfrm>
            <a:off x="6102292" y="6469097"/>
            <a:ext cx="1778120" cy="424335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среднедушевые денежные доходы </a:t>
            </a:r>
            <a:r>
              <a:rPr lang="ru-RU" sz="864" b="1" dirty="0" smtClean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(ХМАО) </a:t>
            </a:r>
            <a:endParaRPr lang="ru-RU" sz="864" b="1" dirty="0">
              <a:solidFill>
                <a:srgbClr val="1F42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(рублей)</a:t>
            </a:r>
          </a:p>
        </p:txBody>
      </p:sp>
      <p:sp>
        <p:nvSpPr>
          <p:cNvPr id="1063" name="object 34">
            <a:extLst>
              <a:ext uri="{FF2B5EF4-FFF2-40B4-BE49-F238E27FC236}">
                <a16:creationId xmlns="" xmlns:a16="http://schemas.microsoft.com/office/drawing/2014/main" id="{11E4E0DD-9DB3-0578-648C-6B2B9C825428}"/>
              </a:ext>
            </a:extLst>
          </p:cNvPr>
          <p:cNvSpPr txBox="1"/>
          <p:nvPr/>
        </p:nvSpPr>
        <p:spPr bwMode="auto">
          <a:xfrm>
            <a:off x="2761627" y="6472805"/>
            <a:ext cx="2030756" cy="411511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номинальная начисления </a:t>
            </a:r>
            <a:r>
              <a:rPr lang="ru-RU" sz="864" b="1" dirty="0" smtClean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зарплата 1 </a:t>
            </a:r>
            <a:r>
              <a:rPr lang="ru-RU" sz="864" b="1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работника, </a:t>
            </a:r>
            <a:r>
              <a:rPr lang="ru-RU" sz="864" dirty="0">
                <a:solidFill>
                  <a:srgbClr val="1F42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(рублей)</a:t>
            </a:r>
          </a:p>
        </p:txBody>
      </p:sp>
      <p:sp>
        <p:nvSpPr>
          <p:cNvPr id="1067" name="object 34">
            <a:extLst>
              <a:ext uri="{FF2B5EF4-FFF2-40B4-BE49-F238E27FC236}">
                <a16:creationId xmlns="" xmlns:a16="http://schemas.microsoft.com/office/drawing/2014/main" id="{0AD45343-5B3D-91D8-258B-194100F725CD}"/>
              </a:ext>
            </a:extLst>
          </p:cNvPr>
          <p:cNvSpPr txBox="1"/>
          <p:nvPr/>
        </p:nvSpPr>
        <p:spPr bwMode="auto">
          <a:xfrm>
            <a:off x="1601302" y="4472502"/>
            <a:ext cx="2112374" cy="943451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864" b="1" dirty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субъектов малого                              и среднего предпринимательства, включая индивидуальных предпринимателей и физических лиц, применяющих специальный налоговый режим «Налог на профессиональный доход</a:t>
            </a:r>
            <a:r>
              <a:rPr lang="ru-RU" sz="864" b="1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864" b="1" dirty="0" err="1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864" b="1" dirty="0" smtClean="0">
                <a:solidFill>
                  <a:srgbClr val="1E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864" b="1" dirty="0">
              <a:solidFill>
                <a:srgbClr val="1E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0" name="object 34">
            <a:extLst>
              <a:ext uri="{FF2B5EF4-FFF2-40B4-BE49-F238E27FC236}">
                <a16:creationId xmlns="" xmlns:a16="http://schemas.microsoft.com/office/drawing/2014/main" id="{B071459E-BBF4-2D89-5448-DB61356C7242}"/>
              </a:ext>
            </a:extLst>
          </p:cNvPr>
          <p:cNvSpPr txBox="1"/>
          <p:nvPr/>
        </p:nvSpPr>
        <p:spPr bwMode="auto">
          <a:xfrm>
            <a:off x="2291535" y="3699960"/>
            <a:ext cx="444435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BFBF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40,39</a:t>
            </a:r>
            <a:endParaRPr lang="ru-RU" sz="756" b="1" dirty="0">
              <a:solidFill>
                <a:srgbClr val="BFBFB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1" name="object 34">
            <a:extLst>
              <a:ext uri="{FF2B5EF4-FFF2-40B4-BE49-F238E27FC236}">
                <a16:creationId xmlns="" xmlns:a16="http://schemas.microsoft.com/office/drawing/2014/main" id="{DFFEB922-6D05-E42D-1CD0-FF2F23A8BD61}"/>
              </a:ext>
            </a:extLst>
          </p:cNvPr>
          <p:cNvSpPr txBox="1"/>
          <p:nvPr/>
        </p:nvSpPr>
        <p:spPr bwMode="auto">
          <a:xfrm>
            <a:off x="2854120" y="3699960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40,87</a:t>
            </a:r>
            <a:endParaRPr lang="ru-RU" sz="756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2" name="object 34">
            <a:extLst>
              <a:ext uri="{FF2B5EF4-FFF2-40B4-BE49-F238E27FC236}">
                <a16:creationId xmlns="" xmlns:a16="http://schemas.microsoft.com/office/drawing/2014/main" id="{1241AF9C-2E04-A934-932A-A7494A18DD8E}"/>
              </a:ext>
            </a:extLst>
          </p:cNvPr>
          <p:cNvSpPr txBox="1"/>
          <p:nvPr/>
        </p:nvSpPr>
        <p:spPr bwMode="auto">
          <a:xfrm>
            <a:off x="3341332" y="3704821"/>
            <a:ext cx="444434" cy="128869"/>
          </a:xfrm>
          <a:prstGeom prst="rect">
            <a:avLst/>
          </a:prstGeom>
        </p:spPr>
        <p:txBody>
          <a:bodyPr vert="horz" wrap="square" lIns="0" tIns="12434" rIns="0" bIns="0" rtlCol="0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756" b="1" dirty="0" smtClean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41,23</a:t>
            </a:r>
            <a:endParaRPr lang="ru-RU" sz="756" dirty="0">
              <a:solidFill>
                <a:srgbClr val="21B6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Шестиугольник 2">
            <a:extLst>
              <a:ext uri="{FF2B5EF4-FFF2-40B4-BE49-F238E27FC236}">
                <a16:creationId xmlns="" xmlns:a16="http://schemas.microsoft.com/office/drawing/2014/main" id="{8EFC6C09-A987-8542-0DA1-CD2F6F72BD72}"/>
              </a:ext>
            </a:extLst>
          </p:cNvPr>
          <p:cNvSpPr/>
          <p:nvPr/>
        </p:nvSpPr>
        <p:spPr>
          <a:xfrm>
            <a:off x="3657166" y="3494354"/>
            <a:ext cx="3233532" cy="2787527"/>
          </a:xfrm>
          <a:prstGeom prst="hexagon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93DE84C9-D09E-1582-182B-D4ED74BC0F5E}"/>
              </a:ext>
            </a:extLst>
          </p:cNvPr>
          <p:cNvSpPr/>
          <p:nvPr/>
        </p:nvSpPr>
        <p:spPr bwMode="auto">
          <a:xfrm>
            <a:off x="5190497" y="4804683"/>
            <a:ext cx="166868" cy="166868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2F287C1E-35BB-AE50-B653-8CAF0B416D0B}"/>
              </a:ext>
            </a:extLst>
          </p:cNvPr>
          <p:cNvCxnSpPr>
            <a:cxnSpLocks/>
            <a:stCxn id="3" idx="1"/>
            <a:endCxn id="3" idx="4"/>
          </p:cNvCxnSpPr>
          <p:nvPr/>
        </p:nvCxnSpPr>
        <p:spPr bwMode="auto">
          <a:xfrm flipH="1" flipV="1">
            <a:off x="4354048" y="3494355"/>
            <a:ext cx="1839768" cy="2787525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F183056E-6BED-F01F-1080-456AF113BCFC}"/>
              </a:ext>
            </a:extLst>
          </p:cNvPr>
          <p:cNvCxnSpPr>
            <a:cxnSpLocks/>
            <a:stCxn id="3" idx="2"/>
            <a:endCxn id="3" idx="5"/>
          </p:cNvCxnSpPr>
          <p:nvPr/>
        </p:nvCxnSpPr>
        <p:spPr bwMode="auto">
          <a:xfrm flipV="1">
            <a:off x="4354048" y="3494355"/>
            <a:ext cx="1839768" cy="2787525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2DE31C7-CD34-6D7A-6CCF-B0E7A6B0FA25}"/>
              </a:ext>
            </a:extLst>
          </p:cNvPr>
          <p:cNvCxnSpPr>
            <a:cxnSpLocks/>
            <a:stCxn id="3" idx="3"/>
            <a:endCxn id="3" idx="0"/>
          </p:cNvCxnSpPr>
          <p:nvPr/>
        </p:nvCxnSpPr>
        <p:spPr bwMode="auto">
          <a:xfrm>
            <a:off x="3657166" y="4888117"/>
            <a:ext cx="3233532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Шестиугольник 17">
            <a:extLst>
              <a:ext uri="{FF2B5EF4-FFF2-40B4-BE49-F238E27FC236}">
                <a16:creationId xmlns="" xmlns:a16="http://schemas.microsoft.com/office/drawing/2014/main" id="{22AAD4DA-2A10-9651-FBD1-DC4EFCC56641}"/>
              </a:ext>
            </a:extLst>
          </p:cNvPr>
          <p:cNvSpPr/>
          <p:nvPr/>
        </p:nvSpPr>
        <p:spPr bwMode="auto">
          <a:xfrm>
            <a:off x="4142828" y="3881776"/>
            <a:ext cx="2320385" cy="2168165"/>
          </a:xfrm>
          <a:custGeom>
            <a:avLst/>
            <a:gdLst>
              <a:gd name="connsiteX0" fmla="*/ 0 w 2433611"/>
              <a:gd name="connsiteY0" fmla="*/ 1048970 h 2097940"/>
              <a:gd name="connsiteX1" fmla="*/ 524485 w 2433611"/>
              <a:gd name="connsiteY1" fmla="*/ 0 h 2097940"/>
              <a:gd name="connsiteX2" fmla="*/ 1909126 w 2433611"/>
              <a:gd name="connsiteY2" fmla="*/ 0 h 2097940"/>
              <a:gd name="connsiteX3" fmla="*/ 2433611 w 2433611"/>
              <a:gd name="connsiteY3" fmla="*/ 1048970 h 2097940"/>
              <a:gd name="connsiteX4" fmla="*/ 1909126 w 2433611"/>
              <a:gd name="connsiteY4" fmla="*/ 2097940 h 2097940"/>
              <a:gd name="connsiteX5" fmla="*/ 524485 w 2433611"/>
              <a:gd name="connsiteY5" fmla="*/ 2097940 h 2097940"/>
              <a:gd name="connsiteX6" fmla="*/ 0 w 2433611"/>
              <a:gd name="connsiteY6" fmla="*/ 1048970 h 2097940"/>
              <a:gd name="connsiteX0" fmla="*/ 0 w 2433611"/>
              <a:gd name="connsiteY0" fmla="*/ 1048970 h 2097940"/>
              <a:gd name="connsiteX1" fmla="*/ 577959 w 2433611"/>
              <a:gd name="connsiteY1" fmla="*/ 85557 h 2097940"/>
              <a:gd name="connsiteX2" fmla="*/ 1909126 w 2433611"/>
              <a:gd name="connsiteY2" fmla="*/ 0 h 2097940"/>
              <a:gd name="connsiteX3" fmla="*/ 2433611 w 2433611"/>
              <a:gd name="connsiteY3" fmla="*/ 1048970 h 2097940"/>
              <a:gd name="connsiteX4" fmla="*/ 1909126 w 2433611"/>
              <a:gd name="connsiteY4" fmla="*/ 2097940 h 2097940"/>
              <a:gd name="connsiteX5" fmla="*/ 524485 w 2433611"/>
              <a:gd name="connsiteY5" fmla="*/ 2097940 h 2097940"/>
              <a:gd name="connsiteX6" fmla="*/ 0 w 2433611"/>
              <a:gd name="connsiteY6" fmla="*/ 1048970 h 2097940"/>
              <a:gd name="connsiteX0" fmla="*/ 0 w 2433611"/>
              <a:gd name="connsiteY0" fmla="*/ 995496 h 2044466"/>
              <a:gd name="connsiteX1" fmla="*/ 577959 w 2433611"/>
              <a:gd name="connsiteY1" fmla="*/ 32083 h 2044466"/>
              <a:gd name="connsiteX2" fmla="*/ 1877041 w 2433611"/>
              <a:gd name="connsiteY2" fmla="*/ 0 h 2044466"/>
              <a:gd name="connsiteX3" fmla="*/ 2433611 w 2433611"/>
              <a:gd name="connsiteY3" fmla="*/ 995496 h 2044466"/>
              <a:gd name="connsiteX4" fmla="*/ 1909126 w 2433611"/>
              <a:gd name="connsiteY4" fmla="*/ 2044466 h 2044466"/>
              <a:gd name="connsiteX5" fmla="*/ 524485 w 2433611"/>
              <a:gd name="connsiteY5" fmla="*/ 2044466 h 2044466"/>
              <a:gd name="connsiteX6" fmla="*/ 0 w 2433611"/>
              <a:gd name="connsiteY6" fmla="*/ 995496 h 2044466"/>
              <a:gd name="connsiteX0" fmla="*/ 0 w 2315969"/>
              <a:gd name="connsiteY0" fmla="*/ 995496 h 2044466"/>
              <a:gd name="connsiteX1" fmla="*/ 577959 w 2315969"/>
              <a:gd name="connsiteY1" fmla="*/ 32083 h 2044466"/>
              <a:gd name="connsiteX2" fmla="*/ 1877041 w 2315969"/>
              <a:gd name="connsiteY2" fmla="*/ 0 h 2044466"/>
              <a:gd name="connsiteX3" fmla="*/ 2315969 w 2315969"/>
              <a:gd name="connsiteY3" fmla="*/ 979454 h 2044466"/>
              <a:gd name="connsiteX4" fmla="*/ 1909126 w 2315969"/>
              <a:gd name="connsiteY4" fmla="*/ 2044466 h 2044466"/>
              <a:gd name="connsiteX5" fmla="*/ 524485 w 2315969"/>
              <a:gd name="connsiteY5" fmla="*/ 2044466 h 2044466"/>
              <a:gd name="connsiteX6" fmla="*/ 0 w 2315969"/>
              <a:gd name="connsiteY6" fmla="*/ 995496 h 2044466"/>
              <a:gd name="connsiteX0" fmla="*/ 0 w 2315969"/>
              <a:gd name="connsiteY0" fmla="*/ 995496 h 2044466"/>
              <a:gd name="connsiteX1" fmla="*/ 577959 w 2315969"/>
              <a:gd name="connsiteY1" fmla="*/ 32083 h 2044466"/>
              <a:gd name="connsiteX2" fmla="*/ 1877041 w 2315969"/>
              <a:gd name="connsiteY2" fmla="*/ 0 h 2044466"/>
              <a:gd name="connsiteX3" fmla="*/ 2315969 w 2315969"/>
              <a:gd name="connsiteY3" fmla="*/ 979454 h 2044466"/>
              <a:gd name="connsiteX4" fmla="*/ 1866347 w 2315969"/>
              <a:gd name="connsiteY4" fmla="*/ 1985645 h 2044466"/>
              <a:gd name="connsiteX5" fmla="*/ 524485 w 2315969"/>
              <a:gd name="connsiteY5" fmla="*/ 2044466 h 2044466"/>
              <a:gd name="connsiteX6" fmla="*/ 0 w 2315969"/>
              <a:gd name="connsiteY6" fmla="*/ 995496 h 2044466"/>
              <a:gd name="connsiteX0" fmla="*/ 0 w 2315969"/>
              <a:gd name="connsiteY0" fmla="*/ 995496 h 2007034"/>
              <a:gd name="connsiteX1" fmla="*/ 577959 w 2315969"/>
              <a:gd name="connsiteY1" fmla="*/ 32083 h 2007034"/>
              <a:gd name="connsiteX2" fmla="*/ 1877041 w 2315969"/>
              <a:gd name="connsiteY2" fmla="*/ 0 h 2007034"/>
              <a:gd name="connsiteX3" fmla="*/ 2315969 w 2315969"/>
              <a:gd name="connsiteY3" fmla="*/ 979454 h 2007034"/>
              <a:gd name="connsiteX4" fmla="*/ 1866347 w 2315969"/>
              <a:gd name="connsiteY4" fmla="*/ 1985645 h 2007034"/>
              <a:gd name="connsiteX5" fmla="*/ 545874 w 2315969"/>
              <a:gd name="connsiteY5" fmla="*/ 2007034 h 2007034"/>
              <a:gd name="connsiteX6" fmla="*/ 0 w 2315969"/>
              <a:gd name="connsiteY6" fmla="*/ 995496 h 2007034"/>
              <a:gd name="connsiteX0" fmla="*/ 0 w 2107421"/>
              <a:gd name="connsiteY0" fmla="*/ 1000843 h 2007034"/>
              <a:gd name="connsiteX1" fmla="*/ 369411 w 2107421"/>
              <a:gd name="connsiteY1" fmla="*/ 32083 h 2007034"/>
              <a:gd name="connsiteX2" fmla="*/ 1668493 w 2107421"/>
              <a:gd name="connsiteY2" fmla="*/ 0 h 2007034"/>
              <a:gd name="connsiteX3" fmla="*/ 2107421 w 2107421"/>
              <a:gd name="connsiteY3" fmla="*/ 979454 h 2007034"/>
              <a:gd name="connsiteX4" fmla="*/ 1657799 w 2107421"/>
              <a:gd name="connsiteY4" fmla="*/ 1985645 h 2007034"/>
              <a:gd name="connsiteX5" fmla="*/ 337326 w 2107421"/>
              <a:gd name="connsiteY5" fmla="*/ 2007034 h 2007034"/>
              <a:gd name="connsiteX6" fmla="*/ 0 w 2107421"/>
              <a:gd name="connsiteY6" fmla="*/ 1000843 h 2007034"/>
              <a:gd name="connsiteX0" fmla="*/ 0 w 2150200"/>
              <a:gd name="connsiteY0" fmla="*/ 1006191 h 2007034"/>
              <a:gd name="connsiteX1" fmla="*/ 412190 w 2150200"/>
              <a:gd name="connsiteY1" fmla="*/ 32083 h 2007034"/>
              <a:gd name="connsiteX2" fmla="*/ 1711272 w 2150200"/>
              <a:gd name="connsiteY2" fmla="*/ 0 h 2007034"/>
              <a:gd name="connsiteX3" fmla="*/ 2150200 w 2150200"/>
              <a:gd name="connsiteY3" fmla="*/ 979454 h 2007034"/>
              <a:gd name="connsiteX4" fmla="*/ 1700578 w 2150200"/>
              <a:gd name="connsiteY4" fmla="*/ 1985645 h 2007034"/>
              <a:gd name="connsiteX5" fmla="*/ 380105 w 2150200"/>
              <a:gd name="connsiteY5" fmla="*/ 2007034 h 2007034"/>
              <a:gd name="connsiteX6" fmla="*/ 0 w 2150200"/>
              <a:gd name="connsiteY6" fmla="*/ 1006191 h 2007034"/>
              <a:gd name="connsiteX0" fmla="*/ 0 w 2150200"/>
              <a:gd name="connsiteY0" fmla="*/ 1160303 h 2161146"/>
              <a:gd name="connsiteX1" fmla="*/ 412190 w 2150200"/>
              <a:gd name="connsiteY1" fmla="*/ 186195 h 2161146"/>
              <a:gd name="connsiteX2" fmla="*/ 1793465 w 2150200"/>
              <a:gd name="connsiteY2" fmla="*/ 0 h 2161146"/>
              <a:gd name="connsiteX3" fmla="*/ 2150200 w 2150200"/>
              <a:gd name="connsiteY3" fmla="*/ 1133566 h 2161146"/>
              <a:gd name="connsiteX4" fmla="*/ 1700578 w 2150200"/>
              <a:gd name="connsiteY4" fmla="*/ 2139757 h 2161146"/>
              <a:gd name="connsiteX5" fmla="*/ 380105 w 2150200"/>
              <a:gd name="connsiteY5" fmla="*/ 2161146 h 2161146"/>
              <a:gd name="connsiteX6" fmla="*/ 0 w 2150200"/>
              <a:gd name="connsiteY6" fmla="*/ 1160303 h 2161146"/>
              <a:gd name="connsiteX0" fmla="*/ 0 w 2150200"/>
              <a:gd name="connsiteY0" fmla="*/ 1160303 h 2161146"/>
              <a:gd name="connsiteX1" fmla="*/ 473835 w 2150200"/>
              <a:gd name="connsiteY1" fmla="*/ 268388 h 2161146"/>
              <a:gd name="connsiteX2" fmla="*/ 1793465 w 2150200"/>
              <a:gd name="connsiteY2" fmla="*/ 0 h 2161146"/>
              <a:gd name="connsiteX3" fmla="*/ 2150200 w 2150200"/>
              <a:gd name="connsiteY3" fmla="*/ 1133566 h 2161146"/>
              <a:gd name="connsiteX4" fmla="*/ 1700578 w 2150200"/>
              <a:gd name="connsiteY4" fmla="*/ 2139757 h 2161146"/>
              <a:gd name="connsiteX5" fmla="*/ 380105 w 2150200"/>
              <a:gd name="connsiteY5" fmla="*/ 2161146 h 2161146"/>
              <a:gd name="connsiteX6" fmla="*/ 0 w 2150200"/>
              <a:gd name="connsiteY6" fmla="*/ 1160303 h 2161146"/>
              <a:gd name="connsiteX0" fmla="*/ 0 w 2150200"/>
              <a:gd name="connsiteY0" fmla="*/ 1026739 h 2027582"/>
              <a:gd name="connsiteX1" fmla="*/ 473835 w 2150200"/>
              <a:gd name="connsiteY1" fmla="*/ 134824 h 2027582"/>
              <a:gd name="connsiteX2" fmla="*/ 1742094 w 2150200"/>
              <a:gd name="connsiteY2" fmla="*/ 0 h 2027582"/>
              <a:gd name="connsiteX3" fmla="*/ 2150200 w 2150200"/>
              <a:gd name="connsiteY3" fmla="*/ 1000002 h 2027582"/>
              <a:gd name="connsiteX4" fmla="*/ 1700578 w 2150200"/>
              <a:gd name="connsiteY4" fmla="*/ 2006193 h 2027582"/>
              <a:gd name="connsiteX5" fmla="*/ 380105 w 2150200"/>
              <a:gd name="connsiteY5" fmla="*/ 2027582 h 2027582"/>
              <a:gd name="connsiteX6" fmla="*/ 0 w 2150200"/>
              <a:gd name="connsiteY6" fmla="*/ 1026739 h 2027582"/>
              <a:gd name="connsiteX0" fmla="*/ 0 w 2150200"/>
              <a:gd name="connsiteY0" fmla="*/ 891915 h 1892758"/>
              <a:gd name="connsiteX1" fmla="*/ 473835 w 2150200"/>
              <a:gd name="connsiteY1" fmla="*/ 0 h 1892758"/>
              <a:gd name="connsiteX2" fmla="*/ 1576994 w 2150200"/>
              <a:gd name="connsiteY2" fmla="*/ 89543 h 1892758"/>
              <a:gd name="connsiteX3" fmla="*/ 2150200 w 2150200"/>
              <a:gd name="connsiteY3" fmla="*/ 865178 h 1892758"/>
              <a:gd name="connsiteX4" fmla="*/ 1700578 w 2150200"/>
              <a:gd name="connsiteY4" fmla="*/ 1871369 h 1892758"/>
              <a:gd name="connsiteX5" fmla="*/ 380105 w 2150200"/>
              <a:gd name="connsiteY5" fmla="*/ 1892758 h 1892758"/>
              <a:gd name="connsiteX6" fmla="*/ 0 w 2150200"/>
              <a:gd name="connsiteY6" fmla="*/ 891915 h 1892758"/>
              <a:gd name="connsiteX0" fmla="*/ 0 w 2150200"/>
              <a:gd name="connsiteY0" fmla="*/ 891915 h 1892758"/>
              <a:gd name="connsiteX1" fmla="*/ 473835 w 2150200"/>
              <a:gd name="connsiteY1" fmla="*/ 0 h 1892758"/>
              <a:gd name="connsiteX2" fmla="*/ 1615094 w 2150200"/>
              <a:gd name="connsiteY2" fmla="*/ 21809 h 1892758"/>
              <a:gd name="connsiteX3" fmla="*/ 2150200 w 2150200"/>
              <a:gd name="connsiteY3" fmla="*/ 865178 h 1892758"/>
              <a:gd name="connsiteX4" fmla="*/ 1700578 w 2150200"/>
              <a:gd name="connsiteY4" fmla="*/ 1871369 h 1892758"/>
              <a:gd name="connsiteX5" fmla="*/ 380105 w 2150200"/>
              <a:gd name="connsiteY5" fmla="*/ 1892758 h 1892758"/>
              <a:gd name="connsiteX6" fmla="*/ 0 w 2150200"/>
              <a:gd name="connsiteY6" fmla="*/ 891915 h 1892758"/>
              <a:gd name="connsiteX0" fmla="*/ 0 w 2226400"/>
              <a:gd name="connsiteY0" fmla="*/ 887682 h 1892758"/>
              <a:gd name="connsiteX1" fmla="*/ 550035 w 2226400"/>
              <a:gd name="connsiteY1" fmla="*/ 0 h 1892758"/>
              <a:gd name="connsiteX2" fmla="*/ 1691294 w 2226400"/>
              <a:gd name="connsiteY2" fmla="*/ 21809 h 1892758"/>
              <a:gd name="connsiteX3" fmla="*/ 2226400 w 2226400"/>
              <a:gd name="connsiteY3" fmla="*/ 865178 h 1892758"/>
              <a:gd name="connsiteX4" fmla="*/ 1776778 w 2226400"/>
              <a:gd name="connsiteY4" fmla="*/ 1871369 h 1892758"/>
              <a:gd name="connsiteX5" fmla="*/ 456305 w 2226400"/>
              <a:gd name="connsiteY5" fmla="*/ 1892758 h 1892758"/>
              <a:gd name="connsiteX6" fmla="*/ 0 w 2226400"/>
              <a:gd name="connsiteY6" fmla="*/ 887682 h 1892758"/>
              <a:gd name="connsiteX0" fmla="*/ 0 w 2226400"/>
              <a:gd name="connsiteY0" fmla="*/ 938702 h 1943778"/>
              <a:gd name="connsiteX1" fmla="*/ 550035 w 2226400"/>
              <a:gd name="connsiteY1" fmla="*/ 51020 h 1943778"/>
              <a:gd name="connsiteX2" fmla="*/ 1747938 w 2226400"/>
              <a:gd name="connsiteY2" fmla="*/ 0 h 1943778"/>
              <a:gd name="connsiteX3" fmla="*/ 2226400 w 2226400"/>
              <a:gd name="connsiteY3" fmla="*/ 916198 h 1943778"/>
              <a:gd name="connsiteX4" fmla="*/ 1776778 w 2226400"/>
              <a:gd name="connsiteY4" fmla="*/ 1922389 h 1943778"/>
              <a:gd name="connsiteX5" fmla="*/ 456305 w 2226400"/>
              <a:gd name="connsiteY5" fmla="*/ 1943778 h 1943778"/>
              <a:gd name="connsiteX6" fmla="*/ 0 w 2226400"/>
              <a:gd name="connsiteY6" fmla="*/ 938702 h 1943778"/>
              <a:gd name="connsiteX0" fmla="*/ 0 w 2226400"/>
              <a:gd name="connsiteY0" fmla="*/ 938702 h 1991171"/>
              <a:gd name="connsiteX1" fmla="*/ 550035 w 2226400"/>
              <a:gd name="connsiteY1" fmla="*/ 51020 h 1991171"/>
              <a:gd name="connsiteX2" fmla="*/ 1747938 w 2226400"/>
              <a:gd name="connsiteY2" fmla="*/ 0 h 1991171"/>
              <a:gd name="connsiteX3" fmla="*/ 2226400 w 2226400"/>
              <a:gd name="connsiteY3" fmla="*/ 916198 h 1991171"/>
              <a:gd name="connsiteX4" fmla="*/ 1809146 w 2226400"/>
              <a:gd name="connsiteY4" fmla="*/ 1991171 h 1991171"/>
              <a:gd name="connsiteX5" fmla="*/ 456305 w 2226400"/>
              <a:gd name="connsiteY5" fmla="*/ 1943778 h 1991171"/>
              <a:gd name="connsiteX6" fmla="*/ 0 w 2226400"/>
              <a:gd name="connsiteY6" fmla="*/ 938702 h 1991171"/>
              <a:gd name="connsiteX0" fmla="*/ 0 w 2226400"/>
              <a:gd name="connsiteY0" fmla="*/ 938702 h 2008514"/>
              <a:gd name="connsiteX1" fmla="*/ 550035 w 2226400"/>
              <a:gd name="connsiteY1" fmla="*/ 51020 h 2008514"/>
              <a:gd name="connsiteX2" fmla="*/ 1747938 w 2226400"/>
              <a:gd name="connsiteY2" fmla="*/ 0 h 2008514"/>
              <a:gd name="connsiteX3" fmla="*/ 2226400 w 2226400"/>
              <a:gd name="connsiteY3" fmla="*/ 916198 h 2008514"/>
              <a:gd name="connsiteX4" fmla="*/ 1809146 w 2226400"/>
              <a:gd name="connsiteY4" fmla="*/ 1991171 h 2008514"/>
              <a:gd name="connsiteX5" fmla="*/ 403707 w 2226400"/>
              <a:gd name="connsiteY5" fmla="*/ 2008514 h 2008514"/>
              <a:gd name="connsiteX6" fmla="*/ 0 w 2226400"/>
              <a:gd name="connsiteY6" fmla="*/ 938702 h 2008514"/>
              <a:gd name="connsiteX0" fmla="*/ 0 w 2149525"/>
              <a:gd name="connsiteY0" fmla="*/ 934656 h 2008514"/>
              <a:gd name="connsiteX1" fmla="*/ 473160 w 2149525"/>
              <a:gd name="connsiteY1" fmla="*/ 51020 h 2008514"/>
              <a:gd name="connsiteX2" fmla="*/ 1671063 w 2149525"/>
              <a:gd name="connsiteY2" fmla="*/ 0 h 2008514"/>
              <a:gd name="connsiteX3" fmla="*/ 2149525 w 2149525"/>
              <a:gd name="connsiteY3" fmla="*/ 916198 h 2008514"/>
              <a:gd name="connsiteX4" fmla="*/ 1732271 w 2149525"/>
              <a:gd name="connsiteY4" fmla="*/ 1991171 h 2008514"/>
              <a:gd name="connsiteX5" fmla="*/ 326832 w 2149525"/>
              <a:gd name="connsiteY5" fmla="*/ 2008514 h 2008514"/>
              <a:gd name="connsiteX6" fmla="*/ 0 w 2149525"/>
              <a:gd name="connsiteY6" fmla="*/ 934656 h 20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9525" h="2008514">
                <a:moveTo>
                  <a:pt x="0" y="934656"/>
                </a:moveTo>
                <a:lnTo>
                  <a:pt x="473160" y="51020"/>
                </a:lnTo>
                <a:lnTo>
                  <a:pt x="1671063" y="0"/>
                </a:lnTo>
                <a:lnTo>
                  <a:pt x="2149525" y="916198"/>
                </a:lnTo>
                <a:lnTo>
                  <a:pt x="1732271" y="1991171"/>
                </a:lnTo>
                <a:lnTo>
                  <a:pt x="326832" y="2008514"/>
                </a:lnTo>
                <a:lnTo>
                  <a:pt x="0" y="934656"/>
                </a:lnTo>
                <a:close/>
              </a:path>
            </a:pathLst>
          </a:cu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9" name="Шестиугольник 18">
            <a:extLst>
              <a:ext uri="{FF2B5EF4-FFF2-40B4-BE49-F238E27FC236}">
                <a16:creationId xmlns="" xmlns:a16="http://schemas.microsoft.com/office/drawing/2014/main" id="{905DD2FB-23FD-5743-DEF3-4F1DCA9713C1}"/>
              </a:ext>
            </a:extLst>
          </p:cNvPr>
          <p:cNvSpPr/>
          <p:nvPr/>
        </p:nvSpPr>
        <p:spPr bwMode="auto">
          <a:xfrm>
            <a:off x="4258041" y="3945660"/>
            <a:ext cx="2077559" cy="1918982"/>
          </a:xfrm>
          <a:custGeom>
            <a:avLst/>
            <a:gdLst>
              <a:gd name="connsiteX0" fmla="*/ 0 w 1918462"/>
              <a:gd name="connsiteY0" fmla="*/ 826923 h 1653846"/>
              <a:gd name="connsiteX1" fmla="*/ 413462 w 1918462"/>
              <a:gd name="connsiteY1" fmla="*/ 0 h 1653846"/>
              <a:gd name="connsiteX2" fmla="*/ 1505001 w 1918462"/>
              <a:gd name="connsiteY2" fmla="*/ 0 h 1653846"/>
              <a:gd name="connsiteX3" fmla="*/ 1918462 w 1918462"/>
              <a:gd name="connsiteY3" fmla="*/ 826923 h 1653846"/>
              <a:gd name="connsiteX4" fmla="*/ 1505001 w 1918462"/>
              <a:gd name="connsiteY4" fmla="*/ 1653846 h 1653846"/>
              <a:gd name="connsiteX5" fmla="*/ 413462 w 1918462"/>
              <a:gd name="connsiteY5" fmla="*/ 1653846 h 1653846"/>
              <a:gd name="connsiteX6" fmla="*/ 0 w 1918462"/>
              <a:gd name="connsiteY6" fmla="*/ 826923 h 1653846"/>
              <a:gd name="connsiteX0" fmla="*/ 0 w 1918462"/>
              <a:gd name="connsiteY0" fmla="*/ 826923 h 1675235"/>
              <a:gd name="connsiteX1" fmla="*/ 413462 w 1918462"/>
              <a:gd name="connsiteY1" fmla="*/ 0 h 1675235"/>
              <a:gd name="connsiteX2" fmla="*/ 1505001 w 1918462"/>
              <a:gd name="connsiteY2" fmla="*/ 0 h 1675235"/>
              <a:gd name="connsiteX3" fmla="*/ 1918462 w 1918462"/>
              <a:gd name="connsiteY3" fmla="*/ 826923 h 1675235"/>
              <a:gd name="connsiteX4" fmla="*/ 1505001 w 1918462"/>
              <a:gd name="connsiteY4" fmla="*/ 1653846 h 1675235"/>
              <a:gd name="connsiteX5" fmla="*/ 397420 w 1918462"/>
              <a:gd name="connsiteY5" fmla="*/ 1675235 h 1675235"/>
              <a:gd name="connsiteX6" fmla="*/ 0 w 1918462"/>
              <a:gd name="connsiteY6" fmla="*/ 826923 h 1675235"/>
              <a:gd name="connsiteX0" fmla="*/ 0 w 1918462"/>
              <a:gd name="connsiteY0" fmla="*/ 826923 h 1675235"/>
              <a:gd name="connsiteX1" fmla="*/ 445547 w 1918462"/>
              <a:gd name="connsiteY1" fmla="*/ 37432 h 1675235"/>
              <a:gd name="connsiteX2" fmla="*/ 1505001 w 1918462"/>
              <a:gd name="connsiteY2" fmla="*/ 0 h 1675235"/>
              <a:gd name="connsiteX3" fmla="*/ 1918462 w 1918462"/>
              <a:gd name="connsiteY3" fmla="*/ 826923 h 1675235"/>
              <a:gd name="connsiteX4" fmla="*/ 1505001 w 1918462"/>
              <a:gd name="connsiteY4" fmla="*/ 1653846 h 1675235"/>
              <a:gd name="connsiteX5" fmla="*/ 397420 w 1918462"/>
              <a:gd name="connsiteY5" fmla="*/ 1675235 h 1675235"/>
              <a:gd name="connsiteX6" fmla="*/ 0 w 1918462"/>
              <a:gd name="connsiteY6" fmla="*/ 826923 h 1675235"/>
              <a:gd name="connsiteX0" fmla="*/ 0 w 1918462"/>
              <a:gd name="connsiteY0" fmla="*/ 869702 h 1718014"/>
              <a:gd name="connsiteX1" fmla="*/ 445547 w 1918462"/>
              <a:gd name="connsiteY1" fmla="*/ 80211 h 1718014"/>
              <a:gd name="connsiteX2" fmla="*/ 1521043 w 1918462"/>
              <a:gd name="connsiteY2" fmla="*/ 0 h 1718014"/>
              <a:gd name="connsiteX3" fmla="*/ 1918462 w 1918462"/>
              <a:gd name="connsiteY3" fmla="*/ 869702 h 1718014"/>
              <a:gd name="connsiteX4" fmla="*/ 1505001 w 1918462"/>
              <a:gd name="connsiteY4" fmla="*/ 1696625 h 1718014"/>
              <a:gd name="connsiteX5" fmla="*/ 397420 w 1918462"/>
              <a:gd name="connsiteY5" fmla="*/ 1718014 h 1718014"/>
              <a:gd name="connsiteX6" fmla="*/ 0 w 1918462"/>
              <a:gd name="connsiteY6" fmla="*/ 869702 h 1718014"/>
              <a:gd name="connsiteX0" fmla="*/ 0 w 1918462"/>
              <a:gd name="connsiteY0" fmla="*/ 869702 h 1750099"/>
              <a:gd name="connsiteX1" fmla="*/ 445547 w 1918462"/>
              <a:gd name="connsiteY1" fmla="*/ 80211 h 1750099"/>
              <a:gd name="connsiteX2" fmla="*/ 1521043 w 1918462"/>
              <a:gd name="connsiteY2" fmla="*/ 0 h 1750099"/>
              <a:gd name="connsiteX3" fmla="*/ 1918462 w 1918462"/>
              <a:gd name="connsiteY3" fmla="*/ 869702 h 1750099"/>
              <a:gd name="connsiteX4" fmla="*/ 1553128 w 1918462"/>
              <a:gd name="connsiteY4" fmla="*/ 1750099 h 1750099"/>
              <a:gd name="connsiteX5" fmla="*/ 397420 w 1918462"/>
              <a:gd name="connsiteY5" fmla="*/ 1718014 h 1750099"/>
              <a:gd name="connsiteX6" fmla="*/ 0 w 1918462"/>
              <a:gd name="connsiteY6" fmla="*/ 869702 h 1750099"/>
              <a:gd name="connsiteX0" fmla="*/ 0 w 1918462"/>
              <a:gd name="connsiteY0" fmla="*/ 1036071 h 1916468"/>
              <a:gd name="connsiteX1" fmla="*/ 294509 w 1918462"/>
              <a:gd name="connsiteY1" fmla="*/ 0 h 1916468"/>
              <a:gd name="connsiteX2" fmla="*/ 1521043 w 1918462"/>
              <a:gd name="connsiteY2" fmla="*/ 166369 h 1916468"/>
              <a:gd name="connsiteX3" fmla="*/ 1918462 w 1918462"/>
              <a:gd name="connsiteY3" fmla="*/ 1036071 h 1916468"/>
              <a:gd name="connsiteX4" fmla="*/ 1553128 w 1918462"/>
              <a:gd name="connsiteY4" fmla="*/ 1916468 h 1916468"/>
              <a:gd name="connsiteX5" fmla="*/ 397420 w 1918462"/>
              <a:gd name="connsiteY5" fmla="*/ 1884383 h 1916468"/>
              <a:gd name="connsiteX6" fmla="*/ 0 w 1918462"/>
              <a:gd name="connsiteY6" fmla="*/ 1036071 h 1916468"/>
              <a:gd name="connsiteX0" fmla="*/ 0 w 1918462"/>
              <a:gd name="connsiteY0" fmla="*/ 1036071 h 1916468"/>
              <a:gd name="connsiteX1" fmla="*/ 294509 w 1918462"/>
              <a:gd name="connsiteY1" fmla="*/ 0 h 1916468"/>
              <a:gd name="connsiteX2" fmla="*/ 1490836 w 1918462"/>
              <a:gd name="connsiteY2" fmla="*/ 104724 h 1916468"/>
              <a:gd name="connsiteX3" fmla="*/ 1918462 w 1918462"/>
              <a:gd name="connsiteY3" fmla="*/ 1036071 h 1916468"/>
              <a:gd name="connsiteX4" fmla="*/ 1553128 w 1918462"/>
              <a:gd name="connsiteY4" fmla="*/ 1916468 h 1916468"/>
              <a:gd name="connsiteX5" fmla="*/ 397420 w 1918462"/>
              <a:gd name="connsiteY5" fmla="*/ 1884383 h 1916468"/>
              <a:gd name="connsiteX6" fmla="*/ 0 w 1918462"/>
              <a:gd name="connsiteY6" fmla="*/ 1036071 h 1916468"/>
              <a:gd name="connsiteX0" fmla="*/ 0 w 1918462"/>
              <a:gd name="connsiteY0" fmla="*/ 1036071 h 1916468"/>
              <a:gd name="connsiteX1" fmla="*/ 294509 w 1918462"/>
              <a:gd name="connsiteY1" fmla="*/ 0 h 1916468"/>
              <a:gd name="connsiteX2" fmla="*/ 1490836 w 1918462"/>
              <a:gd name="connsiteY2" fmla="*/ 104724 h 1916468"/>
              <a:gd name="connsiteX3" fmla="*/ 1918462 w 1918462"/>
              <a:gd name="connsiteY3" fmla="*/ 974426 h 1916468"/>
              <a:gd name="connsiteX4" fmla="*/ 1553128 w 1918462"/>
              <a:gd name="connsiteY4" fmla="*/ 1916468 h 1916468"/>
              <a:gd name="connsiteX5" fmla="*/ 397420 w 1918462"/>
              <a:gd name="connsiteY5" fmla="*/ 1884383 h 1916468"/>
              <a:gd name="connsiteX6" fmla="*/ 0 w 1918462"/>
              <a:gd name="connsiteY6" fmla="*/ 1036071 h 1916468"/>
              <a:gd name="connsiteX0" fmla="*/ 0 w 1918462"/>
              <a:gd name="connsiteY0" fmla="*/ 1036071 h 1884383"/>
              <a:gd name="connsiteX1" fmla="*/ 294509 w 1918462"/>
              <a:gd name="connsiteY1" fmla="*/ 0 h 1884383"/>
              <a:gd name="connsiteX2" fmla="*/ 1490836 w 1918462"/>
              <a:gd name="connsiteY2" fmla="*/ 104724 h 1884383"/>
              <a:gd name="connsiteX3" fmla="*/ 1918462 w 1918462"/>
              <a:gd name="connsiteY3" fmla="*/ 974426 h 1884383"/>
              <a:gd name="connsiteX4" fmla="*/ 1522920 w 1918462"/>
              <a:gd name="connsiteY4" fmla="*/ 1875371 h 1884383"/>
              <a:gd name="connsiteX5" fmla="*/ 397420 w 1918462"/>
              <a:gd name="connsiteY5" fmla="*/ 1884383 h 1884383"/>
              <a:gd name="connsiteX6" fmla="*/ 0 w 1918462"/>
              <a:gd name="connsiteY6" fmla="*/ 1036071 h 1884383"/>
              <a:gd name="connsiteX0" fmla="*/ 0 w 1918462"/>
              <a:gd name="connsiteY0" fmla="*/ 1036071 h 1875371"/>
              <a:gd name="connsiteX1" fmla="*/ 294509 w 1918462"/>
              <a:gd name="connsiteY1" fmla="*/ 0 h 1875371"/>
              <a:gd name="connsiteX2" fmla="*/ 1490836 w 1918462"/>
              <a:gd name="connsiteY2" fmla="*/ 104724 h 1875371"/>
              <a:gd name="connsiteX3" fmla="*/ 1918462 w 1918462"/>
              <a:gd name="connsiteY3" fmla="*/ 974426 h 1875371"/>
              <a:gd name="connsiteX4" fmla="*/ 1522920 w 1918462"/>
              <a:gd name="connsiteY4" fmla="*/ 1875371 h 1875371"/>
              <a:gd name="connsiteX5" fmla="*/ 377281 w 1918462"/>
              <a:gd name="connsiteY5" fmla="*/ 1843287 h 1875371"/>
              <a:gd name="connsiteX6" fmla="*/ 0 w 1918462"/>
              <a:gd name="connsiteY6" fmla="*/ 1036071 h 1875371"/>
              <a:gd name="connsiteX0" fmla="*/ 0 w 1918462"/>
              <a:gd name="connsiteY0" fmla="*/ 964151 h 1875371"/>
              <a:gd name="connsiteX1" fmla="*/ 294509 w 1918462"/>
              <a:gd name="connsiteY1" fmla="*/ 0 h 1875371"/>
              <a:gd name="connsiteX2" fmla="*/ 1490836 w 1918462"/>
              <a:gd name="connsiteY2" fmla="*/ 104724 h 1875371"/>
              <a:gd name="connsiteX3" fmla="*/ 1918462 w 1918462"/>
              <a:gd name="connsiteY3" fmla="*/ 974426 h 1875371"/>
              <a:gd name="connsiteX4" fmla="*/ 1522920 w 1918462"/>
              <a:gd name="connsiteY4" fmla="*/ 1875371 h 1875371"/>
              <a:gd name="connsiteX5" fmla="*/ 377281 w 1918462"/>
              <a:gd name="connsiteY5" fmla="*/ 1843287 h 1875371"/>
              <a:gd name="connsiteX6" fmla="*/ 0 w 1918462"/>
              <a:gd name="connsiteY6" fmla="*/ 964151 h 1875371"/>
              <a:gd name="connsiteX0" fmla="*/ 0 w 1918462"/>
              <a:gd name="connsiteY0" fmla="*/ 859427 h 1770647"/>
              <a:gd name="connsiteX1" fmla="*/ 361244 w 1918462"/>
              <a:gd name="connsiteY1" fmla="*/ 2281 h 1770647"/>
              <a:gd name="connsiteX2" fmla="*/ 1490836 w 1918462"/>
              <a:gd name="connsiteY2" fmla="*/ 0 h 1770647"/>
              <a:gd name="connsiteX3" fmla="*/ 1918462 w 1918462"/>
              <a:gd name="connsiteY3" fmla="*/ 869702 h 1770647"/>
              <a:gd name="connsiteX4" fmla="*/ 1522920 w 1918462"/>
              <a:gd name="connsiteY4" fmla="*/ 1770647 h 1770647"/>
              <a:gd name="connsiteX5" fmla="*/ 377281 w 1918462"/>
              <a:gd name="connsiteY5" fmla="*/ 1738563 h 1770647"/>
              <a:gd name="connsiteX6" fmla="*/ 0 w 1918462"/>
              <a:gd name="connsiteY6" fmla="*/ 859427 h 1770647"/>
              <a:gd name="connsiteX0" fmla="*/ 0 w 1918462"/>
              <a:gd name="connsiteY0" fmla="*/ 977960 h 1889180"/>
              <a:gd name="connsiteX1" fmla="*/ 361244 w 1918462"/>
              <a:gd name="connsiteY1" fmla="*/ 120814 h 1889180"/>
              <a:gd name="connsiteX2" fmla="*/ 1553069 w 1918462"/>
              <a:gd name="connsiteY2" fmla="*/ 0 h 1889180"/>
              <a:gd name="connsiteX3" fmla="*/ 1918462 w 1918462"/>
              <a:gd name="connsiteY3" fmla="*/ 988235 h 1889180"/>
              <a:gd name="connsiteX4" fmla="*/ 1522920 w 1918462"/>
              <a:gd name="connsiteY4" fmla="*/ 1889180 h 1889180"/>
              <a:gd name="connsiteX5" fmla="*/ 377281 w 1918462"/>
              <a:gd name="connsiteY5" fmla="*/ 1857096 h 1889180"/>
              <a:gd name="connsiteX6" fmla="*/ 0 w 1918462"/>
              <a:gd name="connsiteY6" fmla="*/ 977960 h 1889180"/>
              <a:gd name="connsiteX0" fmla="*/ 0 w 1906015"/>
              <a:gd name="connsiteY0" fmla="*/ 977960 h 1889180"/>
              <a:gd name="connsiteX1" fmla="*/ 361244 w 1906015"/>
              <a:gd name="connsiteY1" fmla="*/ 120814 h 1889180"/>
              <a:gd name="connsiteX2" fmla="*/ 1553069 w 1906015"/>
              <a:gd name="connsiteY2" fmla="*/ 0 h 1889180"/>
              <a:gd name="connsiteX3" fmla="*/ 1906015 w 1906015"/>
              <a:gd name="connsiteY3" fmla="*/ 962835 h 1889180"/>
              <a:gd name="connsiteX4" fmla="*/ 1522920 w 1906015"/>
              <a:gd name="connsiteY4" fmla="*/ 1889180 h 1889180"/>
              <a:gd name="connsiteX5" fmla="*/ 377281 w 1906015"/>
              <a:gd name="connsiteY5" fmla="*/ 1857096 h 1889180"/>
              <a:gd name="connsiteX6" fmla="*/ 0 w 1906015"/>
              <a:gd name="connsiteY6" fmla="*/ 977960 h 1889180"/>
              <a:gd name="connsiteX0" fmla="*/ 0 w 1906015"/>
              <a:gd name="connsiteY0" fmla="*/ 977960 h 1857096"/>
              <a:gd name="connsiteX1" fmla="*/ 361244 w 1906015"/>
              <a:gd name="connsiteY1" fmla="*/ 120814 h 1857096"/>
              <a:gd name="connsiteX2" fmla="*/ 1553069 w 1906015"/>
              <a:gd name="connsiteY2" fmla="*/ 0 h 1857096"/>
              <a:gd name="connsiteX3" fmla="*/ 1906015 w 1906015"/>
              <a:gd name="connsiteY3" fmla="*/ 962835 h 1857096"/>
              <a:gd name="connsiteX4" fmla="*/ 1493879 w 1906015"/>
              <a:gd name="connsiteY4" fmla="*/ 1851080 h 1857096"/>
              <a:gd name="connsiteX5" fmla="*/ 377281 w 1906015"/>
              <a:gd name="connsiteY5" fmla="*/ 1857096 h 1857096"/>
              <a:gd name="connsiteX6" fmla="*/ 0 w 1906015"/>
              <a:gd name="connsiteY6" fmla="*/ 977960 h 1857096"/>
              <a:gd name="connsiteX0" fmla="*/ 0 w 1906015"/>
              <a:gd name="connsiteY0" fmla="*/ 977960 h 1878263"/>
              <a:gd name="connsiteX1" fmla="*/ 361244 w 1906015"/>
              <a:gd name="connsiteY1" fmla="*/ 120814 h 1878263"/>
              <a:gd name="connsiteX2" fmla="*/ 1553069 w 1906015"/>
              <a:gd name="connsiteY2" fmla="*/ 0 h 1878263"/>
              <a:gd name="connsiteX3" fmla="*/ 1906015 w 1906015"/>
              <a:gd name="connsiteY3" fmla="*/ 962835 h 1878263"/>
              <a:gd name="connsiteX4" fmla="*/ 1493879 w 1906015"/>
              <a:gd name="connsiteY4" fmla="*/ 1851080 h 1878263"/>
              <a:gd name="connsiteX5" fmla="*/ 331643 w 1906015"/>
              <a:gd name="connsiteY5" fmla="*/ 1878263 h 1878263"/>
              <a:gd name="connsiteX6" fmla="*/ 0 w 1906015"/>
              <a:gd name="connsiteY6" fmla="*/ 977960 h 1878263"/>
              <a:gd name="connsiteX0" fmla="*/ 0 w 1906015"/>
              <a:gd name="connsiteY0" fmla="*/ 876809 h 1777112"/>
              <a:gd name="connsiteX1" fmla="*/ 361244 w 1906015"/>
              <a:gd name="connsiteY1" fmla="*/ 19663 h 1777112"/>
              <a:gd name="connsiteX2" fmla="*/ 1477728 w 1906015"/>
              <a:gd name="connsiteY2" fmla="*/ 0 h 1777112"/>
              <a:gd name="connsiteX3" fmla="*/ 1906015 w 1906015"/>
              <a:gd name="connsiteY3" fmla="*/ 861684 h 1777112"/>
              <a:gd name="connsiteX4" fmla="*/ 1493879 w 1906015"/>
              <a:gd name="connsiteY4" fmla="*/ 1749929 h 1777112"/>
              <a:gd name="connsiteX5" fmla="*/ 331643 w 1906015"/>
              <a:gd name="connsiteY5" fmla="*/ 1777112 h 1777112"/>
              <a:gd name="connsiteX6" fmla="*/ 0 w 1906015"/>
              <a:gd name="connsiteY6" fmla="*/ 876809 h 1777112"/>
              <a:gd name="connsiteX0" fmla="*/ 0 w 2080489"/>
              <a:gd name="connsiteY0" fmla="*/ 876809 h 1777112"/>
              <a:gd name="connsiteX1" fmla="*/ 361244 w 2080489"/>
              <a:gd name="connsiteY1" fmla="*/ 19663 h 1777112"/>
              <a:gd name="connsiteX2" fmla="*/ 1477728 w 2080489"/>
              <a:gd name="connsiteY2" fmla="*/ 0 h 1777112"/>
              <a:gd name="connsiteX3" fmla="*/ 2080489 w 2080489"/>
              <a:gd name="connsiteY3" fmla="*/ 861684 h 1777112"/>
              <a:gd name="connsiteX4" fmla="*/ 1493879 w 2080489"/>
              <a:gd name="connsiteY4" fmla="*/ 1749929 h 1777112"/>
              <a:gd name="connsiteX5" fmla="*/ 331643 w 2080489"/>
              <a:gd name="connsiteY5" fmla="*/ 1777112 h 1777112"/>
              <a:gd name="connsiteX6" fmla="*/ 0 w 2080489"/>
              <a:gd name="connsiteY6" fmla="*/ 876809 h 1777112"/>
              <a:gd name="connsiteX0" fmla="*/ 0 w 2080489"/>
              <a:gd name="connsiteY0" fmla="*/ 876809 h 1821619"/>
              <a:gd name="connsiteX1" fmla="*/ 361244 w 2080489"/>
              <a:gd name="connsiteY1" fmla="*/ 19663 h 1821619"/>
              <a:gd name="connsiteX2" fmla="*/ 1477728 w 2080489"/>
              <a:gd name="connsiteY2" fmla="*/ 0 h 1821619"/>
              <a:gd name="connsiteX3" fmla="*/ 2080489 w 2080489"/>
              <a:gd name="connsiteY3" fmla="*/ 861684 h 1821619"/>
              <a:gd name="connsiteX4" fmla="*/ 1493879 w 2080489"/>
              <a:gd name="connsiteY4" fmla="*/ 1749929 h 1821619"/>
              <a:gd name="connsiteX5" fmla="*/ 299920 w 2080489"/>
              <a:gd name="connsiteY5" fmla="*/ 1821619 h 1821619"/>
              <a:gd name="connsiteX6" fmla="*/ 0 w 2080489"/>
              <a:gd name="connsiteY6" fmla="*/ 876809 h 1821619"/>
              <a:gd name="connsiteX0" fmla="*/ 0 w 2080489"/>
              <a:gd name="connsiteY0" fmla="*/ 885468 h 1830278"/>
              <a:gd name="connsiteX1" fmla="*/ 361244 w 2080489"/>
              <a:gd name="connsiteY1" fmla="*/ 0 h 1830278"/>
              <a:gd name="connsiteX2" fmla="*/ 1477728 w 2080489"/>
              <a:gd name="connsiteY2" fmla="*/ 8659 h 1830278"/>
              <a:gd name="connsiteX3" fmla="*/ 2080489 w 2080489"/>
              <a:gd name="connsiteY3" fmla="*/ 870343 h 1830278"/>
              <a:gd name="connsiteX4" fmla="*/ 1493879 w 2080489"/>
              <a:gd name="connsiteY4" fmla="*/ 1758588 h 1830278"/>
              <a:gd name="connsiteX5" fmla="*/ 299920 w 2080489"/>
              <a:gd name="connsiteY5" fmla="*/ 1830278 h 1830278"/>
              <a:gd name="connsiteX6" fmla="*/ 0 w 2080489"/>
              <a:gd name="connsiteY6" fmla="*/ 885468 h 1830278"/>
              <a:gd name="connsiteX0" fmla="*/ 0 w 1886189"/>
              <a:gd name="connsiteY0" fmla="*/ 885468 h 1830278"/>
              <a:gd name="connsiteX1" fmla="*/ 361244 w 1886189"/>
              <a:gd name="connsiteY1" fmla="*/ 0 h 1830278"/>
              <a:gd name="connsiteX2" fmla="*/ 1477728 w 1886189"/>
              <a:gd name="connsiteY2" fmla="*/ 8659 h 1830278"/>
              <a:gd name="connsiteX3" fmla="*/ 1886189 w 1886189"/>
              <a:gd name="connsiteY3" fmla="*/ 882481 h 1830278"/>
              <a:gd name="connsiteX4" fmla="*/ 1493879 w 1886189"/>
              <a:gd name="connsiteY4" fmla="*/ 1758588 h 1830278"/>
              <a:gd name="connsiteX5" fmla="*/ 299920 w 1886189"/>
              <a:gd name="connsiteY5" fmla="*/ 1830278 h 1830278"/>
              <a:gd name="connsiteX6" fmla="*/ 0 w 1886189"/>
              <a:gd name="connsiteY6" fmla="*/ 885468 h 1830278"/>
              <a:gd name="connsiteX0" fmla="*/ 0 w 1886189"/>
              <a:gd name="connsiteY0" fmla="*/ 885468 h 1777679"/>
              <a:gd name="connsiteX1" fmla="*/ 361244 w 1886189"/>
              <a:gd name="connsiteY1" fmla="*/ 0 h 1777679"/>
              <a:gd name="connsiteX2" fmla="*/ 1477728 w 1886189"/>
              <a:gd name="connsiteY2" fmla="*/ 8659 h 1777679"/>
              <a:gd name="connsiteX3" fmla="*/ 1886189 w 1886189"/>
              <a:gd name="connsiteY3" fmla="*/ 882481 h 1777679"/>
              <a:gd name="connsiteX4" fmla="*/ 1493879 w 1886189"/>
              <a:gd name="connsiteY4" fmla="*/ 1758588 h 1777679"/>
              <a:gd name="connsiteX5" fmla="*/ 335608 w 1886189"/>
              <a:gd name="connsiteY5" fmla="*/ 1777679 h 1777679"/>
              <a:gd name="connsiteX6" fmla="*/ 0 w 1886189"/>
              <a:gd name="connsiteY6" fmla="*/ 885468 h 177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6189" h="1777679">
                <a:moveTo>
                  <a:pt x="0" y="885468"/>
                </a:moveTo>
                <a:lnTo>
                  <a:pt x="361244" y="0"/>
                </a:lnTo>
                <a:lnTo>
                  <a:pt x="1477728" y="8659"/>
                </a:lnTo>
                <a:lnTo>
                  <a:pt x="1886189" y="882481"/>
                </a:lnTo>
                <a:lnTo>
                  <a:pt x="1493879" y="1758588"/>
                </a:lnTo>
                <a:lnTo>
                  <a:pt x="335608" y="1777679"/>
                </a:lnTo>
                <a:lnTo>
                  <a:pt x="0" y="885468"/>
                </a:lnTo>
                <a:close/>
              </a:path>
            </a:pathLst>
          </a:custGeom>
          <a:noFill/>
          <a:ln w="19050"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2" name="Шестиугольник 21">
            <a:extLst>
              <a:ext uri="{FF2B5EF4-FFF2-40B4-BE49-F238E27FC236}">
                <a16:creationId xmlns="" xmlns:a16="http://schemas.microsoft.com/office/drawing/2014/main" id="{9BD2EFC1-5750-191E-C457-A0FB32B41CE6}"/>
              </a:ext>
            </a:extLst>
          </p:cNvPr>
          <p:cNvSpPr/>
          <p:nvPr/>
        </p:nvSpPr>
        <p:spPr bwMode="auto">
          <a:xfrm>
            <a:off x="4359633" y="4044675"/>
            <a:ext cx="1562905" cy="1678591"/>
          </a:xfrm>
          <a:custGeom>
            <a:avLst/>
            <a:gdLst>
              <a:gd name="connsiteX0" fmla="*/ 0 w 1460482"/>
              <a:gd name="connsiteY0" fmla="*/ 629518 h 1259036"/>
              <a:gd name="connsiteX1" fmla="*/ 314759 w 1460482"/>
              <a:gd name="connsiteY1" fmla="*/ 0 h 1259036"/>
              <a:gd name="connsiteX2" fmla="*/ 1145723 w 1460482"/>
              <a:gd name="connsiteY2" fmla="*/ 0 h 1259036"/>
              <a:gd name="connsiteX3" fmla="*/ 1460482 w 1460482"/>
              <a:gd name="connsiteY3" fmla="*/ 629518 h 1259036"/>
              <a:gd name="connsiteX4" fmla="*/ 1145723 w 1460482"/>
              <a:gd name="connsiteY4" fmla="*/ 1259036 h 1259036"/>
              <a:gd name="connsiteX5" fmla="*/ 314759 w 1460482"/>
              <a:gd name="connsiteY5" fmla="*/ 1259036 h 1259036"/>
              <a:gd name="connsiteX6" fmla="*/ 0 w 1460482"/>
              <a:gd name="connsiteY6" fmla="*/ 629518 h 1259036"/>
              <a:gd name="connsiteX0" fmla="*/ 0 w 1460482"/>
              <a:gd name="connsiteY0" fmla="*/ 629518 h 1376678"/>
              <a:gd name="connsiteX1" fmla="*/ 314759 w 1460482"/>
              <a:gd name="connsiteY1" fmla="*/ 0 h 1376678"/>
              <a:gd name="connsiteX2" fmla="*/ 1145723 w 1460482"/>
              <a:gd name="connsiteY2" fmla="*/ 0 h 1376678"/>
              <a:gd name="connsiteX3" fmla="*/ 1460482 w 1460482"/>
              <a:gd name="connsiteY3" fmla="*/ 629518 h 1376678"/>
              <a:gd name="connsiteX4" fmla="*/ 1241976 w 1460482"/>
              <a:gd name="connsiteY4" fmla="*/ 1376678 h 1376678"/>
              <a:gd name="connsiteX5" fmla="*/ 314759 w 1460482"/>
              <a:gd name="connsiteY5" fmla="*/ 1259036 h 1376678"/>
              <a:gd name="connsiteX6" fmla="*/ 0 w 1460482"/>
              <a:gd name="connsiteY6" fmla="*/ 629518 h 1376678"/>
              <a:gd name="connsiteX0" fmla="*/ 0 w 1503261"/>
              <a:gd name="connsiteY0" fmla="*/ 629518 h 1376678"/>
              <a:gd name="connsiteX1" fmla="*/ 314759 w 1503261"/>
              <a:gd name="connsiteY1" fmla="*/ 0 h 1376678"/>
              <a:gd name="connsiteX2" fmla="*/ 1145723 w 1503261"/>
              <a:gd name="connsiteY2" fmla="*/ 0 h 1376678"/>
              <a:gd name="connsiteX3" fmla="*/ 1503261 w 1503261"/>
              <a:gd name="connsiteY3" fmla="*/ 629518 h 1376678"/>
              <a:gd name="connsiteX4" fmla="*/ 1241976 w 1503261"/>
              <a:gd name="connsiteY4" fmla="*/ 1376678 h 1376678"/>
              <a:gd name="connsiteX5" fmla="*/ 314759 w 1503261"/>
              <a:gd name="connsiteY5" fmla="*/ 1259036 h 1376678"/>
              <a:gd name="connsiteX6" fmla="*/ 0 w 1503261"/>
              <a:gd name="connsiteY6" fmla="*/ 629518 h 1376678"/>
              <a:gd name="connsiteX0" fmla="*/ 0 w 1503261"/>
              <a:gd name="connsiteY0" fmla="*/ 693687 h 1440847"/>
              <a:gd name="connsiteX1" fmla="*/ 314759 w 1503261"/>
              <a:gd name="connsiteY1" fmla="*/ 64169 h 1440847"/>
              <a:gd name="connsiteX2" fmla="*/ 1183155 w 1503261"/>
              <a:gd name="connsiteY2" fmla="*/ 0 h 1440847"/>
              <a:gd name="connsiteX3" fmla="*/ 1503261 w 1503261"/>
              <a:gd name="connsiteY3" fmla="*/ 693687 h 1440847"/>
              <a:gd name="connsiteX4" fmla="*/ 1241976 w 1503261"/>
              <a:gd name="connsiteY4" fmla="*/ 1440847 h 1440847"/>
              <a:gd name="connsiteX5" fmla="*/ 314759 w 1503261"/>
              <a:gd name="connsiteY5" fmla="*/ 1323205 h 1440847"/>
              <a:gd name="connsiteX6" fmla="*/ 0 w 1503261"/>
              <a:gd name="connsiteY6" fmla="*/ 693687 h 1440847"/>
              <a:gd name="connsiteX0" fmla="*/ 0 w 1503261"/>
              <a:gd name="connsiteY0" fmla="*/ 693687 h 1440847"/>
              <a:gd name="connsiteX1" fmla="*/ 293370 w 1503261"/>
              <a:gd name="connsiteY1" fmla="*/ 5348 h 1440847"/>
              <a:gd name="connsiteX2" fmla="*/ 1183155 w 1503261"/>
              <a:gd name="connsiteY2" fmla="*/ 0 h 1440847"/>
              <a:gd name="connsiteX3" fmla="*/ 1503261 w 1503261"/>
              <a:gd name="connsiteY3" fmla="*/ 693687 h 1440847"/>
              <a:gd name="connsiteX4" fmla="*/ 1241976 w 1503261"/>
              <a:gd name="connsiteY4" fmla="*/ 1440847 h 1440847"/>
              <a:gd name="connsiteX5" fmla="*/ 314759 w 1503261"/>
              <a:gd name="connsiteY5" fmla="*/ 1323205 h 1440847"/>
              <a:gd name="connsiteX6" fmla="*/ 0 w 1503261"/>
              <a:gd name="connsiteY6" fmla="*/ 693687 h 1440847"/>
              <a:gd name="connsiteX0" fmla="*/ 0 w 1503261"/>
              <a:gd name="connsiteY0" fmla="*/ 693687 h 1440847"/>
              <a:gd name="connsiteX1" fmla="*/ 293370 w 1503261"/>
              <a:gd name="connsiteY1" fmla="*/ 5348 h 1440847"/>
              <a:gd name="connsiteX2" fmla="*/ 1183155 w 1503261"/>
              <a:gd name="connsiteY2" fmla="*/ 0 h 1440847"/>
              <a:gd name="connsiteX3" fmla="*/ 1503261 w 1503261"/>
              <a:gd name="connsiteY3" fmla="*/ 693687 h 1440847"/>
              <a:gd name="connsiteX4" fmla="*/ 1241976 w 1503261"/>
              <a:gd name="connsiteY4" fmla="*/ 1440847 h 1440847"/>
              <a:gd name="connsiteX5" fmla="*/ 245244 w 1503261"/>
              <a:gd name="connsiteY5" fmla="*/ 1430152 h 1440847"/>
              <a:gd name="connsiteX6" fmla="*/ 0 w 1503261"/>
              <a:gd name="connsiteY6" fmla="*/ 693687 h 1440847"/>
              <a:gd name="connsiteX0" fmla="*/ 0 w 1503261"/>
              <a:gd name="connsiteY0" fmla="*/ 780807 h 1527967"/>
              <a:gd name="connsiteX1" fmla="*/ 211177 w 1503261"/>
              <a:gd name="connsiteY1" fmla="*/ 0 h 1527967"/>
              <a:gd name="connsiteX2" fmla="*/ 1183155 w 1503261"/>
              <a:gd name="connsiteY2" fmla="*/ 87120 h 1527967"/>
              <a:gd name="connsiteX3" fmla="*/ 1503261 w 1503261"/>
              <a:gd name="connsiteY3" fmla="*/ 780807 h 1527967"/>
              <a:gd name="connsiteX4" fmla="*/ 1241976 w 1503261"/>
              <a:gd name="connsiteY4" fmla="*/ 1527967 h 1527967"/>
              <a:gd name="connsiteX5" fmla="*/ 245244 w 1503261"/>
              <a:gd name="connsiteY5" fmla="*/ 1517272 h 1527967"/>
              <a:gd name="connsiteX6" fmla="*/ 0 w 1503261"/>
              <a:gd name="connsiteY6" fmla="*/ 780807 h 1527967"/>
              <a:gd name="connsiteX0" fmla="*/ 0 w 1610265"/>
              <a:gd name="connsiteY0" fmla="*/ 780807 h 1527967"/>
              <a:gd name="connsiteX1" fmla="*/ 211177 w 1610265"/>
              <a:gd name="connsiteY1" fmla="*/ 0 h 1527967"/>
              <a:gd name="connsiteX2" fmla="*/ 1183155 w 1610265"/>
              <a:gd name="connsiteY2" fmla="*/ 87120 h 1527967"/>
              <a:gd name="connsiteX3" fmla="*/ 1610265 w 1610265"/>
              <a:gd name="connsiteY3" fmla="*/ 771079 h 1527967"/>
              <a:gd name="connsiteX4" fmla="*/ 1241976 w 1610265"/>
              <a:gd name="connsiteY4" fmla="*/ 1527967 h 1527967"/>
              <a:gd name="connsiteX5" fmla="*/ 245244 w 1610265"/>
              <a:gd name="connsiteY5" fmla="*/ 1517272 h 1527967"/>
              <a:gd name="connsiteX6" fmla="*/ 0 w 1610265"/>
              <a:gd name="connsiteY6" fmla="*/ 780807 h 1527967"/>
              <a:gd name="connsiteX0" fmla="*/ 0 w 1610265"/>
              <a:gd name="connsiteY0" fmla="*/ 780807 h 1547423"/>
              <a:gd name="connsiteX1" fmla="*/ 211177 w 1610265"/>
              <a:gd name="connsiteY1" fmla="*/ 0 h 1547423"/>
              <a:gd name="connsiteX2" fmla="*/ 1183155 w 1610265"/>
              <a:gd name="connsiteY2" fmla="*/ 87120 h 1547423"/>
              <a:gd name="connsiteX3" fmla="*/ 1610265 w 1610265"/>
              <a:gd name="connsiteY3" fmla="*/ 771079 h 1547423"/>
              <a:gd name="connsiteX4" fmla="*/ 1280886 w 1610265"/>
              <a:gd name="connsiteY4" fmla="*/ 1547423 h 1547423"/>
              <a:gd name="connsiteX5" fmla="*/ 245244 w 1610265"/>
              <a:gd name="connsiteY5" fmla="*/ 1517272 h 1547423"/>
              <a:gd name="connsiteX6" fmla="*/ 0 w 1610265"/>
              <a:gd name="connsiteY6" fmla="*/ 780807 h 1547423"/>
              <a:gd name="connsiteX0" fmla="*/ 0 w 1726997"/>
              <a:gd name="connsiteY0" fmla="*/ 780807 h 1547423"/>
              <a:gd name="connsiteX1" fmla="*/ 327909 w 1726997"/>
              <a:gd name="connsiteY1" fmla="*/ 0 h 1547423"/>
              <a:gd name="connsiteX2" fmla="*/ 1299887 w 1726997"/>
              <a:gd name="connsiteY2" fmla="*/ 87120 h 1547423"/>
              <a:gd name="connsiteX3" fmla="*/ 1726997 w 1726997"/>
              <a:gd name="connsiteY3" fmla="*/ 771079 h 1547423"/>
              <a:gd name="connsiteX4" fmla="*/ 1397618 w 1726997"/>
              <a:gd name="connsiteY4" fmla="*/ 1547423 h 1547423"/>
              <a:gd name="connsiteX5" fmla="*/ 361976 w 1726997"/>
              <a:gd name="connsiteY5" fmla="*/ 1517272 h 1547423"/>
              <a:gd name="connsiteX6" fmla="*/ 0 w 1726997"/>
              <a:gd name="connsiteY6" fmla="*/ 780807 h 1547423"/>
              <a:gd name="connsiteX0" fmla="*/ 0 w 1726997"/>
              <a:gd name="connsiteY0" fmla="*/ 839173 h 1605789"/>
              <a:gd name="connsiteX1" fmla="*/ 298726 w 1726997"/>
              <a:gd name="connsiteY1" fmla="*/ 0 h 1605789"/>
              <a:gd name="connsiteX2" fmla="*/ 1299887 w 1726997"/>
              <a:gd name="connsiteY2" fmla="*/ 145486 h 1605789"/>
              <a:gd name="connsiteX3" fmla="*/ 1726997 w 1726997"/>
              <a:gd name="connsiteY3" fmla="*/ 829445 h 1605789"/>
              <a:gd name="connsiteX4" fmla="*/ 1397618 w 1726997"/>
              <a:gd name="connsiteY4" fmla="*/ 1605789 h 1605789"/>
              <a:gd name="connsiteX5" fmla="*/ 361976 w 1726997"/>
              <a:gd name="connsiteY5" fmla="*/ 1575638 h 1605789"/>
              <a:gd name="connsiteX6" fmla="*/ 0 w 1726997"/>
              <a:gd name="connsiteY6" fmla="*/ 839173 h 1605789"/>
              <a:gd name="connsiteX0" fmla="*/ 0 w 1726997"/>
              <a:gd name="connsiteY0" fmla="*/ 788373 h 1554989"/>
              <a:gd name="connsiteX1" fmla="*/ 332593 w 1726997"/>
              <a:gd name="connsiteY1" fmla="*/ 0 h 1554989"/>
              <a:gd name="connsiteX2" fmla="*/ 1299887 w 1726997"/>
              <a:gd name="connsiteY2" fmla="*/ 94686 h 1554989"/>
              <a:gd name="connsiteX3" fmla="*/ 1726997 w 1726997"/>
              <a:gd name="connsiteY3" fmla="*/ 778645 h 1554989"/>
              <a:gd name="connsiteX4" fmla="*/ 1397618 w 1726997"/>
              <a:gd name="connsiteY4" fmla="*/ 1554989 h 1554989"/>
              <a:gd name="connsiteX5" fmla="*/ 361976 w 1726997"/>
              <a:gd name="connsiteY5" fmla="*/ 1524838 h 1554989"/>
              <a:gd name="connsiteX6" fmla="*/ 0 w 1726997"/>
              <a:gd name="connsiteY6" fmla="*/ 788373 h 1554989"/>
              <a:gd name="connsiteX0" fmla="*/ 0 w 1447822"/>
              <a:gd name="connsiteY0" fmla="*/ 788373 h 1554989"/>
              <a:gd name="connsiteX1" fmla="*/ 332593 w 1447822"/>
              <a:gd name="connsiteY1" fmla="*/ 0 h 1554989"/>
              <a:gd name="connsiteX2" fmla="*/ 1299887 w 1447822"/>
              <a:gd name="connsiteY2" fmla="*/ 94686 h 1554989"/>
              <a:gd name="connsiteX3" fmla="*/ 1447822 w 1447822"/>
              <a:gd name="connsiteY3" fmla="*/ 786737 h 1554989"/>
              <a:gd name="connsiteX4" fmla="*/ 1397618 w 1447822"/>
              <a:gd name="connsiteY4" fmla="*/ 1554989 h 1554989"/>
              <a:gd name="connsiteX5" fmla="*/ 361976 w 1447822"/>
              <a:gd name="connsiteY5" fmla="*/ 1524838 h 1554989"/>
              <a:gd name="connsiteX6" fmla="*/ 0 w 1447822"/>
              <a:gd name="connsiteY6" fmla="*/ 788373 h 15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822" h="1554989">
                <a:moveTo>
                  <a:pt x="0" y="788373"/>
                </a:moveTo>
                <a:lnTo>
                  <a:pt x="332593" y="0"/>
                </a:lnTo>
                <a:lnTo>
                  <a:pt x="1299887" y="94686"/>
                </a:lnTo>
                <a:lnTo>
                  <a:pt x="1447822" y="786737"/>
                </a:lnTo>
                <a:lnTo>
                  <a:pt x="1397618" y="1554989"/>
                </a:lnTo>
                <a:lnTo>
                  <a:pt x="361976" y="1524838"/>
                </a:lnTo>
                <a:lnTo>
                  <a:pt x="0" y="788373"/>
                </a:lnTo>
                <a:close/>
              </a:path>
            </a:pathLst>
          </a:custGeom>
          <a:noFill/>
          <a:ln w="19050"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7B24B91-7D44-A0C5-66E3-983CCD24E6C9}"/>
              </a:ext>
            </a:extLst>
          </p:cNvPr>
          <p:cNvSpPr/>
          <p:nvPr/>
        </p:nvSpPr>
        <p:spPr bwMode="auto">
          <a:xfrm>
            <a:off x="4614338" y="3883593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D643510C-DE5F-C662-2A01-9E4D2EAE133B}"/>
              </a:ext>
            </a:extLst>
          </p:cNvPr>
          <p:cNvSpPr/>
          <p:nvPr/>
        </p:nvSpPr>
        <p:spPr bwMode="auto">
          <a:xfrm>
            <a:off x="5725608" y="4118638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3B030EDF-BC30-1202-29A1-E74EB86C8F8C}"/>
              </a:ext>
            </a:extLst>
          </p:cNvPr>
          <p:cNvSpPr/>
          <p:nvPr/>
        </p:nvSpPr>
        <p:spPr bwMode="auto">
          <a:xfrm>
            <a:off x="5856390" y="3923919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AC79E2BB-2061-17EA-B479-49E2FFFD937A}"/>
              </a:ext>
            </a:extLst>
          </p:cNvPr>
          <p:cNvSpPr/>
          <p:nvPr/>
        </p:nvSpPr>
        <p:spPr bwMode="auto">
          <a:xfrm>
            <a:off x="5902141" y="3859546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9BE62664-C800-5E56-1585-F848DB46D70B}"/>
              </a:ext>
            </a:extLst>
          </p:cNvPr>
          <p:cNvSpPr/>
          <p:nvPr/>
        </p:nvSpPr>
        <p:spPr bwMode="auto">
          <a:xfrm>
            <a:off x="6419509" y="4844963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0E654188-67E4-DF3A-F65E-0CB1603A0560}"/>
              </a:ext>
            </a:extLst>
          </p:cNvPr>
          <p:cNvSpPr/>
          <p:nvPr/>
        </p:nvSpPr>
        <p:spPr bwMode="auto">
          <a:xfrm>
            <a:off x="4330170" y="4851817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BBF14D94-F7F0-E87D-A4D6-6770069A903F}"/>
              </a:ext>
            </a:extLst>
          </p:cNvPr>
          <p:cNvSpPr/>
          <p:nvPr/>
        </p:nvSpPr>
        <p:spPr bwMode="auto">
          <a:xfrm>
            <a:off x="4234934" y="4859594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25852BF3-0C8B-29A9-374F-387242FB3DD6}"/>
              </a:ext>
            </a:extLst>
          </p:cNvPr>
          <p:cNvSpPr/>
          <p:nvPr/>
        </p:nvSpPr>
        <p:spPr bwMode="auto">
          <a:xfrm>
            <a:off x="4120455" y="4855261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DD78BE6C-8CAC-765E-FE34-109C68CAADA6}"/>
              </a:ext>
            </a:extLst>
          </p:cNvPr>
          <p:cNvSpPr/>
          <p:nvPr/>
        </p:nvSpPr>
        <p:spPr bwMode="auto">
          <a:xfrm>
            <a:off x="4473830" y="6013646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9297A874-378D-E2A5-9227-61B75714C771}"/>
              </a:ext>
            </a:extLst>
          </p:cNvPr>
          <p:cNvSpPr/>
          <p:nvPr/>
        </p:nvSpPr>
        <p:spPr bwMode="auto">
          <a:xfrm>
            <a:off x="5974737" y="5999385"/>
            <a:ext cx="72597" cy="72597"/>
          </a:xfrm>
          <a:prstGeom prst="roundRect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D169B6A7-626D-9B00-BB35-B0960651D89E}"/>
              </a:ext>
            </a:extLst>
          </p:cNvPr>
          <p:cNvSpPr/>
          <p:nvPr/>
        </p:nvSpPr>
        <p:spPr bwMode="auto">
          <a:xfrm>
            <a:off x="4595120" y="5828342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6EB4865-08AC-C476-79A7-459DDFE801CF}"/>
              </a:ext>
            </a:extLst>
          </p:cNvPr>
          <p:cNvSpPr/>
          <p:nvPr/>
        </p:nvSpPr>
        <p:spPr bwMode="auto">
          <a:xfrm>
            <a:off x="5872646" y="5812023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02F9AEFD-3E21-4E1C-47DA-4741EA7E90CA}"/>
              </a:ext>
            </a:extLst>
          </p:cNvPr>
          <p:cNvSpPr/>
          <p:nvPr/>
        </p:nvSpPr>
        <p:spPr bwMode="auto">
          <a:xfrm>
            <a:off x="4719786" y="5656164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A8B609EE-1DBE-800B-838B-ADF0991F676A}"/>
              </a:ext>
            </a:extLst>
          </p:cNvPr>
          <p:cNvSpPr/>
          <p:nvPr/>
        </p:nvSpPr>
        <p:spPr bwMode="auto">
          <a:xfrm>
            <a:off x="5820092" y="5696187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1A4F3417-1FE2-A619-63E6-B10E9D6B7000}"/>
              </a:ext>
            </a:extLst>
          </p:cNvPr>
          <p:cNvSpPr/>
          <p:nvPr/>
        </p:nvSpPr>
        <p:spPr bwMode="auto">
          <a:xfrm>
            <a:off x="419349" y="1260497"/>
            <a:ext cx="3578402" cy="1587852"/>
          </a:xfrm>
          <a:prstGeom prst="roundRect">
            <a:avLst>
              <a:gd name="adj" fmla="val 11347"/>
            </a:avLst>
          </a:prstGeom>
          <a:noFill/>
          <a:ln w="19050">
            <a:solidFill>
              <a:srgbClr val="D9D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25" name="Скругленный прямоугольник 1024">
            <a:extLst>
              <a:ext uri="{FF2B5EF4-FFF2-40B4-BE49-F238E27FC236}">
                <a16:creationId xmlns="" xmlns:a16="http://schemas.microsoft.com/office/drawing/2014/main" id="{20234206-EB50-AEFD-758F-E4123E297050}"/>
              </a:ext>
            </a:extLst>
          </p:cNvPr>
          <p:cNvSpPr/>
          <p:nvPr/>
        </p:nvSpPr>
        <p:spPr bwMode="auto">
          <a:xfrm>
            <a:off x="1763486" y="2199197"/>
            <a:ext cx="938041" cy="380739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1028" name="object 34">
            <a:extLst>
              <a:ext uri="{FF2B5EF4-FFF2-40B4-BE49-F238E27FC236}">
                <a16:creationId xmlns="" xmlns:a16="http://schemas.microsoft.com/office/drawing/2014/main" id="{68D40946-B84A-250D-1C84-0D81C8E83AB9}"/>
              </a:ext>
            </a:extLst>
          </p:cNvPr>
          <p:cNvSpPr txBox="1"/>
          <p:nvPr/>
        </p:nvSpPr>
        <p:spPr bwMode="auto">
          <a:xfrm>
            <a:off x="1763484" y="2287299"/>
            <a:ext cx="938041" cy="211841"/>
          </a:xfrm>
          <a:prstGeom prst="rect">
            <a:avLst/>
          </a:prstGeom>
        </p:spPr>
        <p:txBody>
          <a:bodyPr vert="horz" wrap="square" lIns="0" tIns="12434" rIns="0" bIns="0" rtlCol="0" anchor="ctr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1295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295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20234206-EB50-AEFD-758F-E4123E297050}"/>
              </a:ext>
            </a:extLst>
          </p:cNvPr>
          <p:cNvSpPr/>
          <p:nvPr/>
        </p:nvSpPr>
        <p:spPr bwMode="auto">
          <a:xfrm>
            <a:off x="696289" y="2202850"/>
            <a:ext cx="938041" cy="380739"/>
          </a:xfrm>
          <a:prstGeom prst="roundRect">
            <a:avLst/>
          </a:prstGeom>
          <a:noFill/>
          <a:ln>
            <a:solidFill>
              <a:srgbClr val="009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95" name="object 34">
            <a:extLst>
              <a:ext uri="{FF2B5EF4-FFF2-40B4-BE49-F238E27FC236}">
                <a16:creationId xmlns="" xmlns:a16="http://schemas.microsoft.com/office/drawing/2014/main" id="{68D40946-B84A-250D-1C84-0D81C8E83AB9}"/>
              </a:ext>
            </a:extLst>
          </p:cNvPr>
          <p:cNvSpPr txBox="1"/>
          <p:nvPr/>
        </p:nvSpPr>
        <p:spPr bwMode="auto">
          <a:xfrm>
            <a:off x="696288" y="2287299"/>
            <a:ext cx="938041" cy="211841"/>
          </a:xfrm>
          <a:prstGeom prst="rect">
            <a:avLst/>
          </a:prstGeom>
        </p:spPr>
        <p:txBody>
          <a:bodyPr vert="horz" wrap="square" lIns="0" tIns="12434" rIns="0" bIns="0" rtlCol="0" anchor="ctr">
            <a:spAutoFit/>
          </a:bodyPr>
          <a:lstStyle/>
          <a:p>
            <a:pPr marL="12433" marR="4973" algn="ctr" defTabSz="894918">
              <a:spcBef>
                <a:spcPts val="98"/>
              </a:spcBef>
              <a:buClr>
                <a:srgbClr val="21B63A"/>
              </a:buClr>
              <a:buSzPct val="155000"/>
              <a:defRPr/>
            </a:pPr>
            <a:r>
              <a:rPr lang="ru-RU" sz="1295" b="1" dirty="0" smtClean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95" b="1" dirty="0">
                <a:solidFill>
                  <a:srgbClr val="0092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1295" dirty="0">
              <a:solidFill>
                <a:srgbClr val="0092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945DD4A7-C929-43D0-1407-11AB740FB3D3}"/>
              </a:ext>
            </a:extLst>
          </p:cNvPr>
          <p:cNvSpPr/>
          <p:nvPr/>
        </p:nvSpPr>
        <p:spPr bwMode="auto">
          <a:xfrm>
            <a:off x="1636563" y="5570881"/>
            <a:ext cx="444434" cy="18039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3DAA6075-7756-7245-A832-51741E9F33D8}"/>
              </a:ext>
            </a:extLst>
          </p:cNvPr>
          <p:cNvSpPr/>
          <p:nvPr/>
        </p:nvSpPr>
        <p:spPr bwMode="auto">
          <a:xfrm>
            <a:off x="4683487" y="4022611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F41282EE-AD76-3B4D-8E35-BC4E9179E8AA}"/>
              </a:ext>
            </a:extLst>
          </p:cNvPr>
          <p:cNvSpPr/>
          <p:nvPr/>
        </p:nvSpPr>
        <p:spPr bwMode="auto">
          <a:xfrm>
            <a:off x="5886240" y="4855261"/>
            <a:ext cx="72597" cy="725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334D03B8-19AD-0D40-BB87-C63D68674EB3}"/>
              </a:ext>
            </a:extLst>
          </p:cNvPr>
          <p:cNvSpPr/>
          <p:nvPr/>
        </p:nvSpPr>
        <p:spPr bwMode="auto">
          <a:xfrm>
            <a:off x="6293239" y="4859593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B2070274-1265-9D4D-A395-75F9BA00D779}"/>
              </a:ext>
            </a:extLst>
          </p:cNvPr>
          <p:cNvSpPr/>
          <p:nvPr/>
        </p:nvSpPr>
        <p:spPr bwMode="auto">
          <a:xfrm>
            <a:off x="4628076" y="3945370"/>
            <a:ext cx="72597" cy="72597"/>
          </a:xfrm>
          <a:prstGeom prst="round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943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1614A5-E557-8746-BDB0-EA074F64FC64}"/>
              </a:ext>
            </a:extLst>
          </p:cNvPr>
          <p:cNvSpPr txBox="1"/>
          <p:nvPr/>
        </p:nvSpPr>
        <p:spPr>
          <a:xfrm>
            <a:off x="6797630" y="1762802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594074C2-3B12-A442-9F61-081032F8241C}"/>
              </a:ext>
            </a:extLst>
          </p:cNvPr>
          <p:cNvSpPr txBox="1"/>
          <p:nvPr/>
        </p:nvSpPr>
        <p:spPr bwMode="auto">
          <a:xfrm>
            <a:off x="6797630" y="1920333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торговля розничная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2FE3110-CAFD-D241-8AB0-652D8BC29C0E}"/>
              </a:ext>
            </a:extLst>
          </p:cNvPr>
          <p:cNvCxnSpPr>
            <a:cxnSpLocks/>
          </p:cNvCxnSpPr>
          <p:nvPr/>
        </p:nvCxnSpPr>
        <p:spPr>
          <a:xfrm>
            <a:off x="7909439" y="1801537"/>
            <a:ext cx="0" cy="6630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8407CB4-9CC7-CF41-98FD-CDCCE47A6BBC}"/>
              </a:ext>
            </a:extLst>
          </p:cNvPr>
          <p:cNvSpPr/>
          <p:nvPr/>
        </p:nvSpPr>
        <p:spPr>
          <a:xfrm>
            <a:off x="7909438" y="2133077"/>
            <a:ext cx="38862" cy="77723"/>
          </a:xfrm>
          <a:prstGeom prst="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="" xmlns:a16="http://schemas.microsoft.com/office/drawing/2014/main" id="{907F48C7-4349-AA49-8DCA-EA2D440B7A8A}"/>
              </a:ext>
            </a:extLst>
          </p:cNvPr>
          <p:cNvSpPr/>
          <p:nvPr/>
        </p:nvSpPr>
        <p:spPr bwMode="auto">
          <a:xfrm>
            <a:off x="7904070" y="1833846"/>
            <a:ext cx="993516" cy="73268"/>
          </a:xfrm>
          <a:prstGeom prst="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7EA01B0D-0F50-B541-8DD2-DDF3909EDE12}"/>
              </a:ext>
            </a:extLst>
          </p:cNvPr>
          <p:cNvSpPr txBox="1"/>
          <p:nvPr/>
        </p:nvSpPr>
        <p:spPr bwMode="auto">
          <a:xfrm>
            <a:off x="8178743" y="1929345"/>
            <a:ext cx="1007735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11,4%</a:t>
            </a:r>
            <a:endParaRPr lang="ru-RU" sz="64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D8AB946E-35EB-1849-8940-FEB2B8BF9AC6}"/>
              </a:ext>
            </a:extLst>
          </p:cNvPr>
          <p:cNvSpPr txBox="1"/>
          <p:nvPr/>
        </p:nvSpPr>
        <p:spPr bwMode="auto">
          <a:xfrm>
            <a:off x="8836572" y="1771286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ru-RU" sz="64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D4F75159-990B-F340-9EB1-8A07A2CBBDBB}"/>
              </a:ext>
            </a:extLst>
          </p:cNvPr>
          <p:cNvSpPr txBox="1"/>
          <p:nvPr/>
        </p:nvSpPr>
        <p:spPr bwMode="auto">
          <a:xfrm>
            <a:off x="6797630" y="2063107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услуги населению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0BBCA48B-D821-CE47-AACD-DA31A6FE6558}"/>
              </a:ext>
            </a:extLst>
          </p:cNvPr>
          <p:cNvSpPr txBox="1"/>
          <p:nvPr/>
        </p:nvSpPr>
        <p:spPr bwMode="auto">
          <a:xfrm>
            <a:off x="8400827" y="2210848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28,9%</a:t>
            </a:r>
            <a:endParaRPr lang="ru-RU" sz="64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B79E75C5-248D-3446-A270-49ED6BFA3C1C}"/>
              </a:ext>
            </a:extLst>
          </p:cNvPr>
          <p:cNvSpPr/>
          <p:nvPr/>
        </p:nvSpPr>
        <p:spPr bwMode="auto">
          <a:xfrm>
            <a:off x="7909438" y="2275374"/>
            <a:ext cx="544062" cy="73268"/>
          </a:xfrm>
          <a:prstGeom prst="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78F6383-0468-6146-9BE7-9A301DF33AEE}"/>
              </a:ext>
            </a:extLst>
          </p:cNvPr>
          <p:cNvSpPr txBox="1"/>
          <p:nvPr/>
        </p:nvSpPr>
        <p:spPr bwMode="auto">
          <a:xfrm>
            <a:off x="6795261" y="2210848"/>
            <a:ext cx="1111809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прочее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="" xmlns:a16="http://schemas.microsoft.com/office/drawing/2014/main" id="{4861FC8C-FAB1-9B42-9CDD-CFEE0F62C5FF}"/>
              </a:ext>
            </a:extLst>
          </p:cNvPr>
          <p:cNvSpPr/>
          <p:nvPr/>
        </p:nvSpPr>
        <p:spPr bwMode="auto">
          <a:xfrm>
            <a:off x="7909441" y="1984775"/>
            <a:ext cx="310892" cy="77032"/>
          </a:xfrm>
          <a:prstGeom prst="rect">
            <a:avLst/>
          </a:prstGeom>
          <a:solidFill>
            <a:srgbClr val="009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43"/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20025E5-600C-D041-8881-65CB91641B94}"/>
              </a:ext>
            </a:extLst>
          </p:cNvPr>
          <p:cNvSpPr txBox="1"/>
          <p:nvPr/>
        </p:nvSpPr>
        <p:spPr bwMode="auto">
          <a:xfrm>
            <a:off x="7879474" y="2075944"/>
            <a:ext cx="1007735" cy="1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648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648" b="1" dirty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ru-RU" sz="64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EF35FC02-BF10-4571-460A-5187D6D4FF7C}"/>
              </a:ext>
            </a:extLst>
          </p:cNvPr>
          <p:cNvCxnSpPr>
            <a:cxnSpLocks/>
          </p:cNvCxnSpPr>
          <p:nvPr/>
        </p:nvCxnSpPr>
        <p:spPr>
          <a:xfrm flipH="1">
            <a:off x="595158" y="0"/>
            <a:ext cx="6688395" cy="7562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5D2D41-C4D9-56F2-8AB8-C42261CB1961}"/>
              </a:ext>
            </a:extLst>
          </p:cNvPr>
          <p:cNvSpPr txBox="1"/>
          <p:nvPr/>
        </p:nvSpPr>
        <p:spPr>
          <a:xfrm>
            <a:off x="304321" y="1007210"/>
            <a:ext cx="3842596" cy="1669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>
              <a:spcBef>
                <a:spcPts val="2395"/>
              </a:spcBef>
            </a:pPr>
            <a:r>
              <a:rPr lang="ru-RU" sz="3200" b="1" spc="55" dirty="0">
                <a:solidFill>
                  <a:srgbClr val="21B63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ЦЕЛЬ</a:t>
            </a:r>
            <a:endParaRPr lang="ru-RU" sz="3200" b="1" dirty="0">
              <a:solidFill>
                <a:srgbClr val="21B63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724535">
              <a:spcBef>
                <a:spcPts val="1305"/>
              </a:spcBef>
            </a:pP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Разработать </a:t>
            </a:r>
            <a:r>
              <a:rPr lang="ru-RU" sz="16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spc="-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обосновать  </a:t>
            </a:r>
            <a:r>
              <a:rPr lang="ru-RU" sz="16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</a:t>
            </a: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ления </a:t>
            </a: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инвестиционного</a:t>
            </a:r>
            <a:endParaRPr lang="ru-RU" sz="16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spcBef>
                <a:spcPts val="85"/>
              </a:spcBef>
            </a:pP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города </a:t>
            </a:r>
            <a:r>
              <a:rPr lang="ru-RU" sz="16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Пыть-Яха</a:t>
            </a:r>
            <a:endParaRPr lang="ru-RU" sz="1600" b="1" spc="-25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spcBef>
                <a:spcPts val="85"/>
              </a:spcBef>
            </a:pPr>
            <a:r>
              <a:rPr lang="ru-RU" sz="16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до 2026 года</a:t>
            </a:r>
            <a:endParaRPr lang="ru-RU" sz="16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02099" y="4314282"/>
            <a:ext cx="3318491" cy="771365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550545">
              <a:spcBef>
                <a:spcPts val="117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 инвестиционного профиля все  заинтересованные стороны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="" xmlns:a16="http://schemas.microsoft.com/office/drawing/2014/main" id="{CF2E618D-5077-4D3D-8579-D74E63EC1D7A}"/>
              </a:ext>
            </a:extLst>
          </p:cNvPr>
          <p:cNvSpPr txBox="1"/>
          <p:nvPr/>
        </p:nvSpPr>
        <p:spPr>
          <a:xfrm>
            <a:off x="4497618" y="4020296"/>
            <a:ext cx="2741444" cy="369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СТЕЙКХОЛДЕРЫ</a:t>
            </a:r>
            <a:endParaRPr sz="1400" b="1" dirty="0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="" xmlns:a16="http://schemas.microsoft.com/office/drawing/2014/main" id="{C333CD95-A1A2-4800-A561-2553C13950DA}"/>
              </a:ext>
            </a:extLst>
          </p:cNvPr>
          <p:cNvSpPr txBox="1"/>
          <p:nvPr/>
        </p:nvSpPr>
        <p:spPr>
          <a:xfrm>
            <a:off x="2886418" y="5754962"/>
            <a:ext cx="331849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="" xmlns:a16="http://schemas.microsoft.com/office/drawing/2014/main" id="{ADB39EA5-80D5-40A1-B848-1EE62017B80D}"/>
              </a:ext>
            </a:extLst>
          </p:cNvPr>
          <p:cNvSpPr txBox="1"/>
          <p:nvPr/>
        </p:nvSpPr>
        <p:spPr>
          <a:xfrm>
            <a:off x="6012663" y="2657046"/>
            <a:ext cx="3942549" cy="986809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172085">
              <a:spcBef>
                <a:spcPts val="91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 инвестиционной привлекательности</a:t>
            </a:r>
            <a:r>
              <a:rPr lang="en-US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повышению инвестиционной активности,  сохранению квалифицированных кадров</a:t>
            </a:r>
          </a:p>
        </p:txBody>
      </p:sp>
      <p:sp>
        <p:nvSpPr>
          <p:cNvPr id="27" name="object 8">
            <a:extLst>
              <a:ext uri="{FF2B5EF4-FFF2-40B4-BE49-F238E27FC236}">
                <a16:creationId xmlns="" xmlns:a16="http://schemas.microsoft.com/office/drawing/2014/main" id="{7339DAA1-F3C1-416A-8A9F-2D3F17D2C12B}"/>
              </a:ext>
            </a:extLst>
          </p:cNvPr>
          <p:cNvSpPr txBox="1"/>
          <p:nvPr/>
        </p:nvSpPr>
        <p:spPr>
          <a:xfrm>
            <a:off x="6008401" y="2221614"/>
            <a:ext cx="312306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ИНВЕСТИЦИОННЫЕ УСЛОВИЯ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="" xmlns:a16="http://schemas.microsoft.com/office/drawing/2014/main" id="{1BBEF0B7-90C7-4C8C-BD7E-435F45EF0E98}"/>
              </a:ext>
            </a:extLst>
          </p:cNvPr>
          <p:cNvSpPr txBox="1"/>
          <p:nvPr/>
        </p:nvSpPr>
        <p:spPr>
          <a:xfrm>
            <a:off x="7528938" y="875282"/>
            <a:ext cx="2862221" cy="702755"/>
          </a:xfrm>
          <a:prstGeom prst="rect">
            <a:avLst/>
          </a:prstGeom>
        </p:spPr>
        <p:txBody>
          <a:bodyPr vert="horz" wrap="square" lIns="0" tIns="55879" rIns="0" bIns="0" rtlCol="0" anchor="t">
            <a:spAutoFit/>
          </a:bodyPr>
          <a:lstStyle/>
          <a:p>
            <a:pPr marL="12700" marR="5080">
              <a:spcBef>
                <a:spcPts val="125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пул потенциальных  интересантов в реализации  инвестиционных проектов</a:t>
            </a:r>
          </a:p>
        </p:txBody>
      </p:sp>
      <p:grpSp>
        <p:nvGrpSpPr>
          <p:cNvPr id="7" name="Рисунок 28">
            <a:extLst>
              <a:ext uri="{FF2B5EF4-FFF2-40B4-BE49-F238E27FC236}">
                <a16:creationId xmlns="" xmlns:a16="http://schemas.microsoft.com/office/drawing/2014/main" id="{A60EC7D8-54EC-417F-ACF7-29F30845E77F}"/>
              </a:ext>
            </a:extLst>
          </p:cNvPr>
          <p:cNvGrpSpPr/>
          <p:nvPr/>
        </p:nvGrpSpPr>
        <p:grpSpPr>
          <a:xfrm>
            <a:off x="5634732" y="293328"/>
            <a:ext cx="1399865" cy="1399865"/>
            <a:chOff x="4773683" y="646077"/>
            <a:chExt cx="1399865" cy="1399865"/>
          </a:xfrm>
          <a:solidFill>
            <a:schemeClr val="accent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="" xmlns:a16="http://schemas.microsoft.com/office/drawing/2014/main" id="{74D77A5F-4438-4A45-9E3E-763E5D7E51B7}"/>
                </a:ext>
              </a:extLst>
            </p:cNvPr>
            <p:cNvSpPr/>
            <p:nvPr/>
          </p:nvSpPr>
          <p:spPr>
            <a:xfrm rot="-4060763">
              <a:off x="4937213" y="809607"/>
              <a:ext cx="1072807" cy="1072807"/>
            </a:xfrm>
            <a:custGeom>
              <a:avLst/>
              <a:gdLst>
                <a:gd name="connsiteX0" fmla="*/ 1072808 w 1072807"/>
                <a:gd name="connsiteY0" fmla="*/ 536404 h 1072807"/>
                <a:gd name="connsiteX1" fmla="*/ 536404 w 1072807"/>
                <a:gd name="connsiteY1" fmla="*/ 1072808 h 1072807"/>
                <a:gd name="connsiteX2" fmla="*/ 0 w 1072807"/>
                <a:gd name="connsiteY2" fmla="*/ 536404 h 1072807"/>
                <a:gd name="connsiteX3" fmla="*/ 536404 w 1072807"/>
                <a:gd name="connsiteY3" fmla="*/ 0 h 1072807"/>
                <a:gd name="connsiteX4" fmla="*/ 1072808 w 1072807"/>
                <a:gd name="connsiteY4" fmla="*/ 536404 h 10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7" h="1072807">
                  <a:moveTo>
                    <a:pt x="1072808" y="536404"/>
                  </a:moveTo>
                  <a:cubicBezTo>
                    <a:pt x="1072808" y="832651"/>
                    <a:pt x="832651" y="1072808"/>
                    <a:pt x="536404" y="1072808"/>
                  </a:cubicBezTo>
                  <a:cubicBezTo>
                    <a:pt x="240156" y="1072808"/>
                    <a:pt x="0" y="832651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1" y="0"/>
                    <a:pt x="1072808" y="240156"/>
                    <a:pt x="1072808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="" xmlns:a16="http://schemas.microsoft.com/office/drawing/2014/main" id="{D940980A-1CC4-492A-A2E5-2FA1F7431B99}"/>
                </a:ext>
              </a:extLst>
            </p:cNvPr>
            <p:cNvSpPr/>
            <p:nvPr/>
          </p:nvSpPr>
          <p:spPr>
            <a:xfrm>
              <a:off x="5086113" y="1411612"/>
              <a:ext cx="710006" cy="293351"/>
            </a:xfrm>
            <a:custGeom>
              <a:avLst/>
              <a:gdLst>
                <a:gd name="connsiteX0" fmla="*/ 693445 w 710006"/>
                <a:gd name="connsiteY0" fmla="*/ 77446 h 293351"/>
                <a:gd name="connsiteX1" fmla="*/ 658161 w 710006"/>
                <a:gd name="connsiteY1" fmla="*/ 66873 h 293351"/>
                <a:gd name="connsiteX2" fmla="*/ 580588 w 710006"/>
                <a:gd name="connsiteY2" fmla="*/ 90693 h 293351"/>
                <a:gd name="connsiteX3" fmla="*/ 547215 w 710006"/>
                <a:gd name="connsiteY3" fmla="*/ 101138 h 293351"/>
                <a:gd name="connsiteX4" fmla="*/ 519956 w 710006"/>
                <a:gd name="connsiteY4" fmla="*/ 109545 h 293351"/>
                <a:gd name="connsiteX5" fmla="*/ 512314 w 710006"/>
                <a:gd name="connsiteY5" fmla="*/ 111838 h 293351"/>
                <a:gd name="connsiteX6" fmla="*/ 511422 w 710006"/>
                <a:gd name="connsiteY6" fmla="*/ 104195 h 293351"/>
                <a:gd name="connsiteX7" fmla="*/ 460598 w 710006"/>
                <a:gd name="connsiteY7" fmla="*/ 65600 h 293351"/>
                <a:gd name="connsiteX8" fmla="*/ 460089 w 710006"/>
                <a:gd name="connsiteY8" fmla="*/ 65600 h 293351"/>
                <a:gd name="connsiteX9" fmla="*/ 372580 w 710006"/>
                <a:gd name="connsiteY9" fmla="*/ 65854 h 293351"/>
                <a:gd name="connsiteX10" fmla="*/ 362135 w 710006"/>
                <a:gd name="connsiteY10" fmla="*/ 63562 h 293351"/>
                <a:gd name="connsiteX11" fmla="*/ 350671 w 710006"/>
                <a:gd name="connsiteY11" fmla="*/ 59358 h 293351"/>
                <a:gd name="connsiteX12" fmla="*/ 262908 w 710006"/>
                <a:gd name="connsiteY12" fmla="*/ 27386 h 293351"/>
                <a:gd name="connsiteX13" fmla="*/ 230809 w 710006"/>
                <a:gd name="connsiteY13" fmla="*/ 22036 h 293351"/>
                <a:gd name="connsiteX14" fmla="*/ 183169 w 710006"/>
                <a:gd name="connsiteY14" fmla="*/ 22164 h 293351"/>
                <a:gd name="connsiteX15" fmla="*/ 160878 w 710006"/>
                <a:gd name="connsiteY15" fmla="*/ 22164 h 293351"/>
                <a:gd name="connsiteX16" fmla="*/ 133747 w 710006"/>
                <a:gd name="connsiteY16" fmla="*/ 0 h 293351"/>
                <a:gd name="connsiteX17" fmla="*/ 23438 w 710006"/>
                <a:gd name="connsiteY17" fmla="*/ 0 h 293351"/>
                <a:gd name="connsiteX18" fmla="*/ 9681 w 710006"/>
                <a:gd name="connsiteY18" fmla="*/ 0 h 293351"/>
                <a:gd name="connsiteX19" fmla="*/ 5605 w 710006"/>
                <a:gd name="connsiteY19" fmla="*/ 127 h 293351"/>
                <a:gd name="connsiteX20" fmla="*/ 0 w 710006"/>
                <a:gd name="connsiteY20" fmla="*/ 382 h 293351"/>
                <a:gd name="connsiteX21" fmla="*/ 0 w 710006"/>
                <a:gd name="connsiteY21" fmla="*/ 30189 h 293351"/>
                <a:gd name="connsiteX22" fmla="*/ 130817 w 710006"/>
                <a:gd name="connsiteY22" fmla="*/ 30189 h 293351"/>
                <a:gd name="connsiteX23" fmla="*/ 130817 w 710006"/>
                <a:gd name="connsiteY23" fmla="*/ 219854 h 293351"/>
                <a:gd name="connsiteX24" fmla="*/ 255 w 710006"/>
                <a:gd name="connsiteY24" fmla="*/ 219854 h 293351"/>
                <a:gd name="connsiteX25" fmla="*/ 255 w 710006"/>
                <a:gd name="connsiteY25" fmla="*/ 249533 h 293351"/>
                <a:gd name="connsiteX26" fmla="*/ 57957 w 710006"/>
                <a:gd name="connsiteY26" fmla="*/ 249533 h 293351"/>
                <a:gd name="connsiteX27" fmla="*/ 129671 w 710006"/>
                <a:gd name="connsiteY27" fmla="*/ 249533 h 293351"/>
                <a:gd name="connsiteX28" fmla="*/ 150943 w 710006"/>
                <a:gd name="connsiteY28" fmla="*/ 244438 h 293351"/>
                <a:gd name="connsiteX29" fmla="*/ 161260 w 710006"/>
                <a:gd name="connsiteY29" fmla="*/ 227752 h 293351"/>
                <a:gd name="connsiteX30" fmla="*/ 168011 w 710006"/>
                <a:gd name="connsiteY30" fmla="*/ 227752 h 293351"/>
                <a:gd name="connsiteX31" fmla="*/ 192468 w 710006"/>
                <a:gd name="connsiteY31" fmla="*/ 227879 h 293351"/>
                <a:gd name="connsiteX32" fmla="*/ 206607 w 710006"/>
                <a:gd name="connsiteY32" fmla="*/ 230299 h 293351"/>
                <a:gd name="connsiteX33" fmla="*/ 331310 w 710006"/>
                <a:gd name="connsiteY33" fmla="*/ 274372 h 293351"/>
                <a:gd name="connsiteX34" fmla="*/ 366594 w 710006"/>
                <a:gd name="connsiteY34" fmla="*/ 287110 h 293351"/>
                <a:gd name="connsiteX35" fmla="*/ 382898 w 710006"/>
                <a:gd name="connsiteY35" fmla="*/ 293096 h 293351"/>
                <a:gd name="connsiteX36" fmla="*/ 414742 w 710006"/>
                <a:gd name="connsiteY36" fmla="*/ 293351 h 293351"/>
                <a:gd name="connsiteX37" fmla="*/ 416653 w 710006"/>
                <a:gd name="connsiteY37" fmla="*/ 292077 h 293351"/>
                <a:gd name="connsiteX38" fmla="*/ 417672 w 710006"/>
                <a:gd name="connsiteY38" fmla="*/ 291313 h 293351"/>
                <a:gd name="connsiteX39" fmla="*/ 495373 w 710006"/>
                <a:gd name="connsiteY39" fmla="*/ 250934 h 293351"/>
                <a:gd name="connsiteX40" fmla="*/ 670008 w 710006"/>
                <a:gd name="connsiteY40" fmla="*/ 160114 h 293351"/>
                <a:gd name="connsiteX41" fmla="*/ 676376 w 710006"/>
                <a:gd name="connsiteY41" fmla="*/ 156930 h 293351"/>
                <a:gd name="connsiteX42" fmla="*/ 695356 w 710006"/>
                <a:gd name="connsiteY42" fmla="*/ 145466 h 293351"/>
                <a:gd name="connsiteX43" fmla="*/ 710004 w 710006"/>
                <a:gd name="connsiteY43" fmla="*/ 112093 h 293351"/>
                <a:gd name="connsiteX44" fmla="*/ 693445 w 710006"/>
                <a:gd name="connsiteY44" fmla="*/ 77446 h 293351"/>
                <a:gd name="connsiteX45" fmla="*/ 462127 w 710006"/>
                <a:gd name="connsiteY45" fmla="*/ 95533 h 293351"/>
                <a:gd name="connsiteX46" fmla="*/ 478559 w 710006"/>
                <a:gd name="connsiteY46" fmla="*/ 102412 h 293351"/>
                <a:gd name="connsiteX47" fmla="*/ 480851 w 710006"/>
                <a:gd name="connsiteY47" fmla="*/ 121264 h 293351"/>
                <a:gd name="connsiteX48" fmla="*/ 463910 w 710006"/>
                <a:gd name="connsiteY48" fmla="*/ 131709 h 293351"/>
                <a:gd name="connsiteX49" fmla="*/ 416780 w 710006"/>
                <a:gd name="connsiteY49" fmla="*/ 131709 h 293351"/>
                <a:gd name="connsiteX50" fmla="*/ 359842 w 710006"/>
                <a:gd name="connsiteY50" fmla="*/ 131836 h 293351"/>
                <a:gd name="connsiteX51" fmla="*/ 355639 w 710006"/>
                <a:gd name="connsiteY51" fmla="*/ 131836 h 293351"/>
                <a:gd name="connsiteX52" fmla="*/ 331692 w 710006"/>
                <a:gd name="connsiteY52" fmla="*/ 133492 h 293351"/>
                <a:gd name="connsiteX53" fmla="*/ 296408 w 710006"/>
                <a:gd name="connsiteY53" fmla="*/ 179221 h 293351"/>
                <a:gd name="connsiteX54" fmla="*/ 296536 w 710006"/>
                <a:gd name="connsiteY54" fmla="*/ 183042 h 293351"/>
                <a:gd name="connsiteX55" fmla="*/ 323667 w 710006"/>
                <a:gd name="connsiteY55" fmla="*/ 183042 h 293351"/>
                <a:gd name="connsiteX56" fmla="*/ 324686 w 710006"/>
                <a:gd name="connsiteY56" fmla="*/ 180622 h 293351"/>
                <a:gd name="connsiteX57" fmla="*/ 326342 w 710006"/>
                <a:gd name="connsiteY57" fmla="*/ 176291 h 293351"/>
                <a:gd name="connsiteX58" fmla="*/ 330036 w 710006"/>
                <a:gd name="connsiteY58" fmla="*/ 168394 h 293351"/>
                <a:gd name="connsiteX59" fmla="*/ 347359 w 710006"/>
                <a:gd name="connsiteY59" fmla="*/ 161515 h 293351"/>
                <a:gd name="connsiteX60" fmla="*/ 440091 w 710006"/>
                <a:gd name="connsiteY60" fmla="*/ 161643 h 293351"/>
                <a:gd name="connsiteX61" fmla="*/ 464165 w 710006"/>
                <a:gd name="connsiteY61" fmla="*/ 161515 h 293351"/>
                <a:gd name="connsiteX62" fmla="*/ 491296 w 710006"/>
                <a:gd name="connsiteY62" fmla="*/ 152981 h 293351"/>
                <a:gd name="connsiteX63" fmla="*/ 512441 w 710006"/>
                <a:gd name="connsiteY63" fmla="*/ 143173 h 293351"/>
                <a:gd name="connsiteX64" fmla="*/ 515371 w 710006"/>
                <a:gd name="connsiteY64" fmla="*/ 142281 h 293351"/>
                <a:gd name="connsiteX65" fmla="*/ 598549 w 710006"/>
                <a:gd name="connsiteY65" fmla="*/ 116296 h 293351"/>
                <a:gd name="connsiteX66" fmla="*/ 659945 w 710006"/>
                <a:gd name="connsiteY66" fmla="*/ 97189 h 293351"/>
                <a:gd name="connsiteX67" fmla="*/ 678542 w 710006"/>
                <a:gd name="connsiteY67" fmla="*/ 106615 h 293351"/>
                <a:gd name="connsiteX68" fmla="*/ 671663 w 710006"/>
                <a:gd name="connsiteY68" fmla="*/ 125212 h 293351"/>
                <a:gd name="connsiteX69" fmla="*/ 496264 w 710006"/>
                <a:gd name="connsiteY69" fmla="*/ 216288 h 293351"/>
                <a:gd name="connsiteX70" fmla="*/ 412195 w 710006"/>
                <a:gd name="connsiteY70" fmla="*/ 260106 h 293351"/>
                <a:gd name="connsiteX71" fmla="*/ 385573 w 710006"/>
                <a:gd name="connsiteY71" fmla="*/ 261507 h 293351"/>
                <a:gd name="connsiteX72" fmla="*/ 291695 w 710006"/>
                <a:gd name="connsiteY72" fmla="*/ 228516 h 293351"/>
                <a:gd name="connsiteX73" fmla="*/ 244311 w 710006"/>
                <a:gd name="connsiteY73" fmla="*/ 211829 h 293351"/>
                <a:gd name="connsiteX74" fmla="*/ 216670 w 710006"/>
                <a:gd name="connsiteY74" fmla="*/ 201894 h 293351"/>
                <a:gd name="connsiteX75" fmla="*/ 192977 w 710006"/>
                <a:gd name="connsiteY75" fmla="*/ 197436 h 293351"/>
                <a:gd name="connsiteX76" fmla="*/ 190685 w 710006"/>
                <a:gd name="connsiteY76" fmla="*/ 197436 h 293351"/>
                <a:gd name="connsiteX77" fmla="*/ 167884 w 710006"/>
                <a:gd name="connsiteY77" fmla="*/ 197563 h 293351"/>
                <a:gd name="connsiteX78" fmla="*/ 161515 w 710006"/>
                <a:gd name="connsiteY78" fmla="*/ 197563 h 293351"/>
                <a:gd name="connsiteX79" fmla="*/ 161515 w 710006"/>
                <a:gd name="connsiteY79" fmla="*/ 52352 h 293351"/>
                <a:gd name="connsiteX80" fmla="*/ 183552 w 710006"/>
                <a:gd name="connsiteY80" fmla="*/ 52225 h 293351"/>
                <a:gd name="connsiteX81" fmla="*/ 239853 w 710006"/>
                <a:gd name="connsiteY81" fmla="*/ 52607 h 293351"/>
                <a:gd name="connsiteX82" fmla="*/ 257813 w 710006"/>
                <a:gd name="connsiteY82" fmla="*/ 57575 h 293351"/>
                <a:gd name="connsiteX83" fmla="*/ 263545 w 710006"/>
                <a:gd name="connsiteY83" fmla="*/ 59740 h 293351"/>
                <a:gd name="connsiteX84" fmla="*/ 313604 w 710006"/>
                <a:gd name="connsiteY84" fmla="*/ 77828 h 293351"/>
                <a:gd name="connsiteX85" fmla="*/ 359078 w 710006"/>
                <a:gd name="connsiteY85" fmla="*/ 94260 h 293351"/>
                <a:gd name="connsiteX86" fmla="*/ 369014 w 710006"/>
                <a:gd name="connsiteY86" fmla="*/ 95788 h 293351"/>
                <a:gd name="connsiteX87" fmla="*/ 453975 w 710006"/>
                <a:gd name="connsiteY87" fmla="*/ 95788 h 293351"/>
                <a:gd name="connsiteX88" fmla="*/ 462127 w 710006"/>
                <a:gd name="connsiteY88" fmla="*/ 95533 h 293351"/>
                <a:gd name="connsiteX89" fmla="*/ 462127 w 710006"/>
                <a:gd name="connsiteY89" fmla="*/ 95533 h 29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10006" h="293351">
                  <a:moveTo>
                    <a:pt x="693445" y="77446"/>
                  </a:moveTo>
                  <a:cubicBezTo>
                    <a:pt x="681089" y="67001"/>
                    <a:pt x="669625" y="63562"/>
                    <a:pt x="658161" y="66873"/>
                  </a:cubicBezTo>
                  <a:cubicBezTo>
                    <a:pt x="632176" y="74516"/>
                    <a:pt x="605936" y="82796"/>
                    <a:pt x="580588" y="90693"/>
                  </a:cubicBezTo>
                  <a:cubicBezTo>
                    <a:pt x="569506" y="94132"/>
                    <a:pt x="558425" y="97699"/>
                    <a:pt x="547215" y="101138"/>
                  </a:cubicBezTo>
                  <a:cubicBezTo>
                    <a:pt x="538171" y="103940"/>
                    <a:pt x="529128" y="106743"/>
                    <a:pt x="519956" y="109545"/>
                  </a:cubicBezTo>
                  <a:lnTo>
                    <a:pt x="512314" y="111838"/>
                  </a:lnTo>
                  <a:cubicBezTo>
                    <a:pt x="512186" y="109163"/>
                    <a:pt x="512059" y="106743"/>
                    <a:pt x="511422" y="104195"/>
                  </a:cubicBezTo>
                  <a:cubicBezTo>
                    <a:pt x="505563" y="79611"/>
                    <a:pt x="487093" y="65600"/>
                    <a:pt x="460598" y="65600"/>
                  </a:cubicBezTo>
                  <a:cubicBezTo>
                    <a:pt x="460471" y="65600"/>
                    <a:pt x="460216" y="65600"/>
                    <a:pt x="460089" y="65600"/>
                  </a:cubicBezTo>
                  <a:cubicBezTo>
                    <a:pt x="430919" y="65854"/>
                    <a:pt x="401750" y="65982"/>
                    <a:pt x="372580" y="65854"/>
                  </a:cubicBezTo>
                  <a:cubicBezTo>
                    <a:pt x="369014" y="65854"/>
                    <a:pt x="365065" y="64581"/>
                    <a:pt x="362135" y="63562"/>
                  </a:cubicBezTo>
                  <a:lnTo>
                    <a:pt x="350671" y="59358"/>
                  </a:lnTo>
                  <a:cubicBezTo>
                    <a:pt x="321374" y="48786"/>
                    <a:pt x="292077" y="38341"/>
                    <a:pt x="262908" y="27386"/>
                  </a:cubicBezTo>
                  <a:cubicBezTo>
                    <a:pt x="252718" y="23565"/>
                    <a:pt x="242273" y="21782"/>
                    <a:pt x="230809" y="22036"/>
                  </a:cubicBezTo>
                  <a:cubicBezTo>
                    <a:pt x="214886" y="22291"/>
                    <a:pt x="199092" y="22291"/>
                    <a:pt x="183169" y="22164"/>
                  </a:cubicBezTo>
                  <a:lnTo>
                    <a:pt x="160878" y="22164"/>
                  </a:lnTo>
                  <a:cubicBezTo>
                    <a:pt x="158076" y="8407"/>
                    <a:pt x="148013" y="0"/>
                    <a:pt x="133747" y="0"/>
                  </a:cubicBezTo>
                  <a:lnTo>
                    <a:pt x="23438" y="0"/>
                  </a:lnTo>
                  <a:lnTo>
                    <a:pt x="9681" y="0"/>
                  </a:lnTo>
                  <a:cubicBezTo>
                    <a:pt x="8280" y="0"/>
                    <a:pt x="7006" y="127"/>
                    <a:pt x="5605" y="127"/>
                  </a:cubicBezTo>
                  <a:lnTo>
                    <a:pt x="0" y="382"/>
                  </a:lnTo>
                  <a:lnTo>
                    <a:pt x="0" y="30189"/>
                  </a:lnTo>
                  <a:lnTo>
                    <a:pt x="130817" y="30189"/>
                  </a:lnTo>
                  <a:lnTo>
                    <a:pt x="130817" y="219854"/>
                  </a:lnTo>
                  <a:lnTo>
                    <a:pt x="255" y="219854"/>
                  </a:lnTo>
                  <a:lnTo>
                    <a:pt x="255" y="249533"/>
                  </a:lnTo>
                  <a:lnTo>
                    <a:pt x="57957" y="249533"/>
                  </a:lnTo>
                  <a:cubicBezTo>
                    <a:pt x="81777" y="249533"/>
                    <a:pt x="105724" y="249406"/>
                    <a:pt x="129671" y="249533"/>
                  </a:cubicBezTo>
                  <a:cubicBezTo>
                    <a:pt x="136804" y="249533"/>
                    <a:pt x="144192" y="249533"/>
                    <a:pt x="150943" y="244438"/>
                  </a:cubicBezTo>
                  <a:cubicBezTo>
                    <a:pt x="156675" y="240107"/>
                    <a:pt x="160114" y="234503"/>
                    <a:pt x="161260" y="227752"/>
                  </a:cubicBezTo>
                  <a:lnTo>
                    <a:pt x="168011" y="227752"/>
                  </a:lnTo>
                  <a:cubicBezTo>
                    <a:pt x="176291" y="227752"/>
                    <a:pt x="184316" y="227624"/>
                    <a:pt x="192468" y="227879"/>
                  </a:cubicBezTo>
                  <a:cubicBezTo>
                    <a:pt x="197818" y="228006"/>
                    <a:pt x="202531" y="228898"/>
                    <a:pt x="206607" y="230299"/>
                  </a:cubicBezTo>
                  <a:cubicBezTo>
                    <a:pt x="248259" y="244820"/>
                    <a:pt x="289785" y="259596"/>
                    <a:pt x="331310" y="274372"/>
                  </a:cubicBezTo>
                  <a:cubicBezTo>
                    <a:pt x="343156" y="278575"/>
                    <a:pt x="354875" y="282906"/>
                    <a:pt x="366594" y="287110"/>
                  </a:cubicBezTo>
                  <a:lnTo>
                    <a:pt x="382898" y="293096"/>
                  </a:lnTo>
                  <a:lnTo>
                    <a:pt x="414742" y="293351"/>
                  </a:lnTo>
                  <a:lnTo>
                    <a:pt x="416653" y="292077"/>
                  </a:lnTo>
                  <a:cubicBezTo>
                    <a:pt x="417035" y="291823"/>
                    <a:pt x="417290" y="291568"/>
                    <a:pt x="417672" y="291313"/>
                  </a:cubicBezTo>
                  <a:lnTo>
                    <a:pt x="495373" y="250934"/>
                  </a:lnTo>
                  <a:cubicBezTo>
                    <a:pt x="553584" y="220619"/>
                    <a:pt x="611796" y="190430"/>
                    <a:pt x="670008" y="160114"/>
                  </a:cubicBezTo>
                  <a:cubicBezTo>
                    <a:pt x="672046" y="158968"/>
                    <a:pt x="674211" y="157949"/>
                    <a:pt x="676376" y="156930"/>
                  </a:cubicBezTo>
                  <a:cubicBezTo>
                    <a:pt x="683000" y="153745"/>
                    <a:pt x="689878" y="150433"/>
                    <a:pt x="695356" y="145466"/>
                  </a:cubicBezTo>
                  <a:cubicBezTo>
                    <a:pt x="705036" y="136804"/>
                    <a:pt x="710132" y="124958"/>
                    <a:pt x="710004" y="112093"/>
                  </a:cubicBezTo>
                  <a:cubicBezTo>
                    <a:pt x="709750" y="98718"/>
                    <a:pt x="703763" y="86235"/>
                    <a:pt x="693445" y="77446"/>
                  </a:cubicBezTo>
                  <a:close/>
                  <a:moveTo>
                    <a:pt x="462127" y="95533"/>
                  </a:moveTo>
                  <a:cubicBezTo>
                    <a:pt x="469515" y="95533"/>
                    <a:pt x="474737" y="97699"/>
                    <a:pt x="478559" y="102412"/>
                  </a:cubicBezTo>
                  <a:cubicBezTo>
                    <a:pt x="483144" y="108144"/>
                    <a:pt x="483909" y="114513"/>
                    <a:pt x="480851" y="121264"/>
                  </a:cubicBezTo>
                  <a:cubicBezTo>
                    <a:pt x="477667" y="128142"/>
                    <a:pt x="472062" y="131709"/>
                    <a:pt x="463910" y="131709"/>
                  </a:cubicBezTo>
                  <a:cubicBezTo>
                    <a:pt x="448243" y="131709"/>
                    <a:pt x="432448" y="131836"/>
                    <a:pt x="416780" y="131709"/>
                  </a:cubicBezTo>
                  <a:cubicBezTo>
                    <a:pt x="397801" y="131709"/>
                    <a:pt x="378822" y="131709"/>
                    <a:pt x="359842" y="131836"/>
                  </a:cubicBezTo>
                  <a:lnTo>
                    <a:pt x="355639" y="131836"/>
                  </a:lnTo>
                  <a:cubicBezTo>
                    <a:pt x="347869" y="131836"/>
                    <a:pt x="339589" y="131836"/>
                    <a:pt x="331692" y="133492"/>
                  </a:cubicBezTo>
                  <a:cubicBezTo>
                    <a:pt x="311184" y="137823"/>
                    <a:pt x="295389" y="158331"/>
                    <a:pt x="296408" y="179221"/>
                  </a:cubicBezTo>
                  <a:lnTo>
                    <a:pt x="296536" y="183042"/>
                  </a:lnTo>
                  <a:lnTo>
                    <a:pt x="323667" y="183042"/>
                  </a:lnTo>
                  <a:lnTo>
                    <a:pt x="324686" y="180622"/>
                  </a:lnTo>
                  <a:cubicBezTo>
                    <a:pt x="325323" y="179221"/>
                    <a:pt x="325833" y="177820"/>
                    <a:pt x="326342" y="176291"/>
                  </a:cubicBezTo>
                  <a:cubicBezTo>
                    <a:pt x="327489" y="173361"/>
                    <a:pt x="328508" y="170559"/>
                    <a:pt x="330036" y="168394"/>
                  </a:cubicBezTo>
                  <a:cubicBezTo>
                    <a:pt x="333348" y="163553"/>
                    <a:pt x="338316" y="161260"/>
                    <a:pt x="347359" y="161515"/>
                  </a:cubicBezTo>
                  <a:cubicBezTo>
                    <a:pt x="378312" y="161770"/>
                    <a:pt x="409138" y="161770"/>
                    <a:pt x="440091" y="161643"/>
                  </a:cubicBezTo>
                  <a:lnTo>
                    <a:pt x="464165" y="161515"/>
                  </a:lnTo>
                  <a:cubicBezTo>
                    <a:pt x="475756" y="161515"/>
                    <a:pt x="484673" y="158713"/>
                    <a:pt x="491296" y="152981"/>
                  </a:cubicBezTo>
                  <a:cubicBezTo>
                    <a:pt x="497411" y="147758"/>
                    <a:pt x="504671" y="145466"/>
                    <a:pt x="512441" y="143173"/>
                  </a:cubicBezTo>
                  <a:lnTo>
                    <a:pt x="515371" y="142281"/>
                  </a:lnTo>
                  <a:cubicBezTo>
                    <a:pt x="543139" y="133619"/>
                    <a:pt x="570780" y="124958"/>
                    <a:pt x="598549" y="116296"/>
                  </a:cubicBezTo>
                  <a:lnTo>
                    <a:pt x="659945" y="97189"/>
                  </a:lnTo>
                  <a:cubicBezTo>
                    <a:pt x="667333" y="94897"/>
                    <a:pt x="675230" y="98845"/>
                    <a:pt x="678542" y="106615"/>
                  </a:cubicBezTo>
                  <a:cubicBezTo>
                    <a:pt x="681599" y="113748"/>
                    <a:pt x="678669" y="121518"/>
                    <a:pt x="671663" y="125212"/>
                  </a:cubicBezTo>
                  <a:lnTo>
                    <a:pt x="496264" y="216288"/>
                  </a:lnTo>
                  <a:cubicBezTo>
                    <a:pt x="468241" y="230809"/>
                    <a:pt x="440091" y="245330"/>
                    <a:pt x="412195" y="260106"/>
                  </a:cubicBezTo>
                  <a:cubicBezTo>
                    <a:pt x="404170" y="264309"/>
                    <a:pt x="395126" y="264819"/>
                    <a:pt x="385573" y="261507"/>
                  </a:cubicBezTo>
                  <a:cubicBezTo>
                    <a:pt x="354238" y="250680"/>
                    <a:pt x="323030" y="239598"/>
                    <a:pt x="291695" y="228516"/>
                  </a:cubicBezTo>
                  <a:lnTo>
                    <a:pt x="244311" y="211829"/>
                  </a:lnTo>
                  <a:cubicBezTo>
                    <a:pt x="235012" y="208645"/>
                    <a:pt x="225714" y="205461"/>
                    <a:pt x="216670" y="201894"/>
                  </a:cubicBezTo>
                  <a:cubicBezTo>
                    <a:pt x="209027" y="198964"/>
                    <a:pt x="201257" y="197436"/>
                    <a:pt x="192977" y="197436"/>
                  </a:cubicBezTo>
                  <a:cubicBezTo>
                    <a:pt x="192213" y="197436"/>
                    <a:pt x="191449" y="197436"/>
                    <a:pt x="190685" y="197436"/>
                  </a:cubicBezTo>
                  <a:cubicBezTo>
                    <a:pt x="183169" y="197690"/>
                    <a:pt x="175654" y="197690"/>
                    <a:pt x="167884" y="197563"/>
                  </a:cubicBezTo>
                  <a:lnTo>
                    <a:pt x="161515" y="197563"/>
                  </a:lnTo>
                  <a:lnTo>
                    <a:pt x="161515" y="52352"/>
                  </a:lnTo>
                  <a:cubicBezTo>
                    <a:pt x="168903" y="52225"/>
                    <a:pt x="176164" y="52352"/>
                    <a:pt x="183552" y="52225"/>
                  </a:cubicBezTo>
                  <a:cubicBezTo>
                    <a:pt x="202021" y="52098"/>
                    <a:pt x="221128" y="51970"/>
                    <a:pt x="239853" y="52607"/>
                  </a:cubicBezTo>
                  <a:cubicBezTo>
                    <a:pt x="245585" y="52862"/>
                    <a:pt x="251571" y="55155"/>
                    <a:pt x="257813" y="57575"/>
                  </a:cubicBezTo>
                  <a:cubicBezTo>
                    <a:pt x="259723" y="58339"/>
                    <a:pt x="261634" y="59103"/>
                    <a:pt x="263545" y="59740"/>
                  </a:cubicBezTo>
                  <a:cubicBezTo>
                    <a:pt x="280231" y="65727"/>
                    <a:pt x="296918" y="71714"/>
                    <a:pt x="313604" y="77828"/>
                  </a:cubicBezTo>
                  <a:cubicBezTo>
                    <a:pt x="328762" y="83305"/>
                    <a:pt x="343920" y="88782"/>
                    <a:pt x="359078" y="94260"/>
                  </a:cubicBezTo>
                  <a:cubicBezTo>
                    <a:pt x="361880" y="95279"/>
                    <a:pt x="365065" y="95788"/>
                    <a:pt x="369014" y="95788"/>
                  </a:cubicBezTo>
                  <a:cubicBezTo>
                    <a:pt x="397292" y="95788"/>
                    <a:pt x="425697" y="95788"/>
                    <a:pt x="453975" y="95788"/>
                  </a:cubicBezTo>
                  <a:lnTo>
                    <a:pt x="462127" y="95533"/>
                  </a:lnTo>
                  <a:cubicBezTo>
                    <a:pt x="461999" y="95533"/>
                    <a:pt x="462127" y="95533"/>
                    <a:pt x="462127" y="9553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="" xmlns:a16="http://schemas.microsoft.com/office/drawing/2014/main" id="{DEE8EE68-CF1F-40E7-8FDB-99D5D6DE8DCB}"/>
                </a:ext>
              </a:extLst>
            </p:cNvPr>
            <p:cNvSpPr/>
            <p:nvPr/>
          </p:nvSpPr>
          <p:spPr>
            <a:xfrm>
              <a:off x="5285091" y="974674"/>
              <a:ext cx="422092" cy="487506"/>
            </a:xfrm>
            <a:custGeom>
              <a:avLst/>
              <a:gdLst>
                <a:gd name="connsiteX0" fmla="*/ 421862 w 422092"/>
                <a:gd name="connsiteY0" fmla="*/ 389171 h 487506"/>
                <a:gd name="connsiteX1" fmla="*/ 403137 w 422092"/>
                <a:gd name="connsiteY1" fmla="*/ 279881 h 487506"/>
                <a:gd name="connsiteX2" fmla="*/ 323399 w 422092"/>
                <a:gd name="connsiteY2" fmla="*/ 177469 h 487506"/>
                <a:gd name="connsiteX3" fmla="*/ 297287 w 422092"/>
                <a:gd name="connsiteY3" fmla="*/ 163585 h 487506"/>
                <a:gd name="connsiteX4" fmla="*/ 287478 w 422092"/>
                <a:gd name="connsiteY4" fmla="*/ 158745 h 487506"/>
                <a:gd name="connsiteX5" fmla="*/ 288880 w 422092"/>
                <a:gd name="connsiteY5" fmla="*/ 135052 h 487506"/>
                <a:gd name="connsiteX6" fmla="*/ 274104 w 422092"/>
                <a:gd name="connsiteY6" fmla="*/ 115181 h 487506"/>
                <a:gd name="connsiteX7" fmla="*/ 284803 w 422092"/>
                <a:gd name="connsiteY7" fmla="*/ 93782 h 487506"/>
                <a:gd name="connsiteX8" fmla="*/ 309770 w 422092"/>
                <a:gd name="connsiteY8" fmla="*/ 43722 h 487506"/>
                <a:gd name="connsiteX9" fmla="*/ 302509 w 422092"/>
                <a:gd name="connsiteY9" fmla="*/ 22068 h 487506"/>
                <a:gd name="connsiteX10" fmla="*/ 287478 w 422092"/>
                <a:gd name="connsiteY10" fmla="*/ 14553 h 487506"/>
                <a:gd name="connsiteX11" fmla="*/ 263022 w 422092"/>
                <a:gd name="connsiteY11" fmla="*/ 2197 h 487506"/>
                <a:gd name="connsiteX12" fmla="*/ 246717 w 422092"/>
                <a:gd name="connsiteY12" fmla="*/ 2197 h 487506"/>
                <a:gd name="connsiteX13" fmla="*/ 213727 w 422092"/>
                <a:gd name="connsiteY13" fmla="*/ 18629 h 487506"/>
                <a:gd name="connsiteX14" fmla="*/ 207995 w 422092"/>
                <a:gd name="connsiteY14" fmla="*/ 18629 h 487506"/>
                <a:gd name="connsiteX15" fmla="*/ 175768 w 422092"/>
                <a:gd name="connsiteY15" fmla="*/ 2579 h 487506"/>
                <a:gd name="connsiteX16" fmla="*/ 158445 w 422092"/>
                <a:gd name="connsiteY16" fmla="*/ 2452 h 487506"/>
                <a:gd name="connsiteX17" fmla="*/ 133733 w 422092"/>
                <a:gd name="connsiteY17" fmla="*/ 14935 h 487506"/>
                <a:gd name="connsiteX18" fmla="*/ 119085 w 422092"/>
                <a:gd name="connsiteY18" fmla="*/ 22196 h 487506"/>
                <a:gd name="connsiteX19" fmla="*/ 111952 w 422092"/>
                <a:gd name="connsiteY19" fmla="*/ 44105 h 487506"/>
                <a:gd name="connsiteX20" fmla="*/ 145834 w 422092"/>
                <a:gd name="connsiteY20" fmla="*/ 111870 h 487506"/>
                <a:gd name="connsiteX21" fmla="*/ 147490 w 422092"/>
                <a:gd name="connsiteY21" fmla="*/ 115309 h 487506"/>
                <a:gd name="connsiteX22" fmla="*/ 133988 w 422092"/>
                <a:gd name="connsiteY22" fmla="*/ 159254 h 487506"/>
                <a:gd name="connsiteX23" fmla="*/ 71063 w 422092"/>
                <a:gd name="connsiteY23" fmla="*/ 194283 h 487506"/>
                <a:gd name="connsiteX24" fmla="*/ 15272 w 422092"/>
                <a:gd name="connsiteY24" fmla="*/ 284467 h 487506"/>
                <a:gd name="connsiteX25" fmla="*/ 369 w 422092"/>
                <a:gd name="connsiteY25" fmla="*/ 370829 h 487506"/>
                <a:gd name="connsiteX26" fmla="*/ 114 w 422092"/>
                <a:gd name="connsiteY26" fmla="*/ 403820 h 487506"/>
                <a:gd name="connsiteX27" fmla="*/ 241 w 422092"/>
                <a:gd name="connsiteY27" fmla="*/ 418723 h 487506"/>
                <a:gd name="connsiteX28" fmla="*/ 241 w 422092"/>
                <a:gd name="connsiteY28" fmla="*/ 421398 h 487506"/>
                <a:gd name="connsiteX29" fmla="*/ 27118 w 422092"/>
                <a:gd name="connsiteY29" fmla="*/ 421398 h 487506"/>
                <a:gd name="connsiteX30" fmla="*/ 27118 w 422092"/>
                <a:gd name="connsiteY30" fmla="*/ 399234 h 487506"/>
                <a:gd name="connsiteX31" fmla="*/ 37945 w 422092"/>
                <a:gd name="connsiteY31" fmla="*/ 304210 h 487506"/>
                <a:gd name="connsiteX32" fmla="*/ 91316 w 422092"/>
                <a:gd name="connsiteY32" fmla="*/ 213008 h 487506"/>
                <a:gd name="connsiteX33" fmla="*/ 173985 w 422092"/>
                <a:gd name="connsiteY33" fmla="*/ 180654 h 487506"/>
                <a:gd name="connsiteX34" fmla="*/ 174367 w 422092"/>
                <a:gd name="connsiteY34" fmla="*/ 180654 h 487506"/>
                <a:gd name="connsiteX35" fmla="*/ 201371 w 422092"/>
                <a:gd name="connsiteY35" fmla="*/ 180654 h 487506"/>
                <a:gd name="connsiteX36" fmla="*/ 251558 w 422092"/>
                <a:gd name="connsiteY36" fmla="*/ 180781 h 487506"/>
                <a:gd name="connsiteX37" fmla="*/ 272575 w 422092"/>
                <a:gd name="connsiteY37" fmla="*/ 183711 h 487506"/>
                <a:gd name="connsiteX38" fmla="*/ 368618 w 422092"/>
                <a:gd name="connsiteY38" fmla="*/ 268799 h 487506"/>
                <a:gd name="connsiteX39" fmla="*/ 394094 w 422092"/>
                <a:gd name="connsiteY39" fmla="*/ 383567 h 487506"/>
                <a:gd name="connsiteX40" fmla="*/ 394348 w 422092"/>
                <a:gd name="connsiteY40" fmla="*/ 449166 h 487506"/>
                <a:gd name="connsiteX41" fmla="*/ 394221 w 422092"/>
                <a:gd name="connsiteY41" fmla="*/ 478208 h 487506"/>
                <a:gd name="connsiteX42" fmla="*/ 394221 w 422092"/>
                <a:gd name="connsiteY42" fmla="*/ 487507 h 487506"/>
                <a:gd name="connsiteX43" fmla="*/ 421735 w 422092"/>
                <a:gd name="connsiteY43" fmla="*/ 487507 h 487506"/>
                <a:gd name="connsiteX44" fmla="*/ 421735 w 422092"/>
                <a:gd name="connsiteY44" fmla="*/ 478081 h 487506"/>
                <a:gd name="connsiteX45" fmla="*/ 421735 w 422092"/>
                <a:gd name="connsiteY45" fmla="*/ 450567 h 487506"/>
                <a:gd name="connsiteX46" fmla="*/ 421862 w 422092"/>
                <a:gd name="connsiteY46" fmla="*/ 389171 h 487506"/>
                <a:gd name="connsiteX47" fmla="*/ 247227 w 422092"/>
                <a:gd name="connsiteY47" fmla="*/ 107157 h 487506"/>
                <a:gd name="connsiteX48" fmla="*/ 244170 w 422092"/>
                <a:gd name="connsiteY48" fmla="*/ 109449 h 487506"/>
                <a:gd name="connsiteX49" fmla="*/ 187869 w 422092"/>
                <a:gd name="connsiteY49" fmla="*/ 109577 h 487506"/>
                <a:gd name="connsiteX50" fmla="*/ 175513 w 422092"/>
                <a:gd name="connsiteY50" fmla="*/ 109577 h 487506"/>
                <a:gd name="connsiteX51" fmla="*/ 141503 w 422092"/>
                <a:gd name="connsiteY51" fmla="*/ 41557 h 487506"/>
                <a:gd name="connsiteX52" fmla="*/ 145962 w 422092"/>
                <a:gd name="connsiteY52" fmla="*/ 39264 h 487506"/>
                <a:gd name="connsiteX53" fmla="*/ 166597 w 422092"/>
                <a:gd name="connsiteY53" fmla="*/ 28819 h 487506"/>
                <a:gd name="connsiteX54" fmla="*/ 169399 w 422092"/>
                <a:gd name="connsiteY54" fmla="*/ 29966 h 487506"/>
                <a:gd name="connsiteX55" fmla="*/ 174876 w 422092"/>
                <a:gd name="connsiteY55" fmla="*/ 32641 h 487506"/>
                <a:gd name="connsiteX56" fmla="*/ 201626 w 422092"/>
                <a:gd name="connsiteY56" fmla="*/ 46143 h 487506"/>
                <a:gd name="connsiteX57" fmla="*/ 219586 w 422092"/>
                <a:gd name="connsiteY57" fmla="*/ 46270 h 487506"/>
                <a:gd name="connsiteX58" fmla="*/ 252195 w 422092"/>
                <a:gd name="connsiteY58" fmla="*/ 30093 h 487506"/>
                <a:gd name="connsiteX59" fmla="*/ 257162 w 422092"/>
                <a:gd name="connsiteY59" fmla="*/ 30093 h 487506"/>
                <a:gd name="connsiteX60" fmla="*/ 275505 w 422092"/>
                <a:gd name="connsiteY60" fmla="*/ 39137 h 487506"/>
                <a:gd name="connsiteX61" fmla="*/ 280218 w 422092"/>
                <a:gd name="connsiteY61" fmla="*/ 41557 h 487506"/>
                <a:gd name="connsiteX62" fmla="*/ 274231 w 422092"/>
                <a:gd name="connsiteY62" fmla="*/ 53531 h 487506"/>
                <a:gd name="connsiteX63" fmla="*/ 247227 w 422092"/>
                <a:gd name="connsiteY63" fmla="*/ 107157 h 487506"/>
                <a:gd name="connsiteX64" fmla="*/ 169017 w 422092"/>
                <a:gd name="connsiteY64" fmla="*/ 136836 h 487506"/>
                <a:gd name="connsiteX65" fmla="*/ 213981 w 422092"/>
                <a:gd name="connsiteY65" fmla="*/ 136836 h 487506"/>
                <a:gd name="connsiteX66" fmla="*/ 233980 w 422092"/>
                <a:gd name="connsiteY66" fmla="*/ 136963 h 487506"/>
                <a:gd name="connsiteX67" fmla="*/ 254488 w 422092"/>
                <a:gd name="connsiteY67" fmla="*/ 137090 h 487506"/>
                <a:gd name="connsiteX68" fmla="*/ 260984 w 422092"/>
                <a:gd name="connsiteY68" fmla="*/ 139893 h 487506"/>
                <a:gd name="connsiteX69" fmla="*/ 263022 w 422092"/>
                <a:gd name="connsiteY69" fmla="*/ 145115 h 487506"/>
                <a:gd name="connsiteX70" fmla="*/ 254105 w 422092"/>
                <a:gd name="connsiteY70" fmla="*/ 153013 h 487506"/>
                <a:gd name="connsiteX71" fmla="*/ 223025 w 422092"/>
                <a:gd name="connsiteY71" fmla="*/ 153013 h 487506"/>
                <a:gd name="connsiteX72" fmla="*/ 210287 w 422092"/>
                <a:gd name="connsiteY72" fmla="*/ 153013 h 487506"/>
                <a:gd name="connsiteX73" fmla="*/ 202008 w 422092"/>
                <a:gd name="connsiteY73" fmla="*/ 153013 h 487506"/>
                <a:gd name="connsiteX74" fmla="*/ 168890 w 422092"/>
                <a:gd name="connsiteY74" fmla="*/ 153013 h 487506"/>
                <a:gd name="connsiteX75" fmla="*/ 158445 w 422092"/>
                <a:gd name="connsiteY75" fmla="*/ 144988 h 487506"/>
                <a:gd name="connsiteX76" fmla="*/ 169017 w 422092"/>
                <a:gd name="connsiteY76" fmla="*/ 136836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2092" h="487506">
                  <a:moveTo>
                    <a:pt x="421862" y="389171"/>
                  </a:moveTo>
                  <a:cubicBezTo>
                    <a:pt x="421225" y="348028"/>
                    <a:pt x="415111" y="312235"/>
                    <a:pt x="403137" y="279881"/>
                  </a:cubicBezTo>
                  <a:cubicBezTo>
                    <a:pt x="386069" y="234025"/>
                    <a:pt x="359956" y="200525"/>
                    <a:pt x="323399" y="177469"/>
                  </a:cubicBezTo>
                  <a:cubicBezTo>
                    <a:pt x="314992" y="172247"/>
                    <a:pt x="306076" y="167788"/>
                    <a:pt x="297287" y="163585"/>
                  </a:cubicBezTo>
                  <a:cubicBezTo>
                    <a:pt x="293975" y="161929"/>
                    <a:pt x="290663" y="160401"/>
                    <a:pt x="287478" y="158745"/>
                  </a:cubicBezTo>
                  <a:cubicBezTo>
                    <a:pt x="290663" y="151102"/>
                    <a:pt x="291172" y="143077"/>
                    <a:pt x="288880" y="135052"/>
                  </a:cubicBezTo>
                  <a:cubicBezTo>
                    <a:pt x="286587" y="127155"/>
                    <a:pt x="281619" y="120404"/>
                    <a:pt x="274104" y="115181"/>
                  </a:cubicBezTo>
                  <a:lnTo>
                    <a:pt x="284803" y="93782"/>
                  </a:lnTo>
                  <a:cubicBezTo>
                    <a:pt x="293210" y="76968"/>
                    <a:pt x="301490" y="60282"/>
                    <a:pt x="309770" y="43722"/>
                  </a:cubicBezTo>
                  <a:cubicBezTo>
                    <a:pt x="314610" y="33914"/>
                    <a:pt x="312317" y="27036"/>
                    <a:pt x="302509" y="22068"/>
                  </a:cubicBezTo>
                  <a:cubicBezTo>
                    <a:pt x="297541" y="19521"/>
                    <a:pt x="292446" y="17100"/>
                    <a:pt x="287478" y="14553"/>
                  </a:cubicBezTo>
                  <a:cubicBezTo>
                    <a:pt x="279326" y="10477"/>
                    <a:pt x="271174" y="6401"/>
                    <a:pt x="263022" y="2197"/>
                  </a:cubicBezTo>
                  <a:cubicBezTo>
                    <a:pt x="257417" y="-732"/>
                    <a:pt x="252322" y="-732"/>
                    <a:pt x="246717" y="2197"/>
                  </a:cubicBezTo>
                  <a:cubicBezTo>
                    <a:pt x="237801" y="6910"/>
                    <a:pt x="225828" y="12897"/>
                    <a:pt x="213727" y="18629"/>
                  </a:cubicBezTo>
                  <a:cubicBezTo>
                    <a:pt x="212198" y="19266"/>
                    <a:pt x="209523" y="19266"/>
                    <a:pt x="207995" y="18629"/>
                  </a:cubicBezTo>
                  <a:cubicBezTo>
                    <a:pt x="197932" y="13916"/>
                    <a:pt x="187359" y="8694"/>
                    <a:pt x="175768" y="2579"/>
                  </a:cubicBezTo>
                  <a:cubicBezTo>
                    <a:pt x="169781" y="-605"/>
                    <a:pt x="164304" y="-605"/>
                    <a:pt x="158445" y="2452"/>
                  </a:cubicBezTo>
                  <a:cubicBezTo>
                    <a:pt x="150292" y="6655"/>
                    <a:pt x="142013" y="10732"/>
                    <a:pt x="133733" y="14935"/>
                  </a:cubicBezTo>
                  <a:cubicBezTo>
                    <a:pt x="128893" y="17355"/>
                    <a:pt x="124053" y="19775"/>
                    <a:pt x="119085" y="22196"/>
                  </a:cubicBezTo>
                  <a:cubicBezTo>
                    <a:pt x="108767" y="27418"/>
                    <a:pt x="106729" y="33787"/>
                    <a:pt x="111952" y="44105"/>
                  </a:cubicBezTo>
                  <a:lnTo>
                    <a:pt x="145834" y="111870"/>
                  </a:lnTo>
                  <a:cubicBezTo>
                    <a:pt x="146344" y="113016"/>
                    <a:pt x="146981" y="114162"/>
                    <a:pt x="147490" y="115309"/>
                  </a:cubicBezTo>
                  <a:cubicBezTo>
                    <a:pt x="132077" y="126900"/>
                    <a:pt x="127619" y="141549"/>
                    <a:pt x="133988" y="159254"/>
                  </a:cubicBezTo>
                  <a:cubicBezTo>
                    <a:pt x="110296" y="166260"/>
                    <a:pt x="89151" y="178106"/>
                    <a:pt x="71063" y="194283"/>
                  </a:cubicBezTo>
                  <a:cubicBezTo>
                    <a:pt x="45460" y="217211"/>
                    <a:pt x="27245" y="246763"/>
                    <a:pt x="15272" y="284467"/>
                  </a:cubicBezTo>
                  <a:cubicBezTo>
                    <a:pt x="6865" y="311089"/>
                    <a:pt x="1897" y="339239"/>
                    <a:pt x="369" y="370829"/>
                  </a:cubicBezTo>
                  <a:cubicBezTo>
                    <a:pt x="-141" y="381783"/>
                    <a:pt x="-13" y="392993"/>
                    <a:pt x="114" y="403820"/>
                  </a:cubicBezTo>
                  <a:cubicBezTo>
                    <a:pt x="114" y="408787"/>
                    <a:pt x="241" y="413755"/>
                    <a:pt x="241" y="418723"/>
                  </a:cubicBezTo>
                  <a:lnTo>
                    <a:pt x="241" y="421398"/>
                  </a:lnTo>
                  <a:lnTo>
                    <a:pt x="27118" y="421398"/>
                  </a:lnTo>
                  <a:lnTo>
                    <a:pt x="27118" y="399234"/>
                  </a:lnTo>
                  <a:cubicBezTo>
                    <a:pt x="27118" y="361785"/>
                    <a:pt x="30557" y="331596"/>
                    <a:pt x="37945" y="304210"/>
                  </a:cubicBezTo>
                  <a:cubicBezTo>
                    <a:pt x="48772" y="264468"/>
                    <a:pt x="66223" y="234662"/>
                    <a:pt x="91316" y="213008"/>
                  </a:cubicBezTo>
                  <a:cubicBezTo>
                    <a:pt x="116665" y="191226"/>
                    <a:pt x="143796" y="180654"/>
                    <a:pt x="173985" y="180654"/>
                  </a:cubicBezTo>
                  <a:cubicBezTo>
                    <a:pt x="174112" y="180654"/>
                    <a:pt x="174239" y="180654"/>
                    <a:pt x="174367" y="180654"/>
                  </a:cubicBezTo>
                  <a:cubicBezTo>
                    <a:pt x="183283" y="180654"/>
                    <a:pt x="192327" y="180654"/>
                    <a:pt x="201371" y="180654"/>
                  </a:cubicBezTo>
                  <a:cubicBezTo>
                    <a:pt x="218185" y="180654"/>
                    <a:pt x="234871" y="180654"/>
                    <a:pt x="251558" y="180781"/>
                  </a:cubicBezTo>
                  <a:cubicBezTo>
                    <a:pt x="259201" y="180908"/>
                    <a:pt x="266206" y="181927"/>
                    <a:pt x="272575" y="183711"/>
                  </a:cubicBezTo>
                  <a:cubicBezTo>
                    <a:pt x="314865" y="196066"/>
                    <a:pt x="346327" y="223962"/>
                    <a:pt x="368618" y="268799"/>
                  </a:cubicBezTo>
                  <a:cubicBezTo>
                    <a:pt x="384795" y="301281"/>
                    <a:pt x="393075" y="338857"/>
                    <a:pt x="394094" y="383567"/>
                  </a:cubicBezTo>
                  <a:cubicBezTo>
                    <a:pt x="394603" y="405348"/>
                    <a:pt x="394476" y="427639"/>
                    <a:pt x="394348" y="449166"/>
                  </a:cubicBezTo>
                  <a:cubicBezTo>
                    <a:pt x="394348" y="458847"/>
                    <a:pt x="394221" y="468528"/>
                    <a:pt x="394221" y="478208"/>
                  </a:cubicBezTo>
                  <a:lnTo>
                    <a:pt x="394221" y="487507"/>
                  </a:lnTo>
                  <a:lnTo>
                    <a:pt x="421735" y="487507"/>
                  </a:lnTo>
                  <a:lnTo>
                    <a:pt x="421735" y="478081"/>
                  </a:lnTo>
                  <a:cubicBezTo>
                    <a:pt x="421735" y="468910"/>
                    <a:pt x="421735" y="459739"/>
                    <a:pt x="421735" y="450567"/>
                  </a:cubicBezTo>
                  <a:cubicBezTo>
                    <a:pt x="422117" y="430569"/>
                    <a:pt x="422244" y="409679"/>
                    <a:pt x="421862" y="389171"/>
                  </a:cubicBezTo>
                  <a:close/>
                  <a:moveTo>
                    <a:pt x="247227" y="107157"/>
                  </a:moveTo>
                  <a:cubicBezTo>
                    <a:pt x="246717" y="108303"/>
                    <a:pt x="244807" y="109449"/>
                    <a:pt x="244170" y="109449"/>
                  </a:cubicBezTo>
                  <a:cubicBezTo>
                    <a:pt x="225445" y="109704"/>
                    <a:pt x="206721" y="109577"/>
                    <a:pt x="187869" y="109577"/>
                  </a:cubicBezTo>
                  <a:lnTo>
                    <a:pt x="175513" y="109577"/>
                  </a:lnTo>
                  <a:lnTo>
                    <a:pt x="141503" y="41557"/>
                  </a:lnTo>
                  <a:lnTo>
                    <a:pt x="145962" y="39264"/>
                  </a:lnTo>
                  <a:cubicBezTo>
                    <a:pt x="152967" y="35698"/>
                    <a:pt x="159973" y="32131"/>
                    <a:pt x="166597" y="28819"/>
                  </a:cubicBezTo>
                  <a:cubicBezTo>
                    <a:pt x="167106" y="28819"/>
                    <a:pt x="168635" y="29584"/>
                    <a:pt x="169399" y="29966"/>
                  </a:cubicBezTo>
                  <a:lnTo>
                    <a:pt x="174876" y="32641"/>
                  </a:lnTo>
                  <a:cubicBezTo>
                    <a:pt x="183665" y="36971"/>
                    <a:pt x="192837" y="41430"/>
                    <a:pt x="201626" y="46143"/>
                  </a:cubicBezTo>
                  <a:cubicBezTo>
                    <a:pt x="207740" y="49327"/>
                    <a:pt x="213472" y="49454"/>
                    <a:pt x="219586" y="46270"/>
                  </a:cubicBezTo>
                  <a:cubicBezTo>
                    <a:pt x="231050" y="40283"/>
                    <a:pt x="241750" y="34933"/>
                    <a:pt x="252195" y="30093"/>
                  </a:cubicBezTo>
                  <a:cubicBezTo>
                    <a:pt x="253468" y="29456"/>
                    <a:pt x="255889" y="29456"/>
                    <a:pt x="257162" y="30093"/>
                  </a:cubicBezTo>
                  <a:cubicBezTo>
                    <a:pt x="263277" y="32895"/>
                    <a:pt x="269263" y="35825"/>
                    <a:pt x="275505" y="39137"/>
                  </a:cubicBezTo>
                  <a:lnTo>
                    <a:pt x="280218" y="41557"/>
                  </a:lnTo>
                  <a:lnTo>
                    <a:pt x="274231" y="53531"/>
                  </a:lnTo>
                  <a:cubicBezTo>
                    <a:pt x="265187" y="71746"/>
                    <a:pt x="256271" y="89451"/>
                    <a:pt x="247227" y="107157"/>
                  </a:cubicBezTo>
                  <a:close/>
                  <a:moveTo>
                    <a:pt x="169017" y="136836"/>
                  </a:moveTo>
                  <a:cubicBezTo>
                    <a:pt x="184048" y="136708"/>
                    <a:pt x="199078" y="136836"/>
                    <a:pt x="213981" y="136836"/>
                  </a:cubicBezTo>
                  <a:lnTo>
                    <a:pt x="233980" y="136963"/>
                  </a:lnTo>
                  <a:cubicBezTo>
                    <a:pt x="240858" y="136963"/>
                    <a:pt x="247609" y="136963"/>
                    <a:pt x="254488" y="137090"/>
                  </a:cubicBezTo>
                  <a:cubicBezTo>
                    <a:pt x="257035" y="137090"/>
                    <a:pt x="259455" y="138109"/>
                    <a:pt x="260984" y="139893"/>
                  </a:cubicBezTo>
                  <a:cubicBezTo>
                    <a:pt x="262385" y="141421"/>
                    <a:pt x="263149" y="143205"/>
                    <a:pt x="263022" y="145115"/>
                  </a:cubicBezTo>
                  <a:cubicBezTo>
                    <a:pt x="262894" y="149828"/>
                    <a:pt x="259328" y="153013"/>
                    <a:pt x="254105" y="153013"/>
                  </a:cubicBezTo>
                  <a:cubicBezTo>
                    <a:pt x="243788" y="153013"/>
                    <a:pt x="233343" y="153013"/>
                    <a:pt x="223025" y="153013"/>
                  </a:cubicBezTo>
                  <a:lnTo>
                    <a:pt x="210287" y="153013"/>
                  </a:lnTo>
                  <a:lnTo>
                    <a:pt x="202008" y="153013"/>
                  </a:lnTo>
                  <a:cubicBezTo>
                    <a:pt x="190926" y="153013"/>
                    <a:pt x="179844" y="153013"/>
                    <a:pt x="168890" y="153013"/>
                  </a:cubicBezTo>
                  <a:cubicBezTo>
                    <a:pt x="165705" y="153013"/>
                    <a:pt x="158445" y="152248"/>
                    <a:pt x="158445" y="144988"/>
                  </a:cubicBezTo>
                  <a:cubicBezTo>
                    <a:pt x="158699" y="140020"/>
                    <a:pt x="162521" y="136963"/>
                    <a:pt x="169017" y="136836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="" xmlns:a16="http://schemas.microsoft.com/office/drawing/2014/main" id="{FBF5F91F-9418-4FEE-9A5E-8D02DC792F58}"/>
                </a:ext>
              </a:extLst>
            </p:cNvPr>
            <p:cNvSpPr/>
            <p:nvPr/>
          </p:nvSpPr>
          <p:spPr>
            <a:xfrm>
              <a:off x="5449522" y="1259778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3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153 w 107379"/>
                <a:gd name="connsiteY18" fmla="*/ 45729 h 103685"/>
                <a:gd name="connsiteX19" fmla="*/ 61269 w 107379"/>
                <a:gd name="connsiteY19" fmla="*/ 49423 h 103685"/>
                <a:gd name="connsiteX20" fmla="*/ 41270 w 107379"/>
                <a:gd name="connsiteY20" fmla="*/ 49423 h 103685"/>
                <a:gd name="connsiteX21" fmla="*/ 41270 w 107379"/>
                <a:gd name="connsiteY21" fmla="*/ 20253 h 103685"/>
                <a:gd name="connsiteX22" fmla="*/ 61269 w 107379"/>
                <a:gd name="connsiteY22" fmla="*/ 20253 h 103685"/>
                <a:gd name="connsiteX23" fmla="*/ 75153 w 107379"/>
                <a:gd name="connsiteY23" fmla="*/ 23947 h 103685"/>
                <a:gd name="connsiteX24" fmla="*/ 75153 w 107379"/>
                <a:gd name="connsiteY24" fmla="*/ 23947 h 103685"/>
                <a:gd name="connsiteX25" fmla="*/ 80375 w 107379"/>
                <a:gd name="connsiteY25" fmla="*/ 34774 h 103685"/>
                <a:gd name="connsiteX26" fmla="*/ 75153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3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558" y="54390"/>
                    <a:pt x="107380" y="45983"/>
                    <a:pt x="107380" y="34519"/>
                  </a:cubicBezTo>
                  <a:close/>
                  <a:moveTo>
                    <a:pt x="75153" y="45729"/>
                  </a:moveTo>
                  <a:cubicBezTo>
                    <a:pt x="71841" y="48149"/>
                    <a:pt x="67128" y="49423"/>
                    <a:pt x="61269" y="49423"/>
                  </a:cubicBezTo>
                  <a:lnTo>
                    <a:pt x="41270" y="49423"/>
                  </a:lnTo>
                  <a:lnTo>
                    <a:pt x="41270" y="20253"/>
                  </a:lnTo>
                  <a:lnTo>
                    <a:pt x="61269" y="20253"/>
                  </a:lnTo>
                  <a:cubicBezTo>
                    <a:pt x="67128" y="20253"/>
                    <a:pt x="71841" y="21527"/>
                    <a:pt x="75153" y="23947"/>
                  </a:cubicBezTo>
                  <a:lnTo>
                    <a:pt x="75153" y="23947"/>
                  </a:lnTo>
                  <a:cubicBezTo>
                    <a:pt x="78592" y="26495"/>
                    <a:pt x="80375" y="30189"/>
                    <a:pt x="80375" y="34774"/>
                  </a:cubicBezTo>
                  <a:cubicBezTo>
                    <a:pt x="80375" y="39487"/>
                    <a:pt x="78592" y="43181"/>
                    <a:pt x="75153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29">
            <a:extLst>
              <a:ext uri="{FF2B5EF4-FFF2-40B4-BE49-F238E27FC236}">
                <a16:creationId xmlns="" xmlns:a16="http://schemas.microsoft.com/office/drawing/2014/main" id="{5AA71274-7755-496F-8DF6-827F3FBEEC49}"/>
              </a:ext>
            </a:extLst>
          </p:cNvPr>
          <p:cNvGrpSpPr/>
          <p:nvPr/>
        </p:nvGrpSpPr>
        <p:grpSpPr>
          <a:xfrm>
            <a:off x="4050556" y="2021518"/>
            <a:ext cx="1399867" cy="1399867"/>
            <a:chOff x="3349000" y="2241964"/>
            <a:chExt cx="1399867" cy="1399867"/>
          </a:xfrm>
          <a:solidFill>
            <a:schemeClr val="accent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="" xmlns:a16="http://schemas.microsoft.com/office/drawing/2014/main" id="{6D57D9D6-803B-4253-B7A6-1D192C3282CE}"/>
                </a:ext>
              </a:extLst>
            </p:cNvPr>
            <p:cNvSpPr/>
            <p:nvPr/>
          </p:nvSpPr>
          <p:spPr>
            <a:xfrm rot="-4060763">
              <a:off x="3512530" y="2405494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="" xmlns:a16="http://schemas.microsoft.com/office/drawing/2014/main" id="{39BA927B-425B-4405-AAD4-3C55CC12C177}"/>
                </a:ext>
              </a:extLst>
            </p:cNvPr>
            <p:cNvSpPr/>
            <p:nvPr/>
          </p:nvSpPr>
          <p:spPr>
            <a:xfrm>
              <a:off x="3966874" y="2997324"/>
              <a:ext cx="395644" cy="250316"/>
            </a:xfrm>
            <a:custGeom>
              <a:avLst/>
              <a:gdLst>
                <a:gd name="connsiteX0" fmla="*/ 395644 w 395644"/>
                <a:gd name="connsiteY0" fmla="*/ 211305 h 250316"/>
                <a:gd name="connsiteX1" fmla="*/ 395644 w 395644"/>
                <a:gd name="connsiteY1" fmla="*/ 40109 h 250316"/>
                <a:gd name="connsiteX2" fmla="*/ 374882 w 395644"/>
                <a:gd name="connsiteY2" fmla="*/ 17181 h 250316"/>
                <a:gd name="connsiteX3" fmla="*/ 354883 w 395644"/>
                <a:gd name="connsiteY3" fmla="*/ 8902 h 250316"/>
                <a:gd name="connsiteX4" fmla="*/ 259605 w 395644"/>
                <a:gd name="connsiteY4" fmla="*/ 1896 h 250316"/>
                <a:gd name="connsiteX5" fmla="*/ 208781 w 395644"/>
                <a:gd name="connsiteY5" fmla="*/ 15907 h 250316"/>
                <a:gd name="connsiteX6" fmla="*/ 185471 w 395644"/>
                <a:gd name="connsiteY6" fmla="*/ 53611 h 250316"/>
                <a:gd name="connsiteX7" fmla="*/ 185598 w 395644"/>
                <a:gd name="connsiteY7" fmla="*/ 61764 h 250316"/>
                <a:gd name="connsiteX8" fmla="*/ 185598 w 395644"/>
                <a:gd name="connsiteY8" fmla="*/ 65967 h 250316"/>
                <a:gd name="connsiteX9" fmla="*/ 185598 w 395644"/>
                <a:gd name="connsiteY9" fmla="*/ 67878 h 250316"/>
                <a:gd name="connsiteX10" fmla="*/ 176554 w 395644"/>
                <a:gd name="connsiteY10" fmla="*/ 64566 h 250316"/>
                <a:gd name="connsiteX11" fmla="*/ 172860 w 395644"/>
                <a:gd name="connsiteY11" fmla="*/ 63165 h 250316"/>
                <a:gd name="connsiteX12" fmla="*/ 74907 w 395644"/>
                <a:gd name="connsiteY12" fmla="*/ 55012 h 250316"/>
                <a:gd name="connsiteX13" fmla="*/ 18988 w 395644"/>
                <a:gd name="connsiteY13" fmla="*/ 71317 h 250316"/>
                <a:gd name="connsiteX14" fmla="*/ 8 w 395644"/>
                <a:gd name="connsiteY14" fmla="*/ 104308 h 250316"/>
                <a:gd name="connsiteX15" fmla="*/ 8 w 395644"/>
                <a:gd name="connsiteY15" fmla="*/ 199714 h 250316"/>
                <a:gd name="connsiteX16" fmla="*/ 17077 w 395644"/>
                <a:gd name="connsiteY16" fmla="*/ 230794 h 250316"/>
                <a:gd name="connsiteX17" fmla="*/ 35929 w 395644"/>
                <a:gd name="connsiteY17" fmla="*/ 239711 h 250316"/>
                <a:gd name="connsiteX18" fmla="*/ 125094 w 395644"/>
                <a:gd name="connsiteY18" fmla="*/ 249391 h 250316"/>
                <a:gd name="connsiteX19" fmla="*/ 197189 w 395644"/>
                <a:gd name="connsiteY19" fmla="*/ 228246 h 250316"/>
                <a:gd name="connsiteX20" fmla="*/ 197954 w 395644"/>
                <a:gd name="connsiteY20" fmla="*/ 227737 h 250316"/>
                <a:gd name="connsiteX21" fmla="*/ 198718 w 395644"/>
                <a:gd name="connsiteY21" fmla="*/ 228119 h 250316"/>
                <a:gd name="connsiteX22" fmla="*/ 202412 w 395644"/>
                <a:gd name="connsiteY22" fmla="*/ 230412 h 250316"/>
                <a:gd name="connsiteX23" fmla="*/ 210182 w 395644"/>
                <a:gd name="connsiteY23" fmla="*/ 234870 h 250316"/>
                <a:gd name="connsiteX24" fmla="*/ 222920 w 395644"/>
                <a:gd name="connsiteY24" fmla="*/ 239965 h 250316"/>
                <a:gd name="connsiteX25" fmla="*/ 357813 w 395644"/>
                <a:gd name="connsiteY25" fmla="*/ 240602 h 250316"/>
                <a:gd name="connsiteX26" fmla="*/ 395644 w 395644"/>
                <a:gd name="connsiteY26" fmla="*/ 211305 h 250316"/>
                <a:gd name="connsiteX27" fmla="*/ 185598 w 395644"/>
                <a:gd name="connsiteY27" fmla="*/ 137171 h 250316"/>
                <a:gd name="connsiteX28" fmla="*/ 185216 w 395644"/>
                <a:gd name="connsiteY28" fmla="*/ 150164 h 250316"/>
                <a:gd name="connsiteX29" fmla="*/ 178592 w 395644"/>
                <a:gd name="connsiteY29" fmla="*/ 157934 h 250316"/>
                <a:gd name="connsiteX30" fmla="*/ 171077 w 395644"/>
                <a:gd name="connsiteY30" fmla="*/ 160736 h 250316"/>
                <a:gd name="connsiteX31" fmla="*/ 141016 w 395644"/>
                <a:gd name="connsiteY31" fmla="*/ 169907 h 250316"/>
                <a:gd name="connsiteX32" fmla="*/ 104076 w 395644"/>
                <a:gd name="connsiteY32" fmla="*/ 173092 h 250316"/>
                <a:gd name="connsiteX33" fmla="*/ 49686 w 395644"/>
                <a:gd name="connsiteY33" fmla="*/ 165959 h 250316"/>
                <a:gd name="connsiteX34" fmla="*/ 47902 w 395644"/>
                <a:gd name="connsiteY34" fmla="*/ 165322 h 250316"/>
                <a:gd name="connsiteX35" fmla="*/ 46756 w 395644"/>
                <a:gd name="connsiteY35" fmla="*/ 164940 h 250316"/>
                <a:gd name="connsiteX36" fmla="*/ 24338 w 395644"/>
                <a:gd name="connsiteY36" fmla="*/ 131821 h 250316"/>
                <a:gd name="connsiteX37" fmla="*/ 24465 w 395644"/>
                <a:gd name="connsiteY37" fmla="*/ 130038 h 250316"/>
                <a:gd name="connsiteX38" fmla="*/ 26121 w 395644"/>
                <a:gd name="connsiteY38" fmla="*/ 130675 h 250316"/>
                <a:gd name="connsiteX39" fmla="*/ 183687 w 395644"/>
                <a:gd name="connsiteY39" fmla="*/ 130802 h 250316"/>
                <a:gd name="connsiteX40" fmla="*/ 185471 w 395644"/>
                <a:gd name="connsiteY40" fmla="*/ 130165 h 250316"/>
                <a:gd name="connsiteX41" fmla="*/ 185471 w 395644"/>
                <a:gd name="connsiteY41" fmla="*/ 132076 h 250316"/>
                <a:gd name="connsiteX42" fmla="*/ 185598 w 395644"/>
                <a:gd name="connsiteY42" fmla="*/ 137171 h 250316"/>
                <a:gd name="connsiteX43" fmla="*/ 185216 w 395644"/>
                <a:gd name="connsiteY43" fmla="*/ 202389 h 250316"/>
                <a:gd name="connsiteX44" fmla="*/ 178210 w 395644"/>
                <a:gd name="connsiteY44" fmla="*/ 211305 h 250316"/>
                <a:gd name="connsiteX45" fmla="*/ 174898 w 395644"/>
                <a:gd name="connsiteY45" fmla="*/ 212579 h 250316"/>
                <a:gd name="connsiteX46" fmla="*/ 144200 w 395644"/>
                <a:gd name="connsiteY46" fmla="*/ 222387 h 250316"/>
                <a:gd name="connsiteX47" fmla="*/ 103567 w 395644"/>
                <a:gd name="connsiteY47" fmla="*/ 226208 h 250316"/>
                <a:gd name="connsiteX48" fmla="*/ 45737 w 395644"/>
                <a:gd name="connsiteY48" fmla="*/ 217674 h 250316"/>
                <a:gd name="connsiteX49" fmla="*/ 24465 w 395644"/>
                <a:gd name="connsiteY49" fmla="*/ 184683 h 250316"/>
                <a:gd name="connsiteX50" fmla="*/ 24592 w 395644"/>
                <a:gd name="connsiteY50" fmla="*/ 182900 h 250316"/>
                <a:gd name="connsiteX51" fmla="*/ 26248 w 395644"/>
                <a:gd name="connsiteY51" fmla="*/ 183537 h 250316"/>
                <a:gd name="connsiteX52" fmla="*/ 104076 w 395644"/>
                <a:gd name="connsiteY52" fmla="*/ 197294 h 250316"/>
                <a:gd name="connsiteX53" fmla="*/ 104203 w 395644"/>
                <a:gd name="connsiteY53" fmla="*/ 197294 h 250316"/>
                <a:gd name="connsiteX54" fmla="*/ 183687 w 395644"/>
                <a:gd name="connsiteY54" fmla="*/ 183282 h 250316"/>
                <a:gd name="connsiteX55" fmla="*/ 185598 w 395644"/>
                <a:gd name="connsiteY55" fmla="*/ 182518 h 250316"/>
                <a:gd name="connsiteX56" fmla="*/ 185598 w 395644"/>
                <a:gd name="connsiteY56" fmla="*/ 184556 h 250316"/>
                <a:gd name="connsiteX57" fmla="*/ 185725 w 395644"/>
                <a:gd name="connsiteY57" fmla="*/ 190415 h 250316"/>
                <a:gd name="connsiteX58" fmla="*/ 185216 w 395644"/>
                <a:gd name="connsiteY58" fmla="*/ 202389 h 250316"/>
                <a:gd name="connsiteX59" fmla="*/ 186235 w 395644"/>
                <a:gd name="connsiteY59" fmla="*/ 98576 h 250316"/>
                <a:gd name="connsiteX60" fmla="*/ 104458 w 395644"/>
                <a:gd name="connsiteY60" fmla="*/ 119338 h 250316"/>
                <a:gd name="connsiteX61" fmla="*/ 24083 w 395644"/>
                <a:gd name="connsiteY61" fmla="*/ 98958 h 250316"/>
                <a:gd name="connsiteX62" fmla="*/ 22809 w 395644"/>
                <a:gd name="connsiteY62" fmla="*/ 97684 h 250316"/>
                <a:gd name="connsiteX63" fmla="*/ 24338 w 395644"/>
                <a:gd name="connsiteY63" fmla="*/ 96792 h 250316"/>
                <a:gd name="connsiteX64" fmla="*/ 28923 w 395644"/>
                <a:gd name="connsiteY64" fmla="*/ 93990 h 250316"/>
                <a:gd name="connsiteX65" fmla="*/ 38859 w 395644"/>
                <a:gd name="connsiteY65" fmla="*/ 88513 h 250316"/>
                <a:gd name="connsiteX66" fmla="*/ 103184 w 395644"/>
                <a:gd name="connsiteY66" fmla="*/ 77813 h 250316"/>
                <a:gd name="connsiteX67" fmla="*/ 105477 w 395644"/>
                <a:gd name="connsiteY67" fmla="*/ 77813 h 250316"/>
                <a:gd name="connsiteX68" fmla="*/ 167001 w 395644"/>
                <a:gd name="connsiteY68" fmla="*/ 86984 h 250316"/>
                <a:gd name="connsiteX69" fmla="*/ 179611 w 395644"/>
                <a:gd name="connsiteY69" fmla="*/ 93098 h 250316"/>
                <a:gd name="connsiteX70" fmla="*/ 185853 w 395644"/>
                <a:gd name="connsiteY70" fmla="*/ 96410 h 250316"/>
                <a:gd name="connsiteX71" fmla="*/ 187509 w 395644"/>
                <a:gd name="connsiteY71" fmla="*/ 97302 h 250316"/>
                <a:gd name="connsiteX72" fmla="*/ 186235 w 395644"/>
                <a:gd name="connsiteY72" fmla="*/ 98576 h 250316"/>
                <a:gd name="connsiteX73" fmla="*/ 371697 w 395644"/>
                <a:gd name="connsiteY73" fmla="*/ 140101 h 250316"/>
                <a:gd name="connsiteX74" fmla="*/ 357049 w 395644"/>
                <a:gd name="connsiteY74" fmla="*/ 161755 h 250316"/>
                <a:gd name="connsiteX75" fmla="*/ 294888 w 395644"/>
                <a:gd name="connsiteY75" fmla="*/ 172710 h 250316"/>
                <a:gd name="connsiteX76" fmla="*/ 288902 w 395644"/>
                <a:gd name="connsiteY76" fmla="*/ 172837 h 250316"/>
                <a:gd name="connsiteX77" fmla="*/ 235785 w 395644"/>
                <a:gd name="connsiteY77" fmla="*/ 166086 h 250316"/>
                <a:gd name="connsiteX78" fmla="*/ 235148 w 395644"/>
                <a:gd name="connsiteY78" fmla="*/ 165959 h 250316"/>
                <a:gd name="connsiteX79" fmla="*/ 230690 w 395644"/>
                <a:gd name="connsiteY79" fmla="*/ 164558 h 250316"/>
                <a:gd name="connsiteX80" fmla="*/ 230180 w 395644"/>
                <a:gd name="connsiteY80" fmla="*/ 164303 h 250316"/>
                <a:gd name="connsiteX81" fmla="*/ 210182 w 395644"/>
                <a:gd name="connsiteY81" fmla="*/ 139209 h 250316"/>
                <a:gd name="connsiteX82" fmla="*/ 210564 w 395644"/>
                <a:gd name="connsiteY82" fmla="*/ 132076 h 250316"/>
                <a:gd name="connsiteX83" fmla="*/ 210691 w 395644"/>
                <a:gd name="connsiteY83" fmla="*/ 130293 h 250316"/>
                <a:gd name="connsiteX84" fmla="*/ 212347 w 395644"/>
                <a:gd name="connsiteY84" fmla="*/ 130930 h 250316"/>
                <a:gd name="connsiteX85" fmla="*/ 369787 w 395644"/>
                <a:gd name="connsiteY85" fmla="*/ 130548 h 250316"/>
                <a:gd name="connsiteX86" fmla="*/ 371570 w 395644"/>
                <a:gd name="connsiteY86" fmla="*/ 129911 h 250316"/>
                <a:gd name="connsiteX87" fmla="*/ 371570 w 395644"/>
                <a:gd name="connsiteY87" fmla="*/ 140101 h 250316"/>
                <a:gd name="connsiteX88" fmla="*/ 371443 w 395644"/>
                <a:gd name="connsiteY88" fmla="*/ 96156 h 250316"/>
                <a:gd name="connsiteX89" fmla="*/ 364182 w 395644"/>
                <a:gd name="connsiteY89" fmla="*/ 105072 h 250316"/>
                <a:gd name="connsiteX90" fmla="*/ 358832 w 395644"/>
                <a:gd name="connsiteY90" fmla="*/ 107110 h 250316"/>
                <a:gd name="connsiteX91" fmla="*/ 327242 w 395644"/>
                <a:gd name="connsiteY91" fmla="*/ 116663 h 250316"/>
                <a:gd name="connsiteX92" fmla="*/ 289156 w 395644"/>
                <a:gd name="connsiteY92" fmla="*/ 119848 h 250316"/>
                <a:gd name="connsiteX93" fmla="*/ 233110 w 395644"/>
                <a:gd name="connsiteY93" fmla="*/ 111950 h 250316"/>
                <a:gd name="connsiteX94" fmla="*/ 232346 w 395644"/>
                <a:gd name="connsiteY94" fmla="*/ 111823 h 250316"/>
                <a:gd name="connsiteX95" fmla="*/ 230817 w 395644"/>
                <a:gd name="connsiteY95" fmla="*/ 111441 h 250316"/>
                <a:gd name="connsiteX96" fmla="*/ 229671 w 395644"/>
                <a:gd name="connsiteY96" fmla="*/ 110931 h 250316"/>
                <a:gd name="connsiteX97" fmla="*/ 210437 w 395644"/>
                <a:gd name="connsiteY97" fmla="*/ 86347 h 250316"/>
                <a:gd name="connsiteX98" fmla="*/ 210819 w 395644"/>
                <a:gd name="connsiteY98" fmla="*/ 79087 h 250316"/>
                <a:gd name="connsiteX99" fmla="*/ 210946 w 395644"/>
                <a:gd name="connsiteY99" fmla="*/ 77304 h 250316"/>
                <a:gd name="connsiteX100" fmla="*/ 212602 w 395644"/>
                <a:gd name="connsiteY100" fmla="*/ 77813 h 250316"/>
                <a:gd name="connsiteX101" fmla="*/ 370041 w 395644"/>
                <a:gd name="connsiteY101" fmla="*/ 77431 h 250316"/>
                <a:gd name="connsiteX102" fmla="*/ 371825 w 395644"/>
                <a:gd name="connsiteY102" fmla="*/ 76794 h 250316"/>
                <a:gd name="connsiteX103" fmla="*/ 371825 w 395644"/>
                <a:gd name="connsiteY103" fmla="*/ 78705 h 250316"/>
                <a:gd name="connsiteX104" fmla="*/ 371952 w 395644"/>
                <a:gd name="connsiteY104" fmla="*/ 83800 h 250316"/>
                <a:gd name="connsiteX105" fmla="*/ 371443 w 395644"/>
                <a:gd name="connsiteY105" fmla="*/ 96156 h 250316"/>
                <a:gd name="connsiteX106" fmla="*/ 209163 w 395644"/>
                <a:gd name="connsiteY106" fmla="*/ 44695 h 250316"/>
                <a:gd name="connsiteX107" fmla="*/ 210437 w 395644"/>
                <a:gd name="connsiteY107" fmla="*/ 43803 h 250316"/>
                <a:gd name="connsiteX108" fmla="*/ 213621 w 395644"/>
                <a:gd name="connsiteY108" fmla="*/ 41638 h 250316"/>
                <a:gd name="connsiteX109" fmla="*/ 220754 w 395644"/>
                <a:gd name="connsiteY109" fmla="*/ 37180 h 250316"/>
                <a:gd name="connsiteX110" fmla="*/ 277438 w 395644"/>
                <a:gd name="connsiteY110" fmla="*/ 24951 h 250316"/>
                <a:gd name="connsiteX111" fmla="*/ 349661 w 395644"/>
                <a:gd name="connsiteY111" fmla="*/ 32594 h 250316"/>
                <a:gd name="connsiteX112" fmla="*/ 364309 w 395644"/>
                <a:gd name="connsiteY112" fmla="*/ 39090 h 250316"/>
                <a:gd name="connsiteX113" fmla="*/ 371443 w 395644"/>
                <a:gd name="connsiteY113" fmla="*/ 42529 h 250316"/>
                <a:gd name="connsiteX114" fmla="*/ 373098 w 395644"/>
                <a:gd name="connsiteY114" fmla="*/ 43294 h 250316"/>
                <a:gd name="connsiteX115" fmla="*/ 371952 w 395644"/>
                <a:gd name="connsiteY115" fmla="*/ 44695 h 250316"/>
                <a:gd name="connsiteX116" fmla="*/ 295270 w 395644"/>
                <a:gd name="connsiteY116" fmla="*/ 65967 h 250316"/>
                <a:gd name="connsiteX117" fmla="*/ 290175 w 395644"/>
                <a:gd name="connsiteY117" fmla="*/ 65967 h 250316"/>
                <a:gd name="connsiteX118" fmla="*/ 210309 w 395644"/>
                <a:gd name="connsiteY118" fmla="*/ 45841 h 250316"/>
                <a:gd name="connsiteX119" fmla="*/ 209163 w 395644"/>
                <a:gd name="connsiteY119" fmla="*/ 44695 h 250316"/>
                <a:gd name="connsiteX120" fmla="*/ 295270 w 395644"/>
                <a:gd name="connsiteY120" fmla="*/ 226081 h 250316"/>
                <a:gd name="connsiteX121" fmla="*/ 279476 w 395644"/>
                <a:gd name="connsiteY121" fmla="*/ 225444 h 250316"/>
                <a:gd name="connsiteX122" fmla="*/ 246230 w 395644"/>
                <a:gd name="connsiteY122" fmla="*/ 220349 h 250316"/>
                <a:gd name="connsiteX123" fmla="*/ 231836 w 395644"/>
                <a:gd name="connsiteY123" fmla="*/ 217674 h 250316"/>
                <a:gd name="connsiteX124" fmla="*/ 228652 w 395644"/>
                <a:gd name="connsiteY124" fmla="*/ 216782 h 250316"/>
                <a:gd name="connsiteX125" fmla="*/ 226996 w 395644"/>
                <a:gd name="connsiteY125" fmla="*/ 216018 h 250316"/>
                <a:gd name="connsiteX126" fmla="*/ 210437 w 395644"/>
                <a:gd name="connsiteY126" fmla="*/ 190033 h 250316"/>
                <a:gd name="connsiteX127" fmla="*/ 210946 w 395644"/>
                <a:gd name="connsiteY127" fmla="*/ 183409 h 250316"/>
                <a:gd name="connsiteX128" fmla="*/ 212602 w 395644"/>
                <a:gd name="connsiteY128" fmla="*/ 183919 h 250316"/>
                <a:gd name="connsiteX129" fmla="*/ 369659 w 395644"/>
                <a:gd name="connsiteY129" fmla="*/ 183537 h 250316"/>
                <a:gd name="connsiteX130" fmla="*/ 371315 w 395644"/>
                <a:gd name="connsiteY130" fmla="*/ 183027 h 250316"/>
                <a:gd name="connsiteX131" fmla="*/ 371570 w 395644"/>
                <a:gd name="connsiteY131" fmla="*/ 186084 h 250316"/>
                <a:gd name="connsiteX132" fmla="*/ 371697 w 395644"/>
                <a:gd name="connsiteY132" fmla="*/ 188759 h 250316"/>
                <a:gd name="connsiteX133" fmla="*/ 351699 w 395644"/>
                <a:gd name="connsiteY133" fmla="*/ 217037 h 250316"/>
                <a:gd name="connsiteX134" fmla="*/ 295270 w 395644"/>
                <a:gd name="connsiteY134" fmla="*/ 226081 h 2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5644" h="250316">
                  <a:moveTo>
                    <a:pt x="395644" y="211305"/>
                  </a:moveTo>
                  <a:lnTo>
                    <a:pt x="395644" y="40109"/>
                  </a:lnTo>
                  <a:cubicBezTo>
                    <a:pt x="391441" y="29537"/>
                    <a:pt x="384562" y="21894"/>
                    <a:pt x="374882" y="17181"/>
                  </a:cubicBezTo>
                  <a:cubicBezTo>
                    <a:pt x="367494" y="13615"/>
                    <a:pt x="361380" y="10812"/>
                    <a:pt x="354883" y="8902"/>
                  </a:cubicBezTo>
                  <a:cubicBezTo>
                    <a:pt x="325969" y="113"/>
                    <a:pt x="294761" y="-2053"/>
                    <a:pt x="259605" y="1896"/>
                  </a:cubicBezTo>
                  <a:cubicBezTo>
                    <a:pt x="239097" y="4316"/>
                    <a:pt x="223047" y="8647"/>
                    <a:pt x="208781" y="15907"/>
                  </a:cubicBezTo>
                  <a:cubicBezTo>
                    <a:pt x="191840" y="24442"/>
                    <a:pt x="184197" y="36797"/>
                    <a:pt x="185471" y="53611"/>
                  </a:cubicBezTo>
                  <a:cubicBezTo>
                    <a:pt x="185598" y="56286"/>
                    <a:pt x="185598" y="58961"/>
                    <a:pt x="185598" y="61764"/>
                  </a:cubicBezTo>
                  <a:cubicBezTo>
                    <a:pt x="185598" y="63165"/>
                    <a:pt x="185598" y="64438"/>
                    <a:pt x="185598" y="65967"/>
                  </a:cubicBezTo>
                  <a:lnTo>
                    <a:pt x="185598" y="67878"/>
                  </a:lnTo>
                  <a:lnTo>
                    <a:pt x="176554" y="64566"/>
                  </a:lnTo>
                  <a:cubicBezTo>
                    <a:pt x="175280" y="64056"/>
                    <a:pt x="174134" y="63674"/>
                    <a:pt x="172860" y="63165"/>
                  </a:cubicBezTo>
                  <a:cubicBezTo>
                    <a:pt x="143181" y="53611"/>
                    <a:pt x="111209" y="50936"/>
                    <a:pt x="74907" y="55012"/>
                  </a:cubicBezTo>
                  <a:cubicBezTo>
                    <a:pt x="58730" y="56796"/>
                    <a:pt x="37712" y="60362"/>
                    <a:pt x="18988" y="71317"/>
                  </a:cubicBezTo>
                  <a:cubicBezTo>
                    <a:pt x="5740" y="79087"/>
                    <a:pt x="-246" y="89532"/>
                    <a:pt x="8" y="104308"/>
                  </a:cubicBezTo>
                  <a:cubicBezTo>
                    <a:pt x="518" y="136407"/>
                    <a:pt x="518" y="168634"/>
                    <a:pt x="8" y="199714"/>
                  </a:cubicBezTo>
                  <a:cubicBezTo>
                    <a:pt x="-246" y="213471"/>
                    <a:pt x="5358" y="223661"/>
                    <a:pt x="17077" y="230794"/>
                  </a:cubicBezTo>
                  <a:cubicBezTo>
                    <a:pt x="22682" y="234233"/>
                    <a:pt x="29051" y="237163"/>
                    <a:pt x="35929" y="239711"/>
                  </a:cubicBezTo>
                  <a:cubicBezTo>
                    <a:pt x="61405" y="248882"/>
                    <a:pt x="89810" y="251939"/>
                    <a:pt x="125094" y="249391"/>
                  </a:cubicBezTo>
                  <a:cubicBezTo>
                    <a:pt x="148022" y="247735"/>
                    <a:pt x="174389" y="244041"/>
                    <a:pt x="197189" y="228246"/>
                  </a:cubicBezTo>
                  <a:lnTo>
                    <a:pt x="197954" y="227737"/>
                  </a:lnTo>
                  <a:lnTo>
                    <a:pt x="198718" y="228119"/>
                  </a:lnTo>
                  <a:cubicBezTo>
                    <a:pt x="199992" y="228883"/>
                    <a:pt x="201138" y="229648"/>
                    <a:pt x="202412" y="230412"/>
                  </a:cubicBezTo>
                  <a:cubicBezTo>
                    <a:pt x="205087" y="232068"/>
                    <a:pt x="207507" y="233596"/>
                    <a:pt x="210182" y="234870"/>
                  </a:cubicBezTo>
                  <a:cubicBezTo>
                    <a:pt x="214768" y="237036"/>
                    <a:pt x="218844" y="238819"/>
                    <a:pt x="222920" y="239965"/>
                  </a:cubicBezTo>
                  <a:cubicBezTo>
                    <a:pt x="267247" y="253595"/>
                    <a:pt x="312594" y="253722"/>
                    <a:pt x="357813" y="240602"/>
                  </a:cubicBezTo>
                  <a:cubicBezTo>
                    <a:pt x="377175" y="234870"/>
                    <a:pt x="389275" y="225572"/>
                    <a:pt x="395644" y="211305"/>
                  </a:cubicBezTo>
                  <a:close/>
                  <a:moveTo>
                    <a:pt x="185598" y="137171"/>
                  </a:moveTo>
                  <a:cubicBezTo>
                    <a:pt x="185725" y="141502"/>
                    <a:pt x="185853" y="145833"/>
                    <a:pt x="185216" y="150164"/>
                  </a:cubicBezTo>
                  <a:cubicBezTo>
                    <a:pt x="184834" y="153221"/>
                    <a:pt x="181649" y="156915"/>
                    <a:pt x="178592" y="157934"/>
                  </a:cubicBezTo>
                  <a:cubicBezTo>
                    <a:pt x="176045" y="158826"/>
                    <a:pt x="173497" y="159845"/>
                    <a:pt x="171077" y="160736"/>
                  </a:cubicBezTo>
                  <a:cubicBezTo>
                    <a:pt x="161396" y="164430"/>
                    <a:pt x="151333" y="168124"/>
                    <a:pt x="141016" y="169907"/>
                  </a:cubicBezTo>
                  <a:cubicBezTo>
                    <a:pt x="128660" y="171945"/>
                    <a:pt x="116304" y="173092"/>
                    <a:pt x="104076" y="173092"/>
                  </a:cubicBezTo>
                  <a:cubicBezTo>
                    <a:pt x="85606" y="173092"/>
                    <a:pt x="67391" y="170672"/>
                    <a:pt x="49686" y="165959"/>
                  </a:cubicBezTo>
                  <a:cubicBezTo>
                    <a:pt x="49049" y="165831"/>
                    <a:pt x="48539" y="165577"/>
                    <a:pt x="47902" y="165322"/>
                  </a:cubicBezTo>
                  <a:cubicBezTo>
                    <a:pt x="47520" y="165194"/>
                    <a:pt x="47138" y="165067"/>
                    <a:pt x="46756" y="164940"/>
                  </a:cubicBezTo>
                  <a:cubicBezTo>
                    <a:pt x="24974" y="158061"/>
                    <a:pt x="22809" y="154877"/>
                    <a:pt x="24338" y="131821"/>
                  </a:cubicBezTo>
                  <a:lnTo>
                    <a:pt x="24465" y="130038"/>
                  </a:lnTo>
                  <a:lnTo>
                    <a:pt x="26121" y="130675"/>
                  </a:lnTo>
                  <a:cubicBezTo>
                    <a:pt x="78728" y="148890"/>
                    <a:pt x="130316" y="148890"/>
                    <a:pt x="183687" y="130802"/>
                  </a:cubicBezTo>
                  <a:lnTo>
                    <a:pt x="185471" y="130165"/>
                  </a:lnTo>
                  <a:lnTo>
                    <a:pt x="185471" y="132076"/>
                  </a:lnTo>
                  <a:cubicBezTo>
                    <a:pt x="185471" y="133605"/>
                    <a:pt x="185598" y="135388"/>
                    <a:pt x="185598" y="137171"/>
                  </a:cubicBezTo>
                  <a:close/>
                  <a:moveTo>
                    <a:pt x="185216" y="202389"/>
                  </a:moveTo>
                  <a:cubicBezTo>
                    <a:pt x="184579" y="205955"/>
                    <a:pt x="181267" y="210031"/>
                    <a:pt x="178210" y="211305"/>
                  </a:cubicBezTo>
                  <a:lnTo>
                    <a:pt x="174898" y="212579"/>
                  </a:lnTo>
                  <a:cubicBezTo>
                    <a:pt x="164963" y="216400"/>
                    <a:pt x="154773" y="220349"/>
                    <a:pt x="144200" y="222387"/>
                  </a:cubicBezTo>
                  <a:cubicBezTo>
                    <a:pt x="130443" y="224935"/>
                    <a:pt x="116941" y="226208"/>
                    <a:pt x="103567" y="226208"/>
                  </a:cubicBezTo>
                  <a:cubicBezTo>
                    <a:pt x="83696" y="226208"/>
                    <a:pt x="64334" y="223279"/>
                    <a:pt x="45737" y="217674"/>
                  </a:cubicBezTo>
                  <a:cubicBezTo>
                    <a:pt x="24974" y="211305"/>
                    <a:pt x="22936" y="208121"/>
                    <a:pt x="24465" y="184683"/>
                  </a:cubicBezTo>
                  <a:lnTo>
                    <a:pt x="24592" y="182900"/>
                  </a:lnTo>
                  <a:lnTo>
                    <a:pt x="26248" y="183537"/>
                  </a:lnTo>
                  <a:cubicBezTo>
                    <a:pt x="49558" y="192708"/>
                    <a:pt x="75034" y="197294"/>
                    <a:pt x="104076" y="197294"/>
                  </a:cubicBezTo>
                  <a:cubicBezTo>
                    <a:pt x="104076" y="197294"/>
                    <a:pt x="104076" y="197294"/>
                    <a:pt x="104203" y="197294"/>
                  </a:cubicBezTo>
                  <a:cubicBezTo>
                    <a:pt x="135284" y="197294"/>
                    <a:pt x="160505" y="192835"/>
                    <a:pt x="183687" y="183282"/>
                  </a:cubicBezTo>
                  <a:lnTo>
                    <a:pt x="185598" y="182518"/>
                  </a:lnTo>
                  <a:lnTo>
                    <a:pt x="185598" y="184556"/>
                  </a:lnTo>
                  <a:cubicBezTo>
                    <a:pt x="185598" y="186594"/>
                    <a:pt x="185598" y="188505"/>
                    <a:pt x="185725" y="190415"/>
                  </a:cubicBezTo>
                  <a:cubicBezTo>
                    <a:pt x="185853" y="194364"/>
                    <a:pt x="185980" y="198440"/>
                    <a:pt x="185216" y="202389"/>
                  </a:cubicBezTo>
                  <a:close/>
                  <a:moveTo>
                    <a:pt x="186235" y="98576"/>
                  </a:moveTo>
                  <a:cubicBezTo>
                    <a:pt x="171714" y="112460"/>
                    <a:pt x="137959" y="119338"/>
                    <a:pt x="104458" y="119338"/>
                  </a:cubicBezTo>
                  <a:cubicBezTo>
                    <a:pt x="71340" y="119338"/>
                    <a:pt x="38349" y="112587"/>
                    <a:pt x="24083" y="98958"/>
                  </a:cubicBezTo>
                  <a:lnTo>
                    <a:pt x="22809" y="97684"/>
                  </a:lnTo>
                  <a:lnTo>
                    <a:pt x="24338" y="96792"/>
                  </a:lnTo>
                  <a:cubicBezTo>
                    <a:pt x="25993" y="95901"/>
                    <a:pt x="27522" y="94882"/>
                    <a:pt x="28923" y="93990"/>
                  </a:cubicBezTo>
                  <a:cubicBezTo>
                    <a:pt x="32235" y="91952"/>
                    <a:pt x="35419" y="89914"/>
                    <a:pt x="38859" y="88513"/>
                  </a:cubicBezTo>
                  <a:cubicBezTo>
                    <a:pt x="61405" y="79214"/>
                    <a:pt x="84969" y="77941"/>
                    <a:pt x="103184" y="77813"/>
                  </a:cubicBezTo>
                  <a:cubicBezTo>
                    <a:pt x="103949" y="77813"/>
                    <a:pt x="104713" y="77813"/>
                    <a:pt x="105477" y="77813"/>
                  </a:cubicBezTo>
                  <a:cubicBezTo>
                    <a:pt x="130698" y="77813"/>
                    <a:pt x="149805" y="80615"/>
                    <a:pt x="167001" y="86984"/>
                  </a:cubicBezTo>
                  <a:cubicBezTo>
                    <a:pt x="171332" y="88513"/>
                    <a:pt x="175408" y="90806"/>
                    <a:pt x="179611" y="93098"/>
                  </a:cubicBezTo>
                  <a:cubicBezTo>
                    <a:pt x="181649" y="94245"/>
                    <a:pt x="183687" y="95264"/>
                    <a:pt x="185853" y="96410"/>
                  </a:cubicBezTo>
                  <a:lnTo>
                    <a:pt x="187509" y="97302"/>
                  </a:lnTo>
                  <a:lnTo>
                    <a:pt x="186235" y="98576"/>
                  </a:lnTo>
                  <a:close/>
                  <a:moveTo>
                    <a:pt x="371697" y="140101"/>
                  </a:moveTo>
                  <a:cubicBezTo>
                    <a:pt x="371697" y="154622"/>
                    <a:pt x="370806" y="156023"/>
                    <a:pt x="357049" y="161755"/>
                  </a:cubicBezTo>
                  <a:cubicBezTo>
                    <a:pt x="336159" y="170544"/>
                    <a:pt x="313868" y="172200"/>
                    <a:pt x="294888" y="172710"/>
                  </a:cubicBezTo>
                  <a:cubicBezTo>
                    <a:pt x="292850" y="172710"/>
                    <a:pt x="290812" y="172837"/>
                    <a:pt x="288902" y="172837"/>
                  </a:cubicBezTo>
                  <a:cubicBezTo>
                    <a:pt x="269668" y="172837"/>
                    <a:pt x="252344" y="170544"/>
                    <a:pt x="235785" y="166086"/>
                  </a:cubicBezTo>
                  <a:lnTo>
                    <a:pt x="235148" y="165959"/>
                  </a:lnTo>
                  <a:cubicBezTo>
                    <a:pt x="233620" y="165577"/>
                    <a:pt x="232218" y="165194"/>
                    <a:pt x="230690" y="164558"/>
                  </a:cubicBezTo>
                  <a:lnTo>
                    <a:pt x="230180" y="164303"/>
                  </a:lnTo>
                  <a:cubicBezTo>
                    <a:pt x="209927" y="156151"/>
                    <a:pt x="209163" y="155768"/>
                    <a:pt x="210182" y="139209"/>
                  </a:cubicBezTo>
                  <a:cubicBezTo>
                    <a:pt x="210309" y="137171"/>
                    <a:pt x="210437" y="134751"/>
                    <a:pt x="210564" y="132076"/>
                  </a:cubicBezTo>
                  <a:lnTo>
                    <a:pt x="210691" y="130293"/>
                  </a:lnTo>
                  <a:lnTo>
                    <a:pt x="212347" y="130930"/>
                  </a:lnTo>
                  <a:cubicBezTo>
                    <a:pt x="265209" y="149017"/>
                    <a:pt x="316797" y="148890"/>
                    <a:pt x="369787" y="130548"/>
                  </a:cubicBezTo>
                  <a:lnTo>
                    <a:pt x="371570" y="129911"/>
                  </a:lnTo>
                  <a:lnTo>
                    <a:pt x="371570" y="140101"/>
                  </a:lnTo>
                  <a:close/>
                  <a:moveTo>
                    <a:pt x="371443" y="96156"/>
                  </a:moveTo>
                  <a:cubicBezTo>
                    <a:pt x="370806" y="99722"/>
                    <a:pt x="367366" y="103798"/>
                    <a:pt x="364182" y="105072"/>
                  </a:cubicBezTo>
                  <a:lnTo>
                    <a:pt x="358832" y="107110"/>
                  </a:lnTo>
                  <a:cubicBezTo>
                    <a:pt x="348642" y="110931"/>
                    <a:pt x="338069" y="114880"/>
                    <a:pt x="327242" y="116663"/>
                  </a:cubicBezTo>
                  <a:cubicBezTo>
                    <a:pt x="314250" y="118829"/>
                    <a:pt x="301639" y="119848"/>
                    <a:pt x="289156" y="119848"/>
                  </a:cubicBezTo>
                  <a:cubicBezTo>
                    <a:pt x="269668" y="119848"/>
                    <a:pt x="250943" y="117173"/>
                    <a:pt x="233110" y="111950"/>
                  </a:cubicBezTo>
                  <a:cubicBezTo>
                    <a:pt x="232855" y="111823"/>
                    <a:pt x="232601" y="111823"/>
                    <a:pt x="232346" y="111823"/>
                  </a:cubicBezTo>
                  <a:cubicBezTo>
                    <a:pt x="231836" y="111696"/>
                    <a:pt x="231327" y="111568"/>
                    <a:pt x="230817" y="111441"/>
                  </a:cubicBezTo>
                  <a:lnTo>
                    <a:pt x="229671" y="110931"/>
                  </a:lnTo>
                  <a:cubicBezTo>
                    <a:pt x="210182" y="102907"/>
                    <a:pt x="209418" y="102524"/>
                    <a:pt x="210437" y="86347"/>
                  </a:cubicBezTo>
                  <a:cubicBezTo>
                    <a:pt x="210564" y="84309"/>
                    <a:pt x="210691" y="81889"/>
                    <a:pt x="210819" y="79087"/>
                  </a:cubicBezTo>
                  <a:lnTo>
                    <a:pt x="210946" y="77304"/>
                  </a:lnTo>
                  <a:lnTo>
                    <a:pt x="212602" y="77813"/>
                  </a:lnTo>
                  <a:cubicBezTo>
                    <a:pt x="265719" y="95773"/>
                    <a:pt x="317307" y="95646"/>
                    <a:pt x="370041" y="77431"/>
                  </a:cubicBezTo>
                  <a:lnTo>
                    <a:pt x="371825" y="76794"/>
                  </a:lnTo>
                  <a:lnTo>
                    <a:pt x="371825" y="78705"/>
                  </a:lnTo>
                  <a:cubicBezTo>
                    <a:pt x="371825" y="80361"/>
                    <a:pt x="371825" y="82144"/>
                    <a:pt x="371952" y="83800"/>
                  </a:cubicBezTo>
                  <a:cubicBezTo>
                    <a:pt x="371952" y="87749"/>
                    <a:pt x="372207" y="92079"/>
                    <a:pt x="371443" y="96156"/>
                  </a:cubicBezTo>
                  <a:close/>
                  <a:moveTo>
                    <a:pt x="209163" y="44695"/>
                  </a:moveTo>
                  <a:lnTo>
                    <a:pt x="210437" y="43803"/>
                  </a:lnTo>
                  <a:cubicBezTo>
                    <a:pt x="211456" y="43039"/>
                    <a:pt x="212602" y="42275"/>
                    <a:pt x="213621" y="41638"/>
                  </a:cubicBezTo>
                  <a:cubicBezTo>
                    <a:pt x="215914" y="39982"/>
                    <a:pt x="218207" y="38326"/>
                    <a:pt x="220754" y="37180"/>
                  </a:cubicBezTo>
                  <a:cubicBezTo>
                    <a:pt x="240371" y="27881"/>
                    <a:pt x="261261" y="25843"/>
                    <a:pt x="277438" y="24951"/>
                  </a:cubicBezTo>
                  <a:cubicBezTo>
                    <a:pt x="306862" y="23550"/>
                    <a:pt x="329153" y="25843"/>
                    <a:pt x="349661" y="32594"/>
                  </a:cubicBezTo>
                  <a:cubicBezTo>
                    <a:pt x="354629" y="34250"/>
                    <a:pt x="359342" y="36543"/>
                    <a:pt x="364309" y="39090"/>
                  </a:cubicBezTo>
                  <a:cubicBezTo>
                    <a:pt x="366602" y="40237"/>
                    <a:pt x="369022" y="41383"/>
                    <a:pt x="371443" y="42529"/>
                  </a:cubicBezTo>
                  <a:lnTo>
                    <a:pt x="373098" y="43294"/>
                  </a:lnTo>
                  <a:lnTo>
                    <a:pt x="371952" y="44695"/>
                  </a:lnTo>
                  <a:cubicBezTo>
                    <a:pt x="359342" y="59471"/>
                    <a:pt x="324058" y="65330"/>
                    <a:pt x="295270" y="65967"/>
                  </a:cubicBezTo>
                  <a:cubicBezTo>
                    <a:pt x="293615" y="65967"/>
                    <a:pt x="291959" y="65967"/>
                    <a:pt x="290175" y="65967"/>
                  </a:cubicBezTo>
                  <a:cubicBezTo>
                    <a:pt x="260878" y="65967"/>
                    <a:pt x="224194" y="60744"/>
                    <a:pt x="210309" y="45841"/>
                  </a:cubicBezTo>
                  <a:lnTo>
                    <a:pt x="209163" y="44695"/>
                  </a:lnTo>
                  <a:close/>
                  <a:moveTo>
                    <a:pt x="295270" y="226081"/>
                  </a:moveTo>
                  <a:cubicBezTo>
                    <a:pt x="290048" y="226081"/>
                    <a:pt x="284825" y="225826"/>
                    <a:pt x="279476" y="225444"/>
                  </a:cubicBezTo>
                  <a:cubicBezTo>
                    <a:pt x="268266" y="224553"/>
                    <a:pt x="257057" y="222387"/>
                    <a:pt x="246230" y="220349"/>
                  </a:cubicBezTo>
                  <a:cubicBezTo>
                    <a:pt x="241390" y="219457"/>
                    <a:pt x="236549" y="218566"/>
                    <a:pt x="231836" y="217674"/>
                  </a:cubicBezTo>
                  <a:cubicBezTo>
                    <a:pt x="230690" y="217419"/>
                    <a:pt x="229671" y="217165"/>
                    <a:pt x="228652" y="216782"/>
                  </a:cubicBezTo>
                  <a:lnTo>
                    <a:pt x="226996" y="216018"/>
                  </a:lnTo>
                  <a:cubicBezTo>
                    <a:pt x="209290" y="208376"/>
                    <a:pt x="209036" y="207866"/>
                    <a:pt x="210437" y="190033"/>
                  </a:cubicBezTo>
                  <a:lnTo>
                    <a:pt x="210946" y="183409"/>
                  </a:lnTo>
                  <a:lnTo>
                    <a:pt x="212602" y="183919"/>
                  </a:lnTo>
                  <a:cubicBezTo>
                    <a:pt x="265464" y="201879"/>
                    <a:pt x="316797" y="201752"/>
                    <a:pt x="369659" y="183537"/>
                  </a:cubicBezTo>
                  <a:lnTo>
                    <a:pt x="371315" y="183027"/>
                  </a:lnTo>
                  <a:lnTo>
                    <a:pt x="371570" y="186084"/>
                  </a:lnTo>
                  <a:cubicBezTo>
                    <a:pt x="371697" y="187103"/>
                    <a:pt x="371697" y="187868"/>
                    <a:pt x="371697" y="188759"/>
                  </a:cubicBezTo>
                  <a:cubicBezTo>
                    <a:pt x="372079" y="208376"/>
                    <a:pt x="370169" y="211050"/>
                    <a:pt x="351699" y="217037"/>
                  </a:cubicBezTo>
                  <a:cubicBezTo>
                    <a:pt x="333357" y="223024"/>
                    <a:pt x="314505" y="226081"/>
                    <a:pt x="295270" y="226081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="" xmlns:a16="http://schemas.microsoft.com/office/drawing/2014/main" id="{5FC5CB55-28A6-4633-B9AC-C0A3596736BC}"/>
                </a:ext>
              </a:extLst>
            </p:cNvPr>
            <p:cNvSpPr/>
            <p:nvPr/>
          </p:nvSpPr>
          <p:spPr>
            <a:xfrm>
              <a:off x="3793521" y="2611195"/>
              <a:ext cx="477794" cy="610427"/>
            </a:xfrm>
            <a:custGeom>
              <a:avLst/>
              <a:gdLst>
                <a:gd name="connsiteX0" fmla="*/ 477413 w 477794"/>
                <a:gd name="connsiteY0" fmla="*/ 358346 h 610427"/>
                <a:gd name="connsiteX1" fmla="*/ 451045 w 477794"/>
                <a:gd name="connsiteY1" fmla="*/ 358346 h 610427"/>
                <a:gd name="connsiteX2" fmla="*/ 451045 w 477794"/>
                <a:gd name="connsiteY2" fmla="*/ 186895 h 610427"/>
                <a:gd name="connsiteX3" fmla="*/ 291950 w 477794"/>
                <a:gd name="connsiteY3" fmla="*/ 186895 h 610427"/>
                <a:gd name="connsiteX4" fmla="*/ 291950 w 477794"/>
                <a:gd name="connsiteY4" fmla="*/ 27418 h 610427"/>
                <a:gd name="connsiteX5" fmla="*/ 27004 w 477794"/>
                <a:gd name="connsiteY5" fmla="*/ 27418 h 610427"/>
                <a:gd name="connsiteX6" fmla="*/ 27004 w 477794"/>
                <a:gd name="connsiteY6" fmla="*/ 584442 h 610427"/>
                <a:gd name="connsiteX7" fmla="*/ 145593 w 477794"/>
                <a:gd name="connsiteY7" fmla="*/ 584442 h 610427"/>
                <a:gd name="connsiteX8" fmla="*/ 145593 w 477794"/>
                <a:gd name="connsiteY8" fmla="*/ 610427 h 610427"/>
                <a:gd name="connsiteX9" fmla="*/ 0 w 477794"/>
                <a:gd name="connsiteY9" fmla="*/ 610427 h 610427"/>
                <a:gd name="connsiteX10" fmla="*/ 0 w 477794"/>
                <a:gd name="connsiteY10" fmla="*/ 414 h 610427"/>
                <a:gd name="connsiteX11" fmla="*/ 7261 w 477794"/>
                <a:gd name="connsiteY11" fmla="*/ 32 h 610427"/>
                <a:gd name="connsiteX12" fmla="*/ 303796 w 477794"/>
                <a:gd name="connsiteY12" fmla="*/ 159 h 610427"/>
                <a:gd name="connsiteX13" fmla="*/ 315133 w 477794"/>
                <a:gd name="connsiteY13" fmla="*/ 4745 h 610427"/>
                <a:gd name="connsiteX14" fmla="*/ 472954 w 477794"/>
                <a:gd name="connsiteY14" fmla="*/ 162566 h 610427"/>
                <a:gd name="connsiteX15" fmla="*/ 477540 w 477794"/>
                <a:gd name="connsiteY15" fmla="*/ 172502 h 610427"/>
                <a:gd name="connsiteX16" fmla="*/ 477795 w 477794"/>
                <a:gd name="connsiteY16" fmla="*/ 353124 h 610427"/>
                <a:gd name="connsiteX17" fmla="*/ 477413 w 477794"/>
                <a:gd name="connsiteY17" fmla="*/ 358346 h 610427"/>
                <a:gd name="connsiteX18" fmla="*/ 427608 w 477794"/>
                <a:gd name="connsiteY18" fmla="*/ 158617 h 610427"/>
                <a:gd name="connsiteX19" fmla="*/ 318700 w 477794"/>
                <a:gd name="connsiteY19" fmla="*/ 49964 h 610427"/>
                <a:gd name="connsiteX20" fmla="*/ 318700 w 477794"/>
                <a:gd name="connsiteY20" fmla="*/ 158617 h 610427"/>
                <a:gd name="connsiteX21" fmla="*/ 427608 w 477794"/>
                <a:gd name="connsiteY21" fmla="*/ 158617 h 6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94" h="610427">
                  <a:moveTo>
                    <a:pt x="477413" y="358346"/>
                  </a:moveTo>
                  <a:cubicBezTo>
                    <a:pt x="468369" y="358346"/>
                    <a:pt x="460089" y="358346"/>
                    <a:pt x="451045" y="358346"/>
                  </a:cubicBezTo>
                  <a:cubicBezTo>
                    <a:pt x="451045" y="301281"/>
                    <a:pt x="451045" y="244470"/>
                    <a:pt x="451045" y="186895"/>
                  </a:cubicBezTo>
                  <a:cubicBezTo>
                    <a:pt x="397674" y="186895"/>
                    <a:pt x="345194" y="186895"/>
                    <a:pt x="291950" y="186895"/>
                  </a:cubicBezTo>
                  <a:cubicBezTo>
                    <a:pt x="291950" y="133397"/>
                    <a:pt x="291950" y="80789"/>
                    <a:pt x="291950" y="27418"/>
                  </a:cubicBezTo>
                  <a:cubicBezTo>
                    <a:pt x="203295" y="27418"/>
                    <a:pt x="115404" y="27418"/>
                    <a:pt x="27004" y="27418"/>
                  </a:cubicBezTo>
                  <a:cubicBezTo>
                    <a:pt x="27004" y="213008"/>
                    <a:pt x="27004" y="398343"/>
                    <a:pt x="27004" y="584442"/>
                  </a:cubicBezTo>
                  <a:cubicBezTo>
                    <a:pt x="66746" y="584442"/>
                    <a:pt x="105978" y="584442"/>
                    <a:pt x="145593" y="584442"/>
                  </a:cubicBezTo>
                  <a:cubicBezTo>
                    <a:pt x="145593" y="593486"/>
                    <a:pt x="145593" y="601765"/>
                    <a:pt x="145593" y="610427"/>
                  </a:cubicBezTo>
                  <a:cubicBezTo>
                    <a:pt x="97189" y="610427"/>
                    <a:pt x="48786" y="610427"/>
                    <a:pt x="0" y="610427"/>
                  </a:cubicBezTo>
                  <a:cubicBezTo>
                    <a:pt x="0" y="407387"/>
                    <a:pt x="0" y="204219"/>
                    <a:pt x="0" y="414"/>
                  </a:cubicBezTo>
                  <a:cubicBezTo>
                    <a:pt x="2420" y="287"/>
                    <a:pt x="4840" y="32"/>
                    <a:pt x="7261" y="32"/>
                  </a:cubicBezTo>
                  <a:cubicBezTo>
                    <a:pt x="106106" y="32"/>
                    <a:pt x="204951" y="-96"/>
                    <a:pt x="303796" y="159"/>
                  </a:cubicBezTo>
                  <a:cubicBezTo>
                    <a:pt x="307618" y="159"/>
                    <a:pt x="312458" y="2070"/>
                    <a:pt x="315133" y="4745"/>
                  </a:cubicBezTo>
                  <a:cubicBezTo>
                    <a:pt x="367868" y="57097"/>
                    <a:pt x="420475" y="109832"/>
                    <a:pt x="472954" y="162566"/>
                  </a:cubicBezTo>
                  <a:cubicBezTo>
                    <a:pt x="475375" y="164986"/>
                    <a:pt x="477540" y="169062"/>
                    <a:pt x="477540" y="172502"/>
                  </a:cubicBezTo>
                  <a:cubicBezTo>
                    <a:pt x="477795" y="232751"/>
                    <a:pt x="477795" y="292874"/>
                    <a:pt x="477795" y="353124"/>
                  </a:cubicBezTo>
                  <a:cubicBezTo>
                    <a:pt x="477667" y="354652"/>
                    <a:pt x="477540" y="356053"/>
                    <a:pt x="477413" y="358346"/>
                  </a:cubicBezTo>
                  <a:close/>
                  <a:moveTo>
                    <a:pt x="427608" y="158617"/>
                  </a:moveTo>
                  <a:cubicBezTo>
                    <a:pt x="391433" y="122569"/>
                    <a:pt x="354748" y="85885"/>
                    <a:pt x="318700" y="49964"/>
                  </a:cubicBezTo>
                  <a:cubicBezTo>
                    <a:pt x="318700" y="84993"/>
                    <a:pt x="318700" y="121805"/>
                    <a:pt x="318700" y="158617"/>
                  </a:cubicBezTo>
                  <a:cubicBezTo>
                    <a:pt x="355894" y="158617"/>
                    <a:pt x="392579" y="158617"/>
                    <a:pt x="427608" y="158617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="" xmlns:a16="http://schemas.microsoft.com/office/drawing/2014/main" id="{49CA81B6-0104-42B3-9B24-AFDDFE839ECD}"/>
                </a:ext>
              </a:extLst>
            </p:cNvPr>
            <p:cNvSpPr/>
            <p:nvPr/>
          </p:nvSpPr>
          <p:spPr>
            <a:xfrm>
              <a:off x="3911728" y="2855793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4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026 w 107379"/>
                <a:gd name="connsiteY18" fmla="*/ 45729 h 103685"/>
                <a:gd name="connsiteX19" fmla="*/ 61141 w 107379"/>
                <a:gd name="connsiteY19" fmla="*/ 49423 h 103685"/>
                <a:gd name="connsiteX20" fmla="*/ 41143 w 107379"/>
                <a:gd name="connsiteY20" fmla="*/ 49423 h 103685"/>
                <a:gd name="connsiteX21" fmla="*/ 41143 w 107379"/>
                <a:gd name="connsiteY21" fmla="*/ 20253 h 103685"/>
                <a:gd name="connsiteX22" fmla="*/ 61141 w 107379"/>
                <a:gd name="connsiteY22" fmla="*/ 20253 h 103685"/>
                <a:gd name="connsiteX23" fmla="*/ 75026 w 107379"/>
                <a:gd name="connsiteY23" fmla="*/ 23947 h 103685"/>
                <a:gd name="connsiteX24" fmla="*/ 75026 w 107379"/>
                <a:gd name="connsiteY24" fmla="*/ 23947 h 103685"/>
                <a:gd name="connsiteX25" fmla="*/ 80248 w 107379"/>
                <a:gd name="connsiteY25" fmla="*/ 34774 h 103685"/>
                <a:gd name="connsiteX26" fmla="*/ 75026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4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431" y="54390"/>
                    <a:pt x="107380" y="45983"/>
                    <a:pt x="107380" y="34519"/>
                  </a:cubicBezTo>
                  <a:close/>
                  <a:moveTo>
                    <a:pt x="75026" y="45729"/>
                  </a:moveTo>
                  <a:cubicBezTo>
                    <a:pt x="71714" y="48149"/>
                    <a:pt x="67001" y="49423"/>
                    <a:pt x="61141" y="49423"/>
                  </a:cubicBezTo>
                  <a:lnTo>
                    <a:pt x="41143" y="49423"/>
                  </a:lnTo>
                  <a:lnTo>
                    <a:pt x="41143" y="20253"/>
                  </a:lnTo>
                  <a:lnTo>
                    <a:pt x="61141" y="20253"/>
                  </a:lnTo>
                  <a:cubicBezTo>
                    <a:pt x="67001" y="20253"/>
                    <a:pt x="71714" y="21527"/>
                    <a:pt x="75026" y="23947"/>
                  </a:cubicBezTo>
                  <a:lnTo>
                    <a:pt x="75026" y="23947"/>
                  </a:lnTo>
                  <a:cubicBezTo>
                    <a:pt x="78465" y="26495"/>
                    <a:pt x="80248" y="30189"/>
                    <a:pt x="80248" y="34774"/>
                  </a:cubicBezTo>
                  <a:cubicBezTo>
                    <a:pt x="80248" y="39487"/>
                    <a:pt x="78465" y="43181"/>
                    <a:pt x="75026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Рисунок 30">
            <a:extLst>
              <a:ext uri="{FF2B5EF4-FFF2-40B4-BE49-F238E27FC236}">
                <a16:creationId xmlns="" xmlns:a16="http://schemas.microsoft.com/office/drawing/2014/main" id="{84890A7A-CC2C-4075-A7FD-37BDD4834D60}"/>
              </a:ext>
            </a:extLst>
          </p:cNvPr>
          <p:cNvGrpSpPr/>
          <p:nvPr/>
        </p:nvGrpSpPr>
        <p:grpSpPr>
          <a:xfrm>
            <a:off x="2538388" y="3830425"/>
            <a:ext cx="1391160" cy="1391160"/>
            <a:chOff x="1865237" y="3959029"/>
            <a:chExt cx="1391160" cy="1391160"/>
          </a:xfrm>
          <a:solidFill>
            <a:schemeClr val="accent1"/>
          </a:solidFill>
        </p:grpSpPr>
        <p:sp>
          <p:nvSpPr>
            <p:cNvPr id="40" name="Полилиния: фигура 39">
              <a:extLst>
                <a:ext uri="{FF2B5EF4-FFF2-40B4-BE49-F238E27FC236}">
                  <a16:creationId xmlns="" xmlns:a16="http://schemas.microsoft.com/office/drawing/2014/main" id="{BA70F1AD-94CE-4F03-9316-83F7E6499EED}"/>
                </a:ext>
              </a:extLst>
            </p:cNvPr>
            <p:cNvSpPr/>
            <p:nvPr/>
          </p:nvSpPr>
          <p:spPr>
            <a:xfrm rot="-1339237">
              <a:off x="2027749" y="4121541"/>
              <a:ext cx="1066135" cy="1066135"/>
            </a:xfrm>
            <a:custGeom>
              <a:avLst/>
              <a:gdLst>
                <a:gd name="connsiteX0" fmla="*/ 1066136 w 1066135"/>
                <a:gd name="connsiteY0" fmla="*/ 533068 h 1066135"/>
                <a:gd name="connsiteX1" fmla="*/ 533068 w 1066135"/>
                <a:gd name="connsiteY1" fmla="*/ 1066136 h 1066135"/>
                <a:gd name="connsiteX2" fmla="*/ 0 w 1066135"/>
                <a:gd name="connsiteY2" fmla="*/ 533068 h 1066135"/>
                <a:gd name="connsiteX3" fmla="*/ 533068 w 1066135"/>
                <a:gd name="connsiteY3" fmla="*/ 0 h 1066135"/>
                <a:gd name="connsiteX4" fmla="*/ 1066136 w 1066135"/>
                <a:gd name="connsiteY4" fmla="*/ 533068 h 10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135" h="1066135">
                  <a:moveTo>
                    <a:pt x="1066136" y="533068"/>
                  </a:moveTo>
                  <a:cubicBezTo>
                    <a:pt x="1066136" y="827473"/>
                    <a:pt x="827473" y="1066136"/>
                    <a:pt x="533068" y="1066136"/>
                  </a:cubicBezTo>
                  <a:cubicBezTo>
                    <a:pt x="238663" y="1066136"/>
                    <a:pt x="0" y="827473"/>
                    <a:pt x="0" y="533068"/>
                  </a:cubicBezTo>
                  <a:cubicBezTo>
                    <a:pt x="0" y="238663"/>
                    <a:pt x="238663" y="0"/>
                    <a:pt x="533068" y="0"/>
                  </a:cubicBezTo>
                  <a:cubicBezTo>
                    <a:pt x="827473" y="0"/>
                    <a:pt x="1066136" y="238663"/>
                    <a:pt x="1066136" y="533068"/>
                  </a:cubicBezTo>
                  <a:close/>
                </a:path>
              </a:pathLst>
            </a:custGeom>
            <a:solidFill>
              <a:schemeClr val="bg1"/>
            </a:solidFill>
            <a:ln w="12587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="" xmlns:a16="http://schemas.microsoft.com/office/drawing/2014/main" id="{45384A4B-6F4C-41DC-90A4-73B29E50E359}"/>
                </a:ext>
              </a:extLst>
            </p:cNvPr>
            <p:cNvSpPr/>
            <p:nvPr/>
          </p:nvSpPr>
          <p:spPr>
            <a:xfrm>
              <a:off x="2174688" y="4263321"/>
              <a:ext cx="789036" cy="788629"/>
            </a:xfrm>
            <a:custGeom>
              <a:avLst/>
              <a:gdLst>
                <a:gd name="connsiteX0" fmla="*/ 750551 w 789036"/>
                <a:gd name="connsiteY0" fmla="*/ 344819 h 788629"/>
                <a:gd name="connsiteX1" fmla="*/ 693841 w 789036"/>
                <a:gd name="connsiteY1" fmla="*/ 370516 h 788629"/>
                <a:gd name="connsiteX2" fmla="*/ 673714 w 789036"/>
                <a:gd name="connsiteY2" fmla="*/ 382162 h 788629"/>
                <a:gd name="connsiteX3" fmla="*/ 550419 w 789036"/>
                <a:gd name="connsiteY3" fmla="*/ 382162 h 788629"/>
                <a:gd name="connsiteX4" fmla="*/ 532064 w 789036"/>
                <a:gd name="connsiteY4" fmla="*/ 367858 h 788629"/>
                <a:gd name="connsiteX5" fmla="*/ 510038 w 789036"/>
                <a:gd name="connsiteY5" fmla="*/ 315452 h 788629"/>
                <a:gd name="connsiteX6" fmla="*/ 511684 w 789036"/>
                <a:gd name="connsiteY6" fmla="*/ 295451 h 788629"/>
                <a:gd name="connsiteX7" fmla="*/ 603079 w 789036"/>
                <a:gd name="connsiteY7" fmla="*/ 204056 h 788629"/>
                <a:gd name="connsiteX8" fmla="*/ 622320 w 789036"/>
                <a:gd name="connsiteY8" fmla="*/ 199626 h 788629"/>
                <a:gd name="connsiteX9" fmla="*/ 681815 w 789036"/>
                <a:gd name="connsiteY9" fmla="*/ 177093 h 788629"/>
                <a:gd name="connsiteX10" fmla="*/ 673967 w 789036"/>
                <a:gd name="connsiteY10" fmla="*/ 115193 h 788629"/>
                <a:gd name="connsiteX11" fmla="*/ 612066 w 789036"/>
                <a:gd name="connsiteY11" fmla="*/ 107092 h 788629"/>
                <a:gd name="connsiteX12" fmla="*/ 589407 w 789036"/>
                <a:gd name="connsiteY12" fmla="*/ 166334 h 788629"/>
                <a:gd name="connsiteX13" fmla="*/ 583711 w 789036"/>
                <a:gd name="connsiteY13" fmla="*/ 187094 h 788629"/>
                <a:gd name="connsiteX14" fmla="*/ 493709 w 789036"/>
                <a:gd name="connsiteY14" fmla="*/ 277096 h 788629"/>
                <a:gd name="connsiteX15" fmla="*/ 473708 w 789036"/>
                <a:gd name="connsiteY15" fmla="*/ 279122 h 788629"/>
                <a:gd name="connsiteX16" fmla="*/ 419403 w 789036"/>
                <a:gd name="connsiteY16" fmla="*/ 256463 h 788629"/>
                <a:gd name="connsiteX17" fmla="*/ 406997 w 789036"/>
                <a:gd name="connsiteY17" fmla="*/ 240766 h 788629"/>
                <a:gd name="connsiteX18" fmla="*/ 406871 w 789036"/>
                <a:gd name="connsiteY18" fmla="*/ 113421 h 788629"/>
                <a:gd name="connsiteX19" fmla="*/ 418390 w 789036"/>
                <a:gd name="connsiteY19" fmla="*/ 95192 h 788629"/>
                <a:gd name="connsiteX20" fmla="*/ 444087 w 789036"/>
                <a:gd name="connsiteY20" fmla="*/ 38482 h 788629"/>
                <a:gd name="connsiteX21" fmla="*/ 394339 w 789036"/>
                <a:gd name="connsiteY21" fmla="*/ 0 h 788629"/>
                <a:gd name="connsiteX22" fmla="*/ 344844 w 789036"/>
                <a:gd name="connsiteY22" fmla="*/ 37216 h 788629"/>
                <a:gd name="connsiteX23" fmla="*/ 370794 w 789036"/>
                <a:gd name="connsiteY23" fmla="*/ 95572 h 788629"/>
                <a:gd name="connsiteX24" fmla="*/ 381933 w 789036"/>
                <a:gd name="connsiteY24" fmla="*/ 112028 h 788629"/>
                <a:gd name="connsiteX25" fmla="*/ 381807 w 789036"/>
                <a:gd name="connsiteY25" fmla="*/ 243298 h 788629"/>
                <a:gd name="connsiteX26" fmla="*/ 370794 w 789036"/>
                <a:gd name="connsiteY26" fmla="*/ 256210 h 788629"/>
                <a:gd name="connsiteX27" fmla="*/ 316362 w 789036"/>
                <a:gd name="connsiteY27" fmla="*/ 278362 h 788629"/>
                <a:gd name="connsiteX28" fmla="*/ 293323 w 789036"/>
                <a:gd name="connsiteY28" fmla="*/ 275451 h 788629"/>
                <a:gd name="connsiteX29" fmla="*/ 215980 w 789036"/>
                <a:gd name="connsiteY29" fmla="*/ 198107 h 788629"/>
                <a:gd name="connsiteX30" fmla="*/ 202182 w 789036"/>
                <a:gd name="connsiteY30" fmla="*/ 156333 h 788629"/>
                <a:gd name="connsiteX31" fmla="*/ 201549 w 789036"/>
                <a:gd name="connsiteY31" fmla="*/ 141776 h 788629"/>
                <a:gd name="connsiteX32" fmla="*/ 201296 w 789036"/>
                <a:gd name="connsiteY32" fmla="*/ 140890 h 788629"/>
                <a:gd name="connsiteX33" fmla="*/ 178384 w 789036"/>
                <a:gd name="connsiteY33" fmla="*/ 108231 h 788629"/>
                <a:gd name="connsiteX34" fmla="*/ 139902 w 789036"/>
                <a:gd name="connsiteY34" fmla="*/ 101395 h 788629"/>
                <a:gd name="connsiteX35" fmla="*/ 107369 w 789036"/>
                <a:gd name="connsiteY35" fmla="*/ 124940 h 788629"/>
                <a:gd name="connsiteX36" fmla="*/ 101166 w 789036"/>
                <a:gd name="connsiteY36" fmla="*/ 163422 h 788629"/>
                <a:gd name="connsiteX37" fmla="*/ 124838 w 789036"/>
                <a:gd name="connsiteY37" fmla="*/ 195195 h 788629"/>
                <a:gd name="connsiteX38" fmla="*/ 165472 w 789036"/>
                <a:gd name="connsiteY38" fmla="*/ 199879 h 788629"/>
                <a:gd name="connsiteX39" fmla="*/ 186485 w 789036"/>
                <a:gd name="connsiteY39" fmla="*/ 204563 h 788629"/>
                <a:gd name="connsiteX40" fmla="*/ 277880 w 789036"/>
                <a:gd name="connsiteY40" fmla="*/ 296084 h 788629"/>
                <a:gd name="connsiteX41" fmla="*/ 279779 w 789036"/>
                <a:gd name="connsiteY41" fmla="*/ 314439 h 788629"/>
                <a:gd name="connsiteX42" fmla="*/ 256740 w 789036"/>
                <a:gd name="connsiteY42" fmla="*/ 368618 h 788629"/>
                <a:gd name="connsiteX43" fmla="*/ 240537 w 789036"/>
                <a:gd name="connsiteY43" fmla="*/ 382162 h 788629"/>
                <a:gd name="connsiteX44" fmla="*/ 240537 w 789036"/>
                <a:gd name="connsiteY44" fmla="*/ 384821 h 788629"/>
                <a:gd name="connsiteX45" fmla="*/ 239904 w 789036"/>
                <a:gd name="connsiteY45" fmla="*/ 382162 h 788629"/>
                <a:gd name="connsiteX46" fmla="*/ 114078 w 789036"/>
                <a:gd name="connsiteY46" fmla="*/ 382162 h 788629"/>
                <a:gd name="connsiteX47" fmla="*/ 94710 w 789036"/>
                <a:gd name="connsiteY47" fmla="*/ 369883 h 788629"/>
                <a:gd name="connsiteX48" fmla="*/ 47367 w 789036"/>
                <a:gd name="connsiteY48" fmla="*/ 343680 h 788629"/>
                <a:gd name="connsiteX49" fmla="*/ 3189 w 789036"/>
                <a:gd name="connsiteY49" fmla="*/ 375580 h 788629"/>
                <a:gd name="connsiteX50" fmla="*/ 24 w 789036"/>
                <a:gd name="connsiteY50" fmla="*/ 405327 h 788629"/>
                <a:gd name="connsiteX51" fmla="*/ 45469 w 789036"/>
                <a:gd name="connsiteY51" fmla="*/ 445708 h 788629"/>
                <a:gd name="connsiteX52" fmla="*/ 97622 w 789036"/>
                <a:gd name="connsiteY52" fmla="*/ 414442 h 788629"/>
                <a:gd name="connsiteX53" fmla="*/ 112432 w 789036"/>
                <a:gd name="connsiteY53" fmla="*/ 407479 h 788629"/>
                <a:gd name="connsiteX54" fmla="*/ 136737 w 789036"/>
                <a:gd name="connsiteY54" fmla="*/ 407479 h 788629"/>
                <a:gd name="connsiteX55" fmla="*/ 242183 w 789036"/>
                <a:gd name="connsiteY55" fmla="*/ 407226 h 788629"/>
                <a:gd name="connsiteX56" fmla="*/ 256740 w 789036"/>
                <a:gd name="connsiteY56" fmla="*/ 420644 h 788629"/>
                <a:gd name="connsiteX57" fmla="*/ 278639 w 789036"/>
                <a:gd name="connsiteY57" fmla="*/ 473177 h 788629"/>
                <a:gd name="connsiteX58" fmla="*/ 276614 w 789036"/>
                <a:gd name="connsiteY58" fmla="*/ 494697 h 788629"/>
                <a:gd name="connsiteX59" fmla="*/ 188131 w 789036"/>
                <a:gd name="connsiteY59" fmla="*/ 583307 h 788629"/>
                <a:gd name="connsiteX60" fmla="*/ 163700 w 789036"/>
                <a:gd name="connsiteY60" fmla="*/ 589383 h 788629"/>
                <a:gd name="connsiteX61" fmla="*/ 106483 w 789036"/>
                <a:gd name="connsiteY61" fmla="*/ 613181 h 788629"/>
                <a:gd name="connsiteX62" fmla="*/ 115977 w 789036"/>
                <a:gd name="connsiteY62" fmla="*/ 674829 h 788629"/>
                <a:gd name="connsiteX63" fmla="*/ 178004 w 789036"/>
                <a:gd name="connsiteY63" fmla="*/ 681411 h 788629"/>
                <a:gd name="connsiteX64" fmla="*/ 199903 w 789036"/>
                <a:gd name="connsiteY64" fmla="*/ 623561 h 788629"/>
                <a:gd name="connsiteX65" fmla="*/ 206106 w 789036"/>
                <a:gd name="connsiteY65" fmla="*/ 601156 h 788629"/>
                <a:gd name="connsiteX66" fmla="*/ 291678 w 789036"/>
                <a:gd name="connsiteY66" fmla="*/ 515330 h 788629"/>
                <a:gd name="connsiteX67" fmla="*/ 319527 w 789036"/>
                <a:gd name="connsiteY67" fmla="*/ 512799 h 788629"/>
                <a:gd name="connsiteX68" fmla="*/ 368642 w 789036"/>
                <a:gd name="connsiteY68" fmla="*/ 532546 h 788629"/>
                <a:gd name="connsiteX69" fmla="*/ 381933 w 789036"/>
                <a:gd name="connsiteY69" fmla="*/ 549635 h 788629"/>
                <a:gd name="connsiteX70" fmla="*/ 381933 w 789036"/>
                <a:gd name="connsiteY70" fmla="*/ 672803 h 788629"/>
                <a:gd name="connsiteX71" fmla="*/ 369528 w 789036"/>
                <a:gd name="connsiteY71" fmla="*/ 694576 h 788629"/>
                <a:gd name="connsiteX72" fmla="*/ 343325 w 789036"/>
                <a:gd name="connsiteY72" fmla="*/ 741919 h 788629"/>
                <a:gd name="connsiteX73" fmla="*/ 375224 w 789036"/>
                <a:gd name="connsiteY73" fmla="*/ 786097 h 788629"/>
                <a:gd name="connsiteX74" fmla="*/ 401428 w 789036"/>
                <a:gd name="connsiteY74" fmla="*/ 788629 h 788629"/>
                <a:gd name="connsiteX75" fmla="*/ 404339 w 789036"/>
                <a:gd name="connsiteY75" fmla="*/ 788502 h 788629"/>
                <a:gd name="connsiteX76" fmla="*/ 445100 w 789036"/>
                <a:gd name="connsiteY76" fmla="*/ 745590 h 788629"/>
                <a:gd name="connsiteX77" fmla="*/ 417251 w 789036"/>
                <a:gd name="connsiteY77" fmla="*/ 693437 h 788629"/>
                <a:gd name="connsiteX78" fmla="*/ 406871 w 789036"/>
                <a:gd name="connsiteY78" fmla="*/ 676474 h 788629"/>
                <a:gd name="connsiteX79" fmla="*/ 406997 w 789036"/>
                <a:gd name="connsiteY79" fmla="*/ 547230 h 788629"/>
                <a:gd name="connsiteX80" fmla="*/ 418770 w 789036"/>
                <a:gd name="connsiteY80" fmla="*/ 532926 h 788629"/>
                <a:gd name="connsiteX81" fmla="*/ 473202 w 789036"/>
                <a:gd name="connsiteY81" fmla="*/ 510394 h 788629"/>
                <a:gd name="connsiteX82" fmla="*/ 494721 w 789036"/>
                <a:gd name="connsiteY82" fmla="*/ 512925 h 788629"/>
                <a:gd name="connsiteX83" fmla="*/ 581939 w 789036"/>
                <a:gd name="connsiteY83" fmla="*/ 600143 h 788629"/>
                <a:gd name="connsiteX84" fmla="*/ 588521 w 789036"/>
                <a:gd name="connsiteY84" fmla="*/ 625966 h 788629"/>
                <a:gd name="connsiteX85" fmla="*/ 613079 w 789036"/>
                <a:gd name="connsiteY85" fmla="*/ 682930 h 788629"/>
                <a:gd name="connsiteX86" fmla="*/ 673460 w 789036"/>
                <a:gd name="connsiteY86" fmla="*/ 674702 h 788629"/>
                <a:gd name="connsiteX87" fmla="*/ 682321 w 789036"/>
                <a:gd name="connsiteY87" fmla="*/ 612928 h 788629"/>
                <a:gd name="connsiteX88" fmla="*/ 625105 w 789036"/>
                <a:gd name="connsiteY88" fmla="*/ 589003 h 788629"/>
                <a:gd name="connsiteX89" fmla="*/ 600800 w 789036"/>
                <a:gd name="connsiteY89" fmla="*/ 583180 h 788629"/>
                <a:gd name="connsiteX90" fmla="*/ 513709 w 789036"/>
                <a:gd name="connsiteY90" fmla="*/ 495963 h 788629"/>
                <a:gd name="connsiteX91" fmla="*/ 510544 w 789036"/>
                <a:gd name="connsiteY91" fmla="*/ 472924 h 788629"/>
                <a:gd name="connsiteX92" fmla="*/ 531938 w 789036"/>
                <a:gd name="connsiteY92" fmla="*/ 422290 h 788629"/>
                <a:gd name="connsiteX93" fmla="*/ 549533 w 789036"/>
                <a:gd name="connsiteY93" fmla="*/ 407100 h 788629"/>
                <a:gd name="connsiteX94" fmla="*/ 675232 w 789036"/>
                <a:gd name="connsiteY94" fmla="*/ 407226 h 788629"/>
                <a:gd name="connsiteX95" fmla="*/ 693461 w 789036"/>
                <a:gd name="connsiteY95" fmla="*/ 418113 h 788629"/>
                <a:gd name="connsiteX96" fmla="*/ 751690 w 789036"/>
                <a:gd name="connsiteY96" fmla="*/ 444063 h 788629"/>
                <a:gd name="connsiteX97" fmla="*/ 789033 w 789036"/>
                <a:gd name="connsiteY97" fmla="*/ 394061 h 788629"/>
                <a:gd name="connsiteX98" fmla="*/ 750551 w 789036"/>
                <a:gd name="connsiteY98" fmla="*/ 344819 h 788629"/>
                <a:gd name="connsiteX99" fmla="*/ 763210 w 789036"/>
                <a:gd name="connsiteY99" fmla="*/ 394568 h 788629"/>
                <a:gd name="connsiteX100" fmla="*/ 757133 w 789036"/>
                <a:gd name="connsiteY100" fmla="*/ 411150 h 788629"/>
                <a:gd name="connsiteX101" fmla="*/ 737766 w 789036"/>
                <a:gd name="connsiteY101" fmla="*/ 419125 h 788629"/>
                <a:gd name="connsiteX102" fmla="*/ 737766 w 789036"/>
                <a:gd name="connsiteY102" fmla="*/ 419125 h 788629"/>
                <a:gd name="connsiteX103" fmla="*/ 718272 w 789036"/>
                <a:gd name="connsiteY103" fmla="*/ 410138 h 788629"/>
                <a:gd name="connsiteX104" fmla="*/ 712955 w 789036"/>
                <a:gd name="connsiteY104" fmla="*/ 393682 h 788629"/>
                <a:gd name="connsiteX105" fmla="*/ 739538 w 789036"/>
                <a:gd name="connsiteY105" fmla="*/ 370137 h 788629"/>
                <a:gd name="connsiteX106" fmla="*/ 763210 w 789036"/>
                <a:gd name="connsiteY106" fmla="*/ 394568 h 788629"/>
                <a:gd name="connsiteX107" fmla="*/ 394465 w 789036"/>
                <a:gd name="connsiteY107" fmla="*/ 511533 h 788629"/>
                <a:gd name="connsiteX108" fmla="*/ 394339 w 789036"/>
                <a:gd name="connsiteY108" fmla="*/ 508875 h 788629"/>
                <a:gd name="connsiteX109" fmla="*/ 280032 w 789036"/>
                <a:gd name="connsiteY109" fmla="*/ 395201 h 788629"/>
                <a:gd name="connsiteX110" fmla="*/ 313957 w 789036"/>
                <a:gd name="connsiteY110" fmla="*/ 313806 h 788629"/>
                <a:gd name="connsiteX111" fmla="*/ 394212 w 789036"/>
                <a:gd name="connsiteY111" fmla="*/ 280261 h 788629"/>
                <a:gd name="connsiteX112" fmla="*/ 395225 w 789036"/>
                <a:gd name="connsiteY112" fmla="*/ 280261 h 788629"/>
                <a:gd name="connsiteX113" fmla="*/ 508646 w 789036"/>
                <a:gd name="connsiteY113" fmla="*/ 394947 h 788629"/>
                <a:gd name="connsiteX114" fmla="*/ 394465 w 789036"/>
                <a:gd name="connsiteY114" fmla="*/ 508875 h 788629"/>
                <a:gd name="connsiteX115" fmla="*/ 394465 w 789036"/>
                <a:gd name="connsiteY115" fmla="*/ 511533 h 788629"/>
                <a:gd name="connsiteX116" fmla="*/ 394465 w 789036"/>
                <a:gd name="connsiteY116" fmla="*/ 511533 h 788629"/>
                <a:gd name="connsiteX117" fmla="*/ 395731 w 789036"/>
                <a:gd name="connsiteY117" fmla="*/ 76078 h 788629"/>
                <a:gd name="connsiteX118" fmla="*/ 379908 w 789036"/>
                <a:gd name="connsiteY118" fmla="*/ 71268 h 788629"/>
                <a:gd name="connsiteX119" fmla="*/ 369781 w 789036"/>
                <a:gd name="connsiteY119" fmla="*/ 48736 h 788629"/>
                <a:gd name="connsiteX120" fmla="*/ 393959 w 789036"/>
                <a:gd name="connsiteY120" fmla="*/ 25823 h 788629"/>
                <a:gd name="connsiteX121" fmla="*/ 410668 w 789036"/>
                <a:gd name="connsiteY121" fmla="*/ 31646 h 788629"/>
                <a:gd name="connsiteX122" fmla="*/ 418896 w 789036"/>
                <a:gd name="connsiteY122" fmla="*/ 51014 h 788629"/>
                <a:gd name="connsiteX123" fmla="*/ 395731 w 789036"/>
                <a:gd name="connsiteY123" fmla="*/ 76078 h 788629"/>
                <a:gd name="connsiteX124" fmla="*/ 418896 w 789036"/>
                <a:gd name="connsiteY124" fmla="*/ 738628 h 788629"/>
                <a:gd name="connsiteX125" fmla="*/ 410289 w 789036"/>
                <a:gd name="connsiteY125" fmla="*/ 757869 h 788629"/>
                <a:gd name="connsiteX126" fmla="*/ 393579 w 789036"/>
                <a:gd name="connsiteY126" fmla="*/ 763439 h 788629"/>
                <a:gd name="connsiteX127" fmla="*/ 369908 w 789036"/>
                <a:gd name="connsiteY127" fmla="*/ 739134 h 788629"/>
                <a:gd name="connsiteX128" fmla="*/ 394086 w 789036"/>
                <a:gd name="connsiteY128" fmla="*/ 713184 h 788629"/>
                <a:gd name="connsiteX129" fmla="*/ 395984 w 789036"/>
                <a:gd name="connsiteY129" fmla="*/ 713057 h 788629"/>
                <a:gd name="connsiteX130" fmla="*/ 410415 w 789036"/>
                <a:gd name="connsiteY130" fmla="*/ 718880 h 788629"/>
                <a:gd name="connsiteX131" fmla="*/ 410415 w 789036"/>
                <a:gd name="connsiteY131" fmla="*/ 718880 h 788629"/>
                <a:gd name="connsiteX132" fmla="*/ 418896 w 789036"/>
                <a:gd name="connsiteY132" fmla="*/ 738628 h 788629"/>
                <a:gd name="connsiteX133" fmla="*/ 637510 w 789036"/>
                <a:gd name="connsiteY133" fmla="*/ 127345 h 788629"/>
                <a:gd name="connsiteX134" fmla="*/ 662068 w 789036"/>
                <a:gd name="connsiteY134" fmla="*/ 151397 h 788629"/>
                <a:gd name="connsiteX135" fmla="*/ 637510 w 789036"/>
                <a:gd name="connsiteY135" fmla="*/ 175954 h 788629"/>
                <a:gd name="connsiteX136" fmla="*/ 636750 w 789036"/>
                <a:gd name="connsiteY136" fmla="*/ 175954 h 788629"/>
                <a:gd name="connsiteX137" fmla="*/ 612826 w 789036"/>
                <a:gd name="connsiteY137" fmla="*/ 152409 h 788629"/>
                <a:gd name="connsiteX138" fmla="*/ 618775 w 789036"/>
                <a:gd name="connsiteY138" fmla="*/ 133928 h 788629"/>
                <a:gd name="connsiteX139" fmla="*/ 618775 w 789036"/>
                <a:gd name="connsiteY139" fmla="*/ 133928 h 788629"/>
                <a:gd name="connsiteX140" fmla="*/ 636750 w 789036"/>
                <a:gd name="connsiteY140" fmla="*/ 127092 h 788629"/>
                <a:gd name="connsiteX141" fmla="*/ 637510 w 789036"/>
                <a:gd name="connsiteY141" fmla="*/ 127345 h 788629"/>
                <a:gd name="connsiteX142" fmla="*/ 175852 w 789036"/>
                <a:gd name="connsiteY142" fmla="*/ 152029 h 788629"/>
                <a:gd name="connsiteX143" fmla="*/ 169016 w 789036"/>
                <a:gd name="connsiteY143" fmla="*/ 169878 h 788629"/>
                <a:gd name="connsiteX144" fmla="*/ 151421 w 789036"/>
                <a:gd name="connsiteY144" fmla="*/ 175954 h 788629"/>
                <a:gd name="connsiteX145" fmla="*/ 150282 w 789036"/>
                <a:gd name="connsiteY145" fmla="*/ 175954 h 788629"/>
                <a:gd name="connsiteX146" fmla="*/ 126863 w 789036"/>
                <a:gd name="connsiteY146" fmla="*/ 152029 h 788629"/>
                <a:gd name="connsiteX147" fmla="*/ 149522 w 789036"/>
                <a:gd name="connsiteY147" fmla="*/ 126712 h 788629"/>
                <a:gd name="connsiteX148" fmla="*/ 175852 w 789036"/>
                <a:gd name="connsiteY148" fmla="*/ 152029 h 788629"/>
                <a:gd name="connsiteX149" fmla="*/ 70533 w 789036"/>
                <a:gd name="connsiteY149" fmla="*/ 410011 h 788629"/>
                <a:gd name="connsiteX150" fmla="*/ 50532 w 789036"/>
                <a:gd name="connsiteY150" fmla="*/ 419125 h 788629"/>
                <a:gd name="connsiteX151" fmla="*/ 31544 w 789036"/>
                <a:gd name="connsiteY151" fmla="*/ 411150 h 788629"/>
                <a:gd name="connsiteX152" fmla="*/ 25468 w 789036"/>
                <a:gd name="connsiteY152" fmla="*/ 394568 h 788629"/>
                <a:gd name="connsiteX153" fmla="*/ 49140 w 789036"/>
                <a:gd name="connsiteY153" fmla="*/ 370263 h 788629"/>
                <a:gd name="connsiteX154" fmla="*/ 50785 w 789036"/>
                <a:gd name="connsiteY154" fmla="*/ 370263 h 788629"/>
                <a:gd name="connsiteX155" fmla="*/ 75723 w 789036"/>
                <a:gd name="connsiteY155" fmla="*/ 393808 h 788629"/>
                <a:gd name="connsiteX156" fmla="*/ 70533 w 789036"/>
                <a:gd name="connsiteY156" fmla="*/ 410011 h 788629"/>
                <a:gd name="connsiteX157" fmla="*/ 152687 w 789036"/>
                <a:gd name="connsiteY157" fmla="*/ 664955 h 788629"/>
                <a:gd name="connsiteX158" fmla="*/ 152433 w 789036"/>
                <a:gd name="connsiteY158" fmla="*/ 662296 h 788629"/>
                <a:gd name="connsiteX159" fmla="*/ 127116 w 789036"/>
                <a:gd name="connsiteY159" fmla="*/ 636600 h 788629"/>
                <a:gd name="connsiteX160" fmla="*/ 151421 w 789036"/>
                <a:gd name="connsiteY160" fmla="*/ 613181 h 788629"/>
                <a:gd name="connsiteX161" fmla="*/ 175978 w 789036"/>
                <a:gd name="connsiteY161" fmla="*/ 637486 h 788629"/>
                <a:gd name="connsiteX162" fmla="*/ 152560 w 789036"/>
                <a:gd name="connsiteY162" fmla="*/ 662296 h 788629"/>
                <a:gd name="connsiteX163" fmla="*/ 152687 w 789036"/>
                <a:gd name="connsiteY163" fmla="*/ 664955 h 788629"/>
                <a:gd name="connsiteX164" fmla="*/ 638016 w 789036"/>
                <a:gd name="connsiteY164" fmla="*/ 661917 h 788629"/>
                <a:gd name="connsiteX165" fmla="*/ 635991 w 789036"/>
                <a:gd name="connsiteY165" fmla="*/ 661917 h 788629"/>
                <a:gd name="connsiteX166" fmla="*/ 612952 w 789036"/>
                <a:gd name="connsiteY166" fmla="*/ 637739 h 788629"/>
                <a:gd name="connsiteX167" fmla="*/ 619535 w 789036"/>
                <a:gd name="connsiteY167" fmla="*/ 619511 h 788629"/>
                <a:gd name="connsiteX168" fmla="*/ 637763 w 789036"/>
                <a:gd name="connsiteY168" fmla="*/ 613308 h 788629"/>
                <a:gd name="connsiteX169" fmla="*/ 662068 w 789036"/>
                <a:gd name="connsiteY169" fmla="*/ 638245 h 788629"/>
                <a:gd name="connsiteX170" fmla="*/ 638016 w 789036"/>
                <a:gd name="connsiteY170" fmla="*/ 661917 h 78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789036" h="788629">
                  <a:moveTo>
                    <a:pt x="750551" y="344819"/>
                  </a:moveTo>
                  <a:cubicBezTo>
                    <a:pt x="728145" y="338743"/>
                    <a:pt x="705866" y="348870"/>
                    <a:pt x="693841" y="370516"/>
                  </a:cubicBezTo>
                  <a:cubicBezTo>
                    <a:pt x="689030" y="379124"/>
                    <a:pt x="683967" y="382162"/>
                    <a:pt x="673714" y="382162"/>
                  </a:cubicBezTo>
                  <a:cubicBezTo>
                    <a:pt x="632067" y="381656"/>
                    <a:pt x="590547" y="381656"/>
                    <a:pt x="550419" y="382162"/>
                  </a:cubicBezTo>
                  <a:cubicBezTo>
                    <a:pt x="540672" y="382415"/>
                    <a:pt x="534089" y="381529"/>
                    <a:pt x="532064" y="367858"/>
                  </a:cubicBezTo>
                  <a:cubicBezTo>
                    <a:pt x="529406" y="348997"/>
                    <a:pt x="521811" y="330895"/>
                    <a:pt x="510038" y="315452"/>
                  </a:cubicBezTo>
                  <a:cubicBezTo>
                    <a:pt x="503962" y="307477"/>
                    <a:pt x="504342" y="302666"/>
                    <a:pt x="511684" y="295451"/>
                  </a:cubicBezTo>
                  <a:cubicBezTo>
                    <a:pt x="542318" y="265577"/>
                    <a:pt x="573078" y="234817"/>
                    <a:pt x="603079" y="204056"/>
                  </a:cubicBezTo>
                  <a:cubicBezTo>
                    <a:pt x="609408" y="197600"/>
                    <a:pt x="614725" y="197474"/>
                    <a:pt x="622320" y="199626"/>
                  </a:cubicBezTo>
                  <a:cubicBezTo>
                    <a:pt x="647130" y="206841"/>
                    <a:pt x="669410" y="198360"/>
                    <a:pt x="681815" y="177093"/>
                  </a:cubicBezTo>
                  <a:cubicBezTo>
                    <a:pt x="693714" y="156713"/>
                    <a:pt x="690549" y="131902"/>
                    <a:pt x="673967" y="115193"/>
                  </a:cubicBezTo>
                  <a:cubicBezTo>
                    <a:pt x="657384" y="98610"/>
                    <a:pt x="632573" y="95319"/>
                    <a:pt x="612066" y="107092"/>
                  </a:cubicBezTo>
                  <a:cubicBezTo>
                    <a:pt x="590420" y="119624"/>
                    <a:pt x="581939" y="141776"/>
                    <a:pt x="589407" y="166334"/>
                  </a:cubicBezTo>
                  <a:cubicBezTo>
                    <a:pt x="592445" y="176207"/>
                    <a:pt x="589787" y="181144"/>
                    <a:pt x="583711" y="187094"/>
                  </a:cubicBezTo>
                  <a:cubicBezTo>
                    <a:pt x="550166" y="220006"/>
                    <a:pt x="520798" y="249500"/>
                    <a:pt x="493709" y="277096"/>
                  </a:cubicBezTo>
                  <a:cubicBezTo>
                    <a:pt x="487253" y="283679"/>
                    <a:pt x="482442" y="285831"/>
                    <a:pt x="473708" y="279122"/>
                  </a:cubicBezTo>
                  <a:cubicBezTo>
                    <a:pt x="458011" y="267096"/>
                    <a:pt x="439656" y="259501"/>
                    <a:pt x="419403" y="256463"/>
                  </a:cubicBezTo>
                  <a:cubicBezTo>
                    <a:pt x="407757" y="254690"/>
                    <a:pt x="406871" y="249121"/>
                    <a:pt x="406997" y="240766"/>
                  </a:cubicBezTo>
                  <a:cubicBezTo>
                    <a:pt x="407251" y="205955"/>
                    <a:pt x="407504" y="160004"/>
                    <a:pt x="406871" y="113421"/>
                  </a:cubicBezTo>
                  <a:cubicBezTo>
                    <a:pt x="406744" y="103800"/>
                    <a:pt x="410668" y="99750"/>
                    <a:pt x="418390" y="95192"/>
                  </a:cubicBezTo>
                  <a:cubicBezTo>
                    <a:pt x="440289" y="82407"/>
                    <a:pt x="450163" y="60635"/>
                    <a:pt x="444087" y="38482"/>
                  </a:cubicBezTo>
                  <a:cubicBezTo>
                    <a:pt x="437758" y="15317"/>
                    <a:pt x="418517" y="253"/>
                    <a:pt x="394339" y="0"/>
                  </a:cubicBezTo>
                  <a:cubicBezTo>
                    <a:pt x="370541" y="0"/>
                    <a:pt x="351553" y="14304"/>
                    <a:pt x="344844" y="37216"/>
                  </a:cubicBezTo>
                  <a:cubicBezTo>
                    <a:pt x="338008" y="60128"/>
                    <a:pt x="347755" y="81901"/>
                    <a:pt x="370794" y="95572"/>
                  </a:cubicBezTo>
                  <a:cubicBezTo>
                    <a:pt x="377629" y="99623"/>
                    <a:pt x="382060" y="102914"/>
                    <a:pt x="381933" y="112028"/>
                  </a:cubicBezTo>
                  <a:cubicBezTo>
                    <a:pt x="381427" y="156080"/>
                    <a:pt x="381554" y="201018"/>
                    <a:pt x="381807" y="243298"/>
                  </a:cubicBezTo>
                  <a:cubicBezTo>
                    <a:pt x="381807" y="251779"/>
                    <a:pt x="379149" y="254817"/>
                    <a:pt x="370794" y="256210"/>
                  </a:cubicBezTo>
                  <a:cubicBezTo>
                    <a:pt x="349148" y="259627"/>
                    <a:pt x="330793" y="267096"/>
                    <a:pt x="316362" y="278362"/>
                  </a:cubicBezTo>
                  <a:cubicBezTo>
                    <a:pt x="306488" y="286084"/>
                    <a:pt x="301045" y="283552"/>
                    <a:pt x="293323" y="275451"/>
                  </a:cubicBezTo>
                  <a:cubicBezTo>
                    <a:pt x="264462" y="245450"/>
                    <a:pt x="239904" y="220892"/>
                    <a:pt x="215980" y="198107"/>
                  </a:cubicBezTo>
                  <a:cubicBezTo>
                    <a:pt x="203194" y="185954"/>
                    <a:pt x="192308" y="175448"/>
                    <a:pt x="202182" y="156333"/>
                  </a:cubicBezTo>
                  <a:cubicBezTo>
                    <a:pt x="204080" y="152662"/>
                    <a:pt x="202688" y="146586"/>
                    <a:pt x="201549" y="141776"/>
                  </a:cubicBezTo>
                  <a:lnTo>
                    <a:pt x="201296" y="140890"/>
                  </a:lnTo>
                  <a:cubicBezTo>
                    <a:pt x="198131" y="127345"/>
                    <a:pt x="190029" y="115699"/>
                    <a:pt x="178384" y="108231"/>
                  </a:cubicBezTo>
                  <a:cubicBezTo>
                    <a:pt x="166738" y="100762"/>
                    <a:pt x="153066" y="98231"/>
                    <a:pt x="139902" y="101395"/>
                  </a:cubicBezTo>
                  <a:cubicBezTo>
                    <a:pt x="126230" y="104560"/>
                    <a:pt x="114711" y="112914"/>
                    <a:pt x="107369" y="124940"/>
                  </a:cubicBezTo>
                  <a:cubicBezTo>
                    <a:pt x="100154" y="136713"/>
                    <a:pt x="98002" y="150257"/>
                    <a:pt x="101166" y="163422"/>
                  </a:cubicBezTo>
                  <a:cubicBezTo>
                    <a:pt x="104584" y="176967"/>
                    <a:pt x="112939" y="188360"/>
                    <a:pt x="124838" y="195195"/>
                  </a:cubicBezTo>
                  <a:cubicBezTo>
                    <a:pt x="136990" y="202284"/>
                    <a:pt x="151421" y="203930"/>
                    <a:pt x="165472" y="199879"/>
                  </a:cubicBezTo>
                  <a:cubicBezTo>
                    <a:pt x="173573" y="197474"/>
                    <a:pt x="179649" y="197474"/>
                    <a:pt x="186485" y="204563"/>
                  </a:cubicBezTo>
                  <a:cubicBezTo>
                    <a:pt x="218891" y="237855"/>
                    <a:pt x="250791" y="269501"/>
                    <a:pt x="277880" y="296084"/>
                  </a:cubicBezTo>
                  <a:cubicBezTo>
                    <a:pt x="283956" y="302034"/>
                    <a:pt x="285855" y="306464"/>
                    <a:pt x="279779" y="314439"/>
                  </a:cubicBezTo>
                  <a:cubicBezTo>
                    <a:pt x="267753" y="330009"/>
                    <a:pt x="259778" y="348744"/>
                    <a:pt x="256740" y="368618"/>
                  </a:cubicBezTo>
                  <a:cubicBezTo>
                    <a:pt x="254968" y="380137"/>
                    <a:pt x="249905" y="382162"/>
                    <a:pt x="240537" y="382162"/>
                  </a:cubicBezTo>
                  <a:lnTo>
                    <a:pt x="240537" y="384821"/>
                  </a:lnTo>
                  <a:lnTo>
                    <a:pt x="239904" y="382162"/>
                  </a:lnTo>
                  <a:cubicBezTo>
                    <a:pt x="195346" y="381656"/>
                    <a:pt x="154332" y="381656"/>
                    <a:pt x="114078" y="382162"/>
                  </a:cubicBezTo>
                  <a:cubicBezTo>
                    <a:pt x="103571" y="382162"/>
                    <a:pt x="99014" y="377605"/>
                    <a:pt x="94710" y="369883"/>
                  </a:cubicBezTo>
                  <a:cubicBezTo>
                    <a:pt x="84330" y="351149"/>
                    <a:pt x="68001" y="342161"/>
                    <a:pt x="47367" y="343680"/>
                  </a:cubicBezTo>
                  <a:cubicBezTo>
                    <a:pt x="27114" y="345199"/>
                    <a:pt x="12303" y="355959"/>
                    <a:pt x="3189" y="375580"/>
                  </a:cubicBezTo>
                  <a:cubicBezTo>
                    <a:pt x="1543" y="379251"/>
                    <a:pt x="-229" y="402289"/>
                    <a:pt x="24" y="405327"/>
                  </a:cubicBezTo>
                  <a:cubicBezTo>
                    <a:pt x="7240" y="429632"/>
                    <a:pt x="22557" y="443177"/>
                    <a:pt x="45469" y="445708"/>
                  </a:cubicBezTo>
                  <a:cubicBezTo>
                    <a:pt x="68507" y="448240"/>
                    <a:pt x="86609" y="437354"/>
                    <a:pt x="97622" y="414442"/>
                  </a:cubicBezTo>
                  <a:cubicBezTo>
                    <a:pt x="100913" y="407606"/>
                    <a:pt x="105977" y="407479"/>
                    <a:pt x="112432" y="407479"/>
                  </a:cubicBezTo>
                  <a:lnTo>
                    <a:pt x="136737" y="407479"/>
                  </a:lnTo>
                  <a:cubicBezTo>
                    <a:pt x="171168" y="407606"/>
                    <a:pt x="206739" y="407606"/>
                    <a:pt x="242183" y="407226"/>
                  </a:cubicBezTo>
                  <a:cubicBezTo>
                    <a:pt x="252689" y="407226"/>
                    <a:pt x="255221" y="411530"/>
                    <a:pt x="256740" y="420644"/>
                  </a:cubicBezTo>
                  <a:cubicBezTo>
                    <a:pt x="260031" y="440771"/>
                    <a:pt x="267373" y="458367"/>
                    <a:pt x="278639" y="473177"/>
                  </a:cubicBezTo>
                  <a:cubicBezTo>
                    <a:pt x="285222" y="481785"/>
                    <a:pt x="284716" y="486975"/>
                    <a:pt x="276614" y="494697"/>
                  </a:cubicBezTo>
                  <a:cubicBezTo>
                    <a:pt x="244841" y="525457"/>
                    <a:pt x="215853" y="554445"/>
                    <a:pt x="188131" y="583307"/>
                  </a:cubicBezTo>
                  <a:cubicBezTo>
                    <a:pt x="179903" y="591788"/>
                    <a:pt x="172940" y="591915"/>
                    <a:pt x="163700" y="589383"/>
                  </a:cubicBezTo>
                  <a:cubicBezTo>
                    <a:pt x="140534" y="582927"/>
                    <a:pt x="118002" y="592168"/>
                    <a:pt x="106483" y="613181"/>
                  </a:cubicBezTo>
                  <a:cubicBezTo>
                    <a:pt x="95343" y="633562"/>
                    <a:pt x="99141" y="658879"/>
                    <a:pt x="115977" y="674829"/>
                  </a:cubicBezTo>
                  <a:cubicBezTo>
                    <a:pt x="132813" y="690905"/>
                    <a:pt x="157750" y="693563"/>
                    <a:pt x="178004" y="681411"/>
                  </a:cubicBezTo>
                  <a:cubicBezTo>
                    <a:pt x="198637" y="669006"/>
                    <a:pt x="206992" y="646726"/>
                    <a:pt x="199903" y="623561"/>
                  </a:cubicBezTo>
                  <a:cubicBezTo>
                    <a:pt x="197118" y="614320"/>
                    <a:pt x="198764" y="608244"/>
                    <a:pt x="206106" y="601156"/>
                  </a:cubicBezTo>
                  <a:cubicBezTo>
                    <a:pt x="235600" y="572547"/>
                    <a:pt x="264209" y="544445"/>
                    <a:pt x="291678" y="515330"/>
                  </a:cubicBezTo>
                  <a:cubicBezTo>
                    <a:pt x="302058" y="504318"/>
                    <a:pt x="308134" y="503811"/>
                    <a:pt x="319527" y="512799"/>
                  </a:cubicBezTo>
                  <a:cubicBezTo>
                    <a:pt x="332692" y="523052"/>
                    <a:pt x="349654" y="529888"/>
                    <a:pt x="368642" y="532546"/>
                  </a:cubicBezTo>
                  <a:cubicBezTo>
                    <a:pt x="381174" y="534318"/>
                    <a:pt x="382060" y="540394"/>
                    <a:pt x="381933" y="549635"/>
                  </a:cubicBezTo>
                  <a:cubicBezTo>
                    <a:pt x="381554" y="594700"/>
                    <a:pt x="381554" y="634954"/>
                    <a:pt x="381933" y="672803"/>
                  </a:cubicBezTo>
                  <a:cubicBezTo>
                    <a:pt x="382060" y="682424"/>
                    <a:pt x="380035" y="689006"/>
                    <a:pt x="369528" y="694576"/>
                  </a:cubicBezTo>
                  <a:cubicBezTo>
                    <a:pt x="351046" y="704323"/>
                    <a:pt x="341806" y="721159"/>
                    <a:pt x="343325" y="741919"/>
                  </a:cubicBezTo>
                  <a:cubicBezTo>
                    <a:pt x="344844" y="762173"/>
                    <a:pt x="355604" y="776983"/>
                    <a:pt x="375224" y="786097"/>
                  </a:cubicBezTo>
                  <a:cubicBezTo>
                    <a:pt x="378389" y="787616"/>
                    <a:pt x="394465" y="788629"/>
                    <a:pt x="401428" y="788629"/>
                  </a:cubicBezTo>
                  <a:cubicBezTo>
                    <a:pt x="402820" y="788629"/>
                    <a:pt x="403833" y="788629"/>
                    <a:pt x="404339" y="788502"/>
                  </a:cubicBezTo>
                  <a:cubicBezTo>
                    <a:pt x="427378" y="783692"/>
                    <a:pt x="441429" y="768755"/>
                    <a:pt x="445100" y="745590"/>
                  </a:cubicBezTo>
                  <a:cubicBezTo>
                    <a:pt x="448518" y="722931"/>
                    <a:pt x="438897" y="704956"/>
                    <a:pt x="417251" y="693437"/>
                  </a:cubicBezTo>
                  <a:cubicBezTo>
                    <a:pt x="409529" y="689386"/>
                    <a:pt x="406744" y="684955"/>
                    <a:pt x="406871" y="676474"/>
                  </a:cubicBezTo>
                  <a:cubicBezTo>
                    <a:pt x="407251" y="638372"/>
                    <a:pt x="407251" y="597231"/>
                    <a:pt x="406997" y="547230"/>
                  </a:cubicBezTo>
                  <a:cubicBezTo>
                    <a:pt x="406997" y="538875"/>
                    <a:pt x="408643" y="534572"/>
                    <a:pt x="418770" y="532926"/>
                  </a:cubicBezTo>
                  <a:cubicBezTo>
                    <a:pt x="439910" y="529508"/>
                    <a:pt x="458265" y="522039"/>
                    <a:pt x="473202" y="510394"/>
                  </a:cubicBezTo>
                  <a:cubicBezTo>
                    <a:pt x="482316" y="503305"/>
                    <a:pt x="487632" y="505710"/>
                    <a:pt x="494721" y="512925"/>
                  </a:cubicBezTo>
                  <a:cubicBezTo>
                    <a:pt x="524342" y="543433"/>
                    <a:pt x="553710" y="572800"/>
                    <a:pt x="581939" y="600143"/>
                  </a:cubicBezTo>
                  <a:cubicBezTo>
                    <a:pt x="590294" y="608244"/>
                    <a:pt x="592066" y="614953"/>
                    <a:pt x="588521" y="625966"/>
                  </a:cubicBezTo>
                  <a:cubicBezTo>
                    <a:pt x="581686" y="647359"/>
                    <a:pt x="591939" y="671284"/>
                    <a:pt x="613079" y="682930"/>
                  </a:cubicBezTo>
                  <a:cubicBezTo>
                    <a:pt x="632953" y="693816"/>
                    <a:pt x="657131" y="690525"/>
                    <a:pt x="673460" y="674702"/>
                  </a:cubicBezTo>
                  <a:cubicBezTo>
                    <a:pt x="690296" y="658372"/>
                    <a:pt x="693841" y="633435"/>
                    <a:pt x="682321" y="612928"/>
                  </a:cubicBezTo>
                  <a:cubicBezTo>
                    <a:pt x="670422" y="591662"/>
                    <a:pt x="647384" y="582168"/>
                    <a:pt x="625105" y="589003"/>
                  </a:cubicBezTo>
                  <a:cubicBezTo>
                    <a:pt x="614471" y="592295"/>
                    <a:pt x="608142" y="590776"/>
                    <a:pt x="600800" y="583180"/>
                  </a:cubicBezTo>
                  <a:cubicBezTo>
                    <a:pt x="574470" y="555838"/>
                    <a:pt x="545989" y="527356"/>
                    <a:pt x="513709" y="495963"/>
                  </a:cubicBezTo>
                  <a:cubicBezTo>
                    <a:pt x="506620" y="489127"/>
                    <a:pt x="502190" y="483431"/>
                    <a:pt x="510544" y="472924"/>
                  </a:cubicBezTo>
                  <a:cubicBezTo>
                    <a:pt x="521557" y="459000"/>
                    <a:pt x="528773" y="442037"/>
                    <a:pt x="531938" y="422290"/>
                  </a:cubicBezTo>
                  <a:cubicBezTo>
                    <a:pt x="533963" y="410138"/>
                    <a:pt x="538014" y="406847"/>
                    <a:pt x="549533" y="407100"/>
                  </a:cubicBezTo>
                  <a:cubicBezTo>
                    <a:pt x="592825" y="407859"/>
                    <a:pt x="635358" y="407606"/>
                    <a:pt x="675232" y="407226"/>
                  </a:cubicBezTo>
                  <a:cubicBezTo>
                    <a:pt x="683967" y="407226"/>
                    <a:pt x="688904" y="410138"/>
                    <a:pt x="693461" y="418113"/>
                  </a:cubicBezTo>
                  <a:cubicBezTo>
                    <a:pt x="706879" y="441278"/>
                    <a:pt x="728525" y="451025"/>
                    <a:pt x="751690" y="444063"/>
                  </a:cubicBezTo>
                  <a:cubicBezTo>
                    <a:pt x="774982" y="437100"/>
                    <a:pt x="789286" y="417986"/>
                    <a:pt x="789033" y="394061"/>
                  </a:cubicBezTo>
                  <a:cubicBezTo>
                    <a:pt x="788780" y="370390"/>
                    <a:pt x="773590" y="351022"/>
                    <a:pt x="750551" y="344819"/>
                  </a:cubicBezTo>
                  <a:close/>
                  <a:moveTo>
                    <a:pt x="763210" y="394568"/>
                  </a:moveTo>
                  <a:cubicBezTo>
                    <a:pt x="763716" y="400644"/>
                    <a:pt x="761564" y="406593"/>
                    <a:pt x="757133" y="411150"/>
                  </a:cubicBezTo>
                  <a:cubicBezTo>
                    <a:pt x="752323" y="416214"/>
                    <a:pt x="745488" y="419125"/>
                    <a:pt x="737766" y="419125"/>
                  </a:cubicBezTo>
                  <a:cubicBezTo>
                    <a:pt x="737766" y="419125"/>
                    <a:pt x="737766" y="419125"/>
                    <a:pt x="737766" y="419125"/>
                  </a:cubicBezTo>
                  <a:cubicBezTo>
                    <a:pt x="730424" y="418999"/>
                    <a:pt x="723082" y="415581"/>
                    <a:pt x="718272" y="410138"/>
                  </a:cubicBezTo>
                  <a:cubicBezTo>
                    <a:pt x="714094" y="405327"/>
                    <a:pt x="712196" y="399505"/>
                    <a:pt x="712955" y="393682"/>
                  </a:cubicBezTo>
                  <a:cubicBezTo>
                    <a:pt x="714980" y="377732"/>
                    <a:pt x="724095" y="369757"/>
                    <a:pt x="739538" y="370137"/>
                  </a:cubicBezTo>
                  <a:cubicBezTo>
                    <a:pt x="753969" y="370896"/>
                    <a:pt x="762070" y="379251"/>
                    <a:pt x="763210" y="394568"/>
                  </a:cubicBezTo>
                  <a:close/>
                  <a:moveTo>
                    <a:pt x="394465" y="511533"/>
                  </a:moveTo>
                  <a:lnTo>
                    <a:pt x="394339" y="508875"/>
                  </a:lnTo>
                  <a:cubicBezTo>
                    <a:pt x="331805" y="508875"/>
                    <a:pt x="280538" y="457861"/>
                    <a:pt x="280032" y="395201"/>
                  </a:cubicBezTo>
                  <a:cubicBezTo>
                    <a:pt x="279779" y="364820"/>
                    <a:pt x="291804" y="335832"/>
                    <a:pt x="313957" y="313806"/>
                  </a:cubicBezTo>
                  <a:cubicBezTo>
                    <a:pt x="335730" y="292160"/>
                    <a:pt x="364211" y="280261"/>
                    <a:pt x="394212" y="280261"/>
                  </a:cubicBezTo>
                  <a:cubicBezTo>
                    <a:pt x="394592" y="280261"/>
                    <a:pt x="394972" y="280261"/>
                    <a:pt x="395225" y="280261"/>
                  </a:cubicBezTo>
                  <a:cubicBezTo>
                    <a:pt x="458138" y="281020"/>
                    <a:pt x="509025" y="332541"/>
                    <a:pt x="508646" y="394947"/>
                  </a:cubicBezTo>
                  <a:cubicBezTo>
                    <a:pt x="508393" y="457734"/>
                    <a:pt x="457125" y="508748"/>
                    <a:pt x="394465" y="508875"/>
                  </a:cubicBezTo>
                  <a:lnTo>
                    <a:pt x="394465" y="511533"/>
                  </a:lnTo>
                  <a:lnTo>
                    <a:pt x="394465" y="511533"/>
                  </a:lnTo>
                  <a:close/>
                  <a:moveTo>
                    <a:pt x="395731" y="76078"/>
                  </a:moveTo>
                  <a:cubicBezTo>
                    <a:pt x="390161" y="76964"/>
                    <a:pt x="384592" y="75192"/>
                    <a:pt x="379908" y="71268"/>
                  </a:cubicBezTo>
                  <a:cubicBezTo>
                    <a:pt x="373705" y="66078"/>
                    <a:pt x="370034" y="57850"/>
                    <a:pt x="369781" y="48736"/>
                  </a:cubicBezTo>
                  <a:cubicBezTo>
                    <a:pt x="369781" y="35571"/>
                    <a:pt x="378642" y="27216"/>
                    <a:pt x="393959" y="25823"/>
                  </a:cubicBezTo>
                  <a:cubicBezTo>
                    <a:pt x="399909" y="25191"/>
                    <a:pt x="405858" y="27343"/>
                    <a:pt x="410668" y="31646"/>
                  </a:cubicBezTo>
                  <a:cubicBezTo>
                    <a:pt x="415985" y="36583"/>
                    <a:pt x="418896" y="43545"/>
                    <a:pt x="418896" y="51014"/>
                  </a:cubicBezTo>
                  <a:cubicBezTo>
                    <a:pt x="418770" y="65192"/>
                    <a:pt x="410795" y="73926"/>
                    <a:pt x="395731" y="76078"/>
                  </a:cubicBezTo>
                  <a:close/>
                  <a:moveTo>
                    <a:pt x="418896" y="738628"/>
                  </a:moveTo>
                  <a:cubicBezTo>
                    <a:pt x="418896" y="745970"/>
                    <a:pt x="415732" y="753058"/>
                    <a:pt x="410289" y="757869"/>
                  </a:cubicBezTo>
                  <a:cubicBezTo>
                    <a:pt x="405605" y="762046"/>
                    <a:pt x="399909" y="764071"/>
                    <a:pt x="393579" y="763439"/>
                  </a:cubicBezTo>
                  <a:cubicBezTo>
                    <a:pt x="378262" y="761793"/>
                    <a:pt x="370161" y="753438"/>
                    <a:pt x="369908" y="739134"/>
                  </a:cubicBezTo>
                  <a:cubicBezTo>
                    <a:pt x="369655" y="723944"/>
                    <a:pt x="378262" y="714703"/>
                    <a:pt x="394086" y="713184"/>
                  </a:cubicBezTo>
                  <a:cubicBezTo>
                    <a:pt x="394719" y="713184"/>
                    <a:pt x="395351" y="713057"/>
                    <a:pt x="395984" y="713057"/>
                  </a:cubicBezTo>
                  <a:cubicBezTo>
                    <a:pt x="401174" y="713057"/>
                    <a:pt x="406238" y="715083"/>
                    <a:pt x="410415" y="718880"/>
                  </a:cubicBezTo>
                  <a:lnTo>
                    <a:pt x="410415" y="718880"/>
                  </a:lnTo>
                  <a:cubicBezTo>
                    <a:pt x="415858" y="723944"/>
                    <a:pt x="419023" y="731286"/>
                    <a:pt x="418896" y="738628"/>
                  </a:cubicBezTo>
                  <a:close/>
                  <a:moveTo>
                    <a:pt x="637510" y="127345"/>
                  </a:moveTo>
                  <a:cubicBezTo>
                    <a:pt x="652447" y="127345"/>
                    <a:pt x="660928" y="135826"/>
                    <a:pt x="662068" y="151397"/>
                  </a:cubicBezTo>
                  <a:cubicBezTo>
                    <a:pt x="660928" y="167473"/>
                    <a:pt x="652447" y="175954"/>
                    <a:pt x="637510" y="175954"/>
                  </a:cubicBezTo>
                  <a:lnTo>
                    <a:pt x="636750" y="175954"/>
                  </a:lnTo>
                  <a:cubicBezTo>
                    <a:pt x="621940" y="175701"/>
                    <a:pt x="613206" y="167093"/>
                    <a:pt x="612826" y="152409"/>
                  </a:cubicBezTo>
                  <a:cubicBezTo>
                    <a:pt x="612699" y="144561"/>
                    <a:pt x="614598" y="138358"/>
                    <a:pt x="618775" y="133928"/>
                  </a:cubicBezTo>
                  <a:lnTo>
                    <a:pt x="618775" y="133928"/>
                  </a:lnTo>
                  <a:cubicBezTo>
                    <a:pt x="622953" y="129624"/>
                    <a:pt x="629029" y="127345"/>
                    <a:pt x="636750" y="127092"/>
                  </a:cubicBezTo>
                  <a:cubicBezTo>
                    <a:pt x="637130" y="127345"/>
                    <a:pt x="637383" y="127345"/>
                    <a:pt x="637510" y="127345"/>
                  </a:cubicBezTo>
                  <a:close/>
                  <a:moveTo>
                    <a:pt x="175852" y="152029"/>
                  </a:moveTo>
                  <a:cubicBezTo>
                    <a:pt x="175725" y="159625"/>
                    <a:pt x="173320" y="165827"/>
                    <a:pt x="169016" y="169878"/>
                  </a:cubicBezTo>
                  <a:cubicBezTo>
                    <a:pt x="164839" y="173802"/>
                    <a:pt x="158763" y="175954"/>
                    <a:pt x="151421" y="175954"/>
                  </a:cubicBezTo>
                  <a:lnTo>
                    <a:pt x="150282" y="175954"/>
                  </a:lnTo>
                  <a:cubicBezTo>
                    <a:pt x="135471" y="175574"/>
                    <a:pt x="127116" y="167093"/>
                    <a:pt x="126863" y="152029"/>
                  </a:cubicBezTo>
                  <a:cubicBezTo>
                    <a:pt x="126610" y="137346"/>
                    <a:pt x="134332" y="128738"/>
                    <a:pt x="149522" y="126712"/>
                  </a:cubicBezTo>
                  <a:cubicBezTo>
                    <a:pt x="167371" y="128358"/>
                    <a:pt x="176105" y="136839"/>
                    <a:pt x="175852" y="152029"/>
                  </a:cubicBezTo>
                  <a:close/>
                  <a:moveTo>
                    <a:pt x="70533" y="410011"/>
                  </a:moveTo>
                  <a:cubicBezTo>
                    <a:pt x="65722" y="415581"/>
                    <a:pt x="58380" y="418999"/>
                    <a:pt x="50532" y="419125"/>
                  </a:cubicBezTo>
                  <a:cubicBezTo>
                    <a:pt x="43190" y="419125"/>
                    <a:pt x="36354" y="416214"/>
                    <a:pt x="31544" y="411150"/>
                  </a:cubicBezTo>
                  <a:cubicBezTo>
                    <a:pt x="27240" y="406593"/>
                    <a:pt x="25088" y="400644"/>
                    <a:pt x="25468" y="394568"/>
                  </a:cubicBezTo>
                  <a:cubicBezTo>
                    <a:pt x="26607" y="379251"/>
                    <a:pt x="34835" y="370896"/>
                    <a:pt x="49140" y="370263"/>
                  </a:cubicBezTo>
                  <a:cubicBezTo>
                    <a:pt x="49646" y="370263"/>
                    <a:pt x="50279" y="370263"/>
                    <a:pt x="50785" y="370263"/>
                  </a:cubicBezTo>
                  <a:cubicBezTo>
                    <a:pt x="65089" y="370263"/>
                    <a:pt x="73697" y="378365"/>
                    <a:pt x="75723" y="393808"/>
                  </a:cubicBezTo>
                  <a:cubicBezTo>
                    <a:pt x="76609" y="399505"/>
                    <a:pt x="74710" y="405201"/>
                    <a:pt x="70533" y="410011"/>
                  </a:cubicBezTo>
                  <a:close/>
                  <a:moveTo>
                    <a:pt x="152687" y="664955"/>
                  </a:moveTo>
                  <a:lnTo>
                    <a:pt x="152433" y="662296"/>
                  </a:lnTo>
                  <a:cubicBezTo>
                    <a:pt x="135091" y="660777"/>
                    <a:pt x="126610" y="652170"/>
                    <a:pt x="127116" y="636600"/>
                  </a:cubicBezTo>
                  <a:cubicBezTo>
                    <a:pt x="127623" y="621662"/>
                    <a:pt x="136104" y="613308"/>
                    <a:pt x="151421" y="613181"/>
                  </a:cubicBezTo>
                  <a:cubicBezTo>
                    <a:pt x="166864" y="613181"/>
                    <a:pt x="175852" y="622042"/>
                    <a:pt x="175978" y="637486"/>
                  </a:cubicBezTo>
                  <a:cubicBezTo>
                    <a:pt x="176232" y="652043"/>
                    <a:pt x="168130" y="660651"/>
                    <a:pt x="152560" y="662296"/>
                  </a:cubicBezTo>
                  <a:lnTo>
                    <a:pt x="152687" y="664955"/>
                  </a:lnTo>
                  <a:close/>
                  <a:moveTo>
                    <a:pt x="638016" y="661917"/>
                  </a:moveTo>
                  <a:cubicBezTo>
                    <a:pt x="637383" y="661917"/>
                    <a:pt x="636750" y="661917"/>
                    <a:pt x="635991" y="661917"/>
                  </a:cubicBezTo>
                  <a:cubicBezTo>
                    <a:pt x="621054" y="661157"/>
                    <a:pt x="612826" y="652676"/>
                    <a:pt x="612952" y="637739"/>
                  </a:cubicBezTo>
                  <a:cubicBezTo>
                    <a:pt x="612952" y="629891"/>
                    <a:pt x="615231" y="623688"/>
                    <a:pt x="619535" y="619511"/>
                  </a:cubicBezTo>
                  <a:cubicBezTo>
                    <a:pt x="623712" y="615333"/>
                    <a:pt x="629788" y="613308"/>
                    <a:pt x="637763" y="613308"/>
                  </a:cubicBezTo>
                  <a:cubicBezTo>
                    <a:pt x="652827" y="613434"/>
                    <a:pt x="661182" y="622295"/>
                    <a:pt x="662068" y="638245"/>
                  </a:cubicBezTo>
                  <a:cubicBezTo>
                    <a:pt x="660422" y="653942"/>
                    <a:pt x="652321" y="661917"/>
                    <a:pt x="638016" y="661917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="" xmlns:a16="http://schemas.microsoft.com/office/drawing/2014/main" id="{7E47F0FB-07F2-4117-ADC0-18BE94BF9EE5}"/>
                </a:ext>
              </a:extLst>
            </p:cNvPr>
            <p:cNvSpPr/>
            <p:nvPr/>
          </p:nvSpPr>
          <p:spPr>
            <a:xfrm>
              <a:off x="2520671" y="4608014"/>
              <a:ext cx="106711" cy="103040"/>
            </a:xfrm>
            <a:custGeom>
              <a:avLst/>
              <a:gdLst>
                <a:gd name="connsiteX0" fmla="*/ 106712 w 106711"/>
                <a:gd name="connsiteY0" fmla="*/ 34305 h 103040"/>
                <a:gd name="connsiteX1" fmla="*/ 94939 w 106711"/>
                <a:gd name="connsiteY1" fmla="*/ 8734 h 103040"/>
                <a:gd name="connsiteX2" fmla="*/ 61141 w 106711"/>
                <a:gd name="connsiteY2" fmla="*/ 0 h 103040"/>
                <a:gd name="connsiteX3" fmla="*/ 14178 w 106711"/>
                <a:gd name="connsiteY3" fmla="*/ 0 h 103040"/>
                <a:gd name="connsiteX4" fmla="*/ 14178 w 106711"/>
                <a:gd name="connsiteY4" fmla="*/ 80255 h 103040"/>
                <a:gd name="connsiteX5" fmla="*/ 0 w 106711"/>
                <a:gd name="connsiteY5" fmla="*/ 80255 h 103040"/>
                <a:gd name="connsiteX6" fmla="*/ 0 w 106711"/>
                <a:gd name="connsiteY6" fmla="*/ 91521 h 103040"/>
                <a:gd name="connsiteX7" fmla="*/ 14178 w 106711"/>
                <a:gd name="connsiteY7" fmla="*/ 91521 h 103040"/>
                <a:gd name="connsiteX8" fmla="*/ 14178 w 106711"/>
                <a:gd name="connsiteY8" fmla="*/ 103041 h 103040"/>
                <a:gd name="connsiteX9" fmla="*/ 40887 w 106711"/>
                <a:gd name="connsiteY9" fmla="*/ 103041 h 103040"/>
                <a:gd name="connsiteX10" fmla="*/ 40887 w 106711"/>
                <a:gd name="connsiteY10" fmla="*/ 91521 h 103040"/>
                <a:gd name="connsiteX11" fmla="*/ 73293 w 106711"/>
                <a:gd name="connsiteY11" fmla="*/ 91521 h 103040"/>
                <a:gd name="connsiteX12" fmla="*/ 73293 w 106711"/>
                <a:gd name="connsiteY12" fmla="*/ 80255 h 103040"/>
                <a:gd name="connsiteX13" fmla="*/ 40887 w 106711"/>
                <a:gd name="connsiteY13" fmla="*/ 80255 h 103040"/>
                <a:gd name="connsiteX14" fmla="*/ 40887 w 106711"/>
                <a:gd name="connsiteY14" fmla="*/ 68609 h 103040"/>
                <a:gd name="connsiteX15" fmla="*/ 61014 w 106711"/>
                <a:gd name="connsiteY15" fmla="*/ 68609 h 103040"/>
                <a:gd name="connsiteX16" fmla="*/ 94813 w 106711"/>
                <a:gd name="connsiteY16" fmla="*/ 59875 h 103040"/>
                <a:gd name="connsiteX17" fmla="*/ 106712 w 106711"/>
                <a:gd name="connsiteY17" fmla="*/ 34305 h 103040"/>
                <a:gd name="connsiteX18" fmla="*/ 74559 w 106711"/>
                <a:gd name="connsiteY18" fmla="*/ 45571 h 103040"/>
                <a:gd name="connsiteX19" fmla="*/ 60761 w 106711"/>
                <a:gd name="connsiteY19" fmla="*/ 49242 h 103040"/>
                <a:gd name="connsiteX20" fmla="*/ 40887 w 106711"/>
                <a:gd name="connsiteY20" fmla="*/ 49242 h 103040"/>
                <a:gd name="connsiteX21" fmla="*/ 40887 w 106711"/>
                <a:gd name="connsiteY21" fmla="*/ 20254 h 103040"/>
                <a:gd name="connsiteX22" fmla="*/ 60761 w 106711"/>
                <a:gd name="connsiteY22" fmla="*/ 20254 h 103040"/>
                <a:gd name="connsiteX23" fmla="*/ 74559 w 106711"/>
                <a:gd name="connsiteY23" fmla="*/ 23925 h 103040"/>
                <a:gd name="connsiteX24" fmla="*/ 74559 w 106711"/>
                <a:gd name="connsiteY24" fmla="*/ 23925 h 103040"/>
                <a:gd name="connsiteX25" fmla="*/ 79749 w 106711"/>
                <a:gd name="connsiteY25" fmla="*/ 34684 h 103040"/>
                <a:gd name="connsiteX26" fmla="*/ 74559 w 106711"/>
                <a:gd name="connsiteY26" fmla="*/ 45571 h 10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711" h="103040">
                  <a:moveTo>
                    <a:pt x="106712" y="34305"/>
                  </a:moveTo>
                  <a:cubicBezTo>
                    <a:pt x="106712" y="22912"/>
                    <a:pt x="102914" y="14557"/>
                    <a:pt x="94939" y="8734"/>
                  </a:cubicBezTo>
                  <a:cubicBezTo>
                    <a:pt x="86964" y="2911"/>
                    <a:pt x="75572" y="0"/>
                    <a:pt x="61141" y="0"/>
                  </a:cubicBezTo>
                  <a:lnTo>
                    <a:pt x="14178" y="0"/>
                  </a:lnTo>
                  <a:lnTo>
                    <a:pt x="14178" y="80255"/>
                  </a:lnTo>
                  <a:lnTo>
                    <a:pt x="0" y="80255"/>
                  </a:lnTo>
                  <a:lnTo>
                    <a:pt x="0" y="91521"/>
                  </a:lnTo>
                  <a:lnTo>
                    <a:pt x="14178" y="91521"/>
                  </a:lnTo>
                  <a:lnTo>
                    <a:pt x="14178" y="103041"/>
                  </a:lnTo>
                  <a:lnTo>
                    <a:pt x="40887" y="103041"/>
                  </a:lnTo>
                  <a:lnTo>
                    <a:pt x="40887" y="91521"/>
                  </a:lnTo>
                  <a:lnTo>
                    <a:pt x="73293" y="91521"/>
                  </a:lnTo>
                  <a:lnTo>
                    <a:pt x="73293" y="80255"/>
                  </a:lnTo>
                  <a:lnTo>
                    <a:pt x="40887" y="80255"/>
                  </a:lnTo>
                  <a:lnTo>
                    <a:pt x="40887" y="68609"/>
                  </a:lnTo>
                  <a:lnTo>
                    <a:pt x="61014" y="68609"/>
                  </a:lnTo>
                  <a:cubicBezTo>
                    <a:pt x="75445" y="68609"/>
                    <a:pt x="86838" y="65698"/>
                    <a:pt x="94813" y="59875"/>
                  </a:cubicBezTo>
                  <a:cubicBezTo>
                    <a:pt x="102788" y="54052"/>
                    <a:pt x="106712" y="45697"/>
                    <a:pt x="106712" y="34305"/>
                  </a:cubicBezTo>
                  <a:close/>
                  <a:moveTo>
                    <a:pt x="74559" y="45571"/>
                  </a:moveTo>
                  <a:cubicBezTo>
                    <a:pt x="71268" y="47976"/>
                    <a:pt x="66584" y="49242"/>
                    <a:pt x="60761" y="49242"/>
                  </a:cubicBezTo>
                  <a:lnTo>
                    <a:pt x="40887" y="49242"/>
                  </a:lnTo>
                  <a:lnTo>
                    <a:pt x="40887" y="20254"/>
                  </a:lnTo>
                  <a:lnTo>
                    <a:pt x="60761" y="20254"/>
                  </a:lnTo>
                  <a:cubicBezTo>
                    <a:pt x="66584" y="20254"/>
                    <a:pt x="71268" y="21520"/>
                    <a:pt x="74559" y="23925"/>
                  </a:cubicBezTo>
                  <a:lnTo>
                    <a:pt x="74559" y="23925"/>
                  </a:lnTo>
                  <a:cubicBezTo>
                    <a:pt x="77977" y="26456"/>
                    <a:pt x="79749" y="30127"/>
                    <a:pt x="79749" y="34684"/>
                  </a:cubicBezTo>
                  <a:cubicBezTo>
                    <a:pt x="79749" y="39242"/>
                    <a:pt x="77977" y="42913"/>
                    <a:pt x="74559" y="45571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3" name="Рисунок 32">
            <a:extLst>
              <a:ext uri="{FF2B5EF4-FFF2-40B4-BE49-F238E27FC236}">
                <a16:creationId xmlns="" xmlns:a16="http://schemas.microsoft.com/office/drawing/2014/main" id="{E8079AD6-9DAC-4E5A-AF0D-F23E2DC067A0}"/>
              </a:ext>
            </a:extLst>
          </p:cNvPr>
          <p:cNvGrpSpPr/>
          <p:nvPr/>
        </p:nvGrpSpPr>
        <p:grpSpPr>
          <a:xfrm>
            <a:off x="1098228" y="5804961"/>
            <a:ext cx="1072808" cy="1072808"/>
            <a:chOff x="604567" y="5720309"/>
            <a:chExt cx="1072808" cy="1072808"/>
          </a:xfrm>
          <a:solidFill>
            <a:schemeClr val="accent1"/>
          </a:solidFill>
        </p:grpSpPr>
        <p:sp>
          <p:nvSpPr>
            <p:cNvPr id="44" name="Полилиния: фигура 43">
              <a:extLst>
                <a:ext uri="{FF2B5EF4-FFF2-40B4-BE49-F238E27FC236}">
                  <a16:creationId xmlns="" xmlns:a16="http://schemas.microsoft.com/office/drawing/2014/main" id="{319A4333-D476-4BF7-91CB-841ABCA14C55}"/>
                </a:ext>
              </a:extLst>
            </p:cNvPr>
            <p:cNvSpPr/>
            <p:nvPr/>
          </p:nvSpPr>
          <p:spPr>
            <a:xfrm rot="-4060763">
              <a:off x="604567" y="5720309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="" xmlns:a16="http://schemas.microsoft.com/office/drawing/2014/main" id="{302B0DB9-DB49-4101-9DEE-387B0EE8A91B}"/>
                </a:ext>
              </a:extLst>
            </p:cNvPr>
            <p:cNvSpPr/>
            <p:nvPr/>
          </p:nvSpPr>
          <p:spPr>
            <a:xfrm>
              <a:off x="1062231" y="607303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="" xmlns:a16="http://schemas.microsoft.com/office/drawing/2014/main" id="{C21FBD12-1D1A-4857-BE76-AA93906CB0EB}"/>
                </a:ext>
              </a:extLst>
            </p:cNvPr>
            <p:cNvSpPr/>
            <p:nvPr/>
          </p:nvSpPr>
          <p:spPr>
            <a:xfrm>
              <a:off x="873840" y="6340785"/>
              <a:ext cx="577276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1E3A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="" xmlns:a16="http://schemas.microsoft.com/office/drawing/2014/main" id="{7E26464E-CD10-4208-8742-8011E22AC684}"/>
                </a:ext>
              </a:extLst>
            </p:cNvPr>
            <p:cNvSpPr/>
            <p:nvPr/>
          </p:nvSpPr>
          <p:spPr>
            <a:xfrm>
              <a:off x="1117004" y="6132203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="" xmlns:a16="http://schemas.microsoft.com/office/drawing/2014/main" id="{E49CE040-3653-488E-A19C-BEB3E40A9CCE}"/>
                </a:ext>
              </a:extLst>
            </p:cNvPr>
            <p:cNvSpPr/>
            <p:nvPr/>
          </p:nvSpPr>
          <p:spPr>
            <a:xfrm>
              <a:off x="1181967" y="585636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4068 w 206225"/>
                <a:gd name="connsiteY5" fmla="*/ 17833 h 206098"/>
                <a:gd name="connsiteX6" fmla="*/ 17706 w 206225"/>
                <a:gd name="connsiteY6" fmla="*/ 102157 h 206098"/>
                <a:gd name="connsiteX7" fmla="*/ 101648 w 206225"/>
                <a:gd name="connsiteY7" fmla="*/ 188138 h 206098"/>
                <a:gd name="connsiteX8" fmla="*/ 188265 w 206225"/>
                <a:gd name="connsiteY8" fmla="*/ 105087 h 206098"/>
                <a:gd name="connsiteX9" fmla="*/ 104068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860"/>
                    <a:pt x="0" y="103431"/>
                  </a:cubicBezTo>
                  <a:close/>
                  <a:moveTo>
                    <a:pt x="104068" y="17833"/>
                  </a:moveTo>
                  <a:cubicBezTo>
                    <a:pt x="56938" y="17196"/>
                    <a:pt x="18088" y="55155"/>
                    <a:pt x="17706" y="102157"/>
                  </a:cubicBezTo>
                  <a:cubicBezTo>
                    <a:pt x="17324" y="148778"/>
                    <a:pt x="55155" y="187628"/>
                    <a:pt x="101648" y="188138"/>
                  </a:cubicBezTo>
                  <a:cubicBezTo>
                    <a:pt x="148778" y="188647"/>
                    <a:pt x="187501" y="151453"/>
                    <a:pt x="188265" y="105087"/>
                  </a:cubicBezTo>
                  <a:cubicBezTo>
                    <a:pt x="189029" y="57066"/>
                    <a:pt x="151835" y="18470"/>
                    <a:pt x="104068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="" xmlns:a16="http://schemas.microsoft.com/office/drawing/2014/main" id="{0E250006-8917-4529-98FF-D5AB51D673A8}"/>
                </a:ext>
              </a:extLst>
            </p:cNvPr>
            <p:cNvSpPr/>
            <p:nvPr/>
          </p:nvSpPr>
          <p:spPr>
            <a:xfrm>
              <a:off x="1236867" y="5915470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723 h 87763"/>
                <a:gd name="connsiteX19" fmla="*/ 51843 w 90947"/>
                <a:gd name="connsiteY19" fmla="*/ 41907 h 87763"/>
                <a:gd name="connsiteX20" fmla="*/ 34902 w 90947"/>
                <a:gd name="connsiteY20" fmla="*/ 41907 h 87763"/>
                <a:gd name="connsiteX21" fmla="*/ 34902 w 90947"/>
                <a:gd name="connsiteY21" fmla="*/ 17196 h 87763"/>
                <a:gd name="connsiteX22" fmla="*/ 51843 w 90947"/>
                <a:gd name="connsiteY22" fmla="*/ 17196 h 87763"/>
                <a:gd name="connsiteX23" fmla="*/ 63562 w 90947"/>
                <a:gd name="connsiteY23" fmla="*/ 20253 h 87763"/>
                <a:gd name="connsiteX24" fmla="*/ 63562 w 90947"/>
                <a:gd name="connsiteY24" fmla="*/ 20253 h 87763"/>
                <a:gd name="connsiteX25" fmla="*/ 68020 w 90947"/>
                <a:gd name="connsiteY25" fmla="*/ 29424 h 87763"/>
                <a:gd name="connsiteX26" fmla="*/ 63562 w 90947"/>
                <a:gd name="connsiteY26" fmla="*/ 38723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723"/>
                  </a:moveTo>
                  <a:cubicBezTo>
                    <a:pt x="60759" y="40761"/>
                    <a:pt x="56811" y="41907"/>
                    <a:pt x="51843" y="41907"/>
                  </a:cubicBezTo>
                  <a:lnTo>
                    <a:pt x="34902" y="41907"/>
                  </a:lnTo>
                  <a:lnTo>
                    <a:pt x="34902" y="17196"/>
                  </a:lnTo>
                  <a:lnTo>
                    <a:pt x="51843" y="17196"/>
                  </a:lnTo>
                  <a:cubicBezTo>
                    <a:pt x="56811" y="17196"/>
                    <a:pt x="60759" y="18215"/>
                    <a:pt x="63562" y="20253"/>
                  </a:cubicBezTo>
                  <a:lnTo>
                    <a:pt x="63562" y="20253"/>
                  </a:lnTo>
                  <a:cubicBezTo>
                    <a:pt x="66491" y="22419"/>
                    <a:pt x="68020" y="25476"/>
                    <a:pt x="68020" y="29424"/>
                  </a:cubicBezTo>
                  <a:cubicBezTo>
                    <a:pt x="68020" y="33500"/>
                    <a:pt x="66491" y="36557"/>
                    <a:pt x="63562" y="3872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8" name="object 9">
            <a:extLst>
              <a:ext uri="{FF2B5EF4-FFF2-40B4-BE49-F238E27FC236}">
                <a16:creationId xmlns="" xmlns:a16="http://schemas.microsoft.com/office/drawing/2014/main" id="{19A9D563-6974-4728-2A17-A84EBF6B96B6}"/>
              </a:ext>
            </a:extLst>
          </p:cNvPr>
          <p:cNvSpPr txBox="1"/>
          <p:nvPr/>
        </p:nvSpPr>
        <p:spPr>
          <a:xfrm>
            <a:off x="2875992" y="6183203"/>
            <a:ext cx="4255910" cy="986809"/>
          </a:xfrm>
          <a:prstGeom prst="rect">
            <a:avLst/>
          </a:prstGeom>
        </p:spPr>
        <p:txBody>
          <a:bodyPr vert="horz" wrap="square" lIns="0" tIns="123825" rIns="0" bIns="0" rtlCol="0" anchor="t">
            <a:spAutoFit/>
          </a:bodyPr>
          <a:lstStyle/>
          <a:p>
            <a:pPr marL="12700" marR="550545">
              <a:spcBef>
                <a:spcPts val="1170"/>
              </a:spcBef>
            </a:pP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пул экономически эффективных инвестиционных проектов</a:t>
            </a:r>
            <a:r>
              <a:rPr lang="en-US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4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(поддержка существующих и развитие новых)</a:t>
            </a:r>
          </a:p>
        </p:txBody>
      </p:sp>
      <p:sp>
        <p:nvSpPr>
          <p:cNvPr id="59" name="object 8">
            <a:extLst>
              <a:ext uri="{FF2B5EF4-FFF2-40B4-BE49-F238E27FC236}">
                <a16:creationId xmlns="" xmlns:a16="http://schemas.microsoft.com/office/drawing/2014/main" id="{EC95E151-4225-13B6-1AD0-3A3549F5C445}"/>
              </a:ext>
            </a:extLst>
          </p:cNvPr>
          <p:cNvSpPr txBox="1"/>
          <p:nvPr/>
        </p:nvSpPr>
        <p:spPr>
          <a:xfrm>
            <a:off x="2538388" y="5653633"/>
            <a:ext cx="306590" cy="34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</a:t>
            </a:r>
          </a:p>
        </p:txBody>
      </p:sp>
      <p:sp>
        <p:nvSpPr>
          <p:cNvPr id="60" name="object 8">
            <a:extLst>
              <a:ext uri="{FF2B5EF4-FFF2-40B4-BE49-F238E27FC236}">
                <a16:creationId xmlns="" xmlns:a16="http://schemas.microsoft.com/office/drawing/2014/main" id="{899541DE-34D1-B86D-0E86-DBB64DE5BAC1}"/>
              </a:ext>
            </a:extLst>
          </p:cNvPr>
          <p:cNvSpPr txBox="1"/>
          <p:nvPr/>
        </p:nvSpPr>
        <p:spPr>
          <a:xfrm>
            <a:off x="4174101" y="3997449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</a:t>
            </a:r>
          </a:p>
        </p:txBody>
      </p:sp>
      <p:sp>
        <p:nvSpPr>
          <p:cNvPr id="61" name="object 8">
            <a:extLst>
              <a:ext uri="{FF2B5EF4-FFF2-40B4-BE49-F238E27FC236}">
                <a16:creationId xmlns="" xmlns:a16="http://schemas.microsoft.com/office/drawing/2014/main" id="{B707DE30-0FDC-25FF-3E8C-4B39C5D02075}"/>
              </a:ext>
            </a:extLst>
          </p:cNvPr>
          <p:cNvSpPr txBox="1"/>
          <p:nvPr/>
        </p:nvSpPr>
        <p:spPr>
          <a:xfrm>
            <a:off x="7525331" y="369408"/>
            <a:ext cx="358200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ПОТЕНЦИАЛЬНЫЕ  ИНВЕСТОРЫ</a:t>
            </a:r>
          </a:p>
        </p:txBody>
      </p:sp>
      <p:sp>
        <p:nvSpPr>
          <p:cNvPr id="62" name="object 8">
            <a:extLst>
              <a:ext uri="{FF2B5EF4-FFF2-40B4-BE49-F238E27FC236}">
                <a16:creationId xmlns="" xmlns:a16="http://schemas.microsoft.com/office/drawing/2014/main" id="{7224A5D9-907A-28D6-E5D6-624F8CB0A105}"/>
              </a:ext>
            </a:extLst>
          </p:cNvPr>
          <p:cNvSpPr txBox="1"/>
          <p:nvPr/>
        </p:nvSpPr>
        <p:spPr>
          <a:xfrm>
            <a:off x="5669558" y="2125241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</a:t>
            </a:r>
          </a:p>
        </p:txBody>
      </p:sp>
      <p:sp>
        <p:nvSpPr>
          <p:cNvPr id="63" name="object 8">
            <a:extLst>
              <a:ext uri="{FF2B5EF4-FFF2-40B4-BE49-F238E27FC236}">
                <a16:creationId xmlns="" xmlns:a16="http://schemas.microsoft.com/office/drawing/2014/main" id="{014076BE-4700-B2E1-CE5C-943410B7B685}"/>
              </a:ext>
            </a:extLst>
          </p:cNvPr>
          <p:cNvSpPr txBox="1"/>
          <p:nvPr/>
        </p:nvSpPr>
        <p:spPr>
          <a:xfrm>
            <a:off x="7201501" y="253033"/>
            <a:ext cx="318799" cy="342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9A5A05-3002-4C0B-DA40-7CBBBA09F905}"/>
              </a:ext>
            </a:extLst>
          </p:cNvPr>
          <p:cNvSpPr txBox="1"/>
          <p:nvPr/>
        </p:nvSpPr>
        <p:spPr>
          <a:xfrm>
            <a:off x="298001" y="325041"/>
            <a:ext cx="368737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ЦЕЛЬ И ЗАДАЧИ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B812BDE-6223-4BD0-F61F-785FDD5B9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04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object 57">
            <a:extLst>
              <a:ext uri="{FF2B5EF4-FFF2-40B4-BE49-F238E27FC236}">
                <a16:creationId xmlns="" xmlns:a16="http://schemas.microsoft.com/office/drawing/2014/main" id="{F666D5CE-C84C-21D2-CAE1-5F0BA9DB6CAC}"/>
              </a:ext>
            </a:extLst>
          </p:cNvPr>
          <p:cNvSpPr txBox="1"/>
          <p:nvPr/>
        </p:nvSpPr>
        <p:spPr>
          <a:xfrm>
            <a:off x="298001" y="894433"/>
            <a:ext cx="5336731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ГОРОД </a:t>
            </a:r>
            <a:r>
              <a:rPr lang="ru-RU" sz="1600" b="1" dirty="0">
                <a:solidFill>
                  <a:srgbClr val="0092E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ПЫТЬ-ЯХ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083E99-EB24-4B41-8610-993AD46544AB}"/>
              </a:ext>
            </a:extLst>
          </p:cNvPr>
          <p:cNvSpPr txBox="1"/>
          <p:nvPr/>
        </p:nvSpPr>
        <p:spPr>
          <a:xfrm>
            <a:off x="298000" y="325041"/>
            <a:ext cx="634484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ДИАГНОСТИКА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E2367175-554B-A176-54F8-8A0280DE7D3F}"/>
              </a:ext>
            </a:extLst>
          </p:cNvPr>
          <p:cNvGraphicFramePr/>
          <p:nvPr>
            <p:extLst/>
          </p:nvPr>
        </p:nvGraphicFramePr>
        <p:xfrm>
          <a:off x="-8241" y="1075037"/>
          <a:ext cx="7786630" cy="655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bject 43">
            <a:extLst>
              <a:ext uri="{FF2B5EF4-FFF2-40B4-BE49-F238E27FC236}">
                <a16:creationId xmlns="" xmlns:a16="http://schemas.microsoft.com/office/drawing/2014/main" id="{8569014A-EF13-351C-E990-9881650931DE}"/>
              </a:ext>
            </a:extLst>
          </p:cNvPr>
          <p:cNvSpPr/>
          <p:nvPr/>
        </p:nvSpPr>
        <p:spPr>
          <a:xfrm>
            <a:off x="8074786" y="5615184"/>
            <a:ext cx="119398" cy="209581"/>
          </a:xfrm>
          <a:custGeom>
            <a:avLst/>
            <a:gdLst/>
            <a:ahLst/>
            <a:cxnLst/>
            <a:rect l="l" t="t" r="r" b="b"/>
            <a:pathLst>
              <a:path w="119379" h="209550">
                <a:moveTo>
                  <a:pt x="1600" y="0"/>
                </a:moveTo>
                <a:lnTo>
                  <a:pt x="0" y="723"/>
                </a:lnTo>
                <a:lnTo>
                  <a:pt x="0" y="208965"/>
                </a:lnTo>
                <a:lnTo>
                  <a:pt x="119291" y="104355"/>
                </a:lnTo>
                <a:lnTo>
                  <a:pt x="119291" y="103225"/>
                </a:lnTo>
                <a:lnTo>
                  <a:pt x="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44">
            <a:extLst>
              <a:ext uri="{FF2B5EF4-FFF2-40B4-BE49-F238E27FC236}">
                <a16:creationId xmlns="" xmlns:a16="http://schemas.microsoft.com/office/drawing/2014/main" id="{9D331AE4-A78F-AD49-4D49-177518511221}"/>
              </a:ext>
            </a:extLst>
          </p:cNvPr>
          <p:cNvSpPr/>
          <p:nvPr/>
        </p:nvSpPr>
        <p:spPr>
          <a:xfrm>
            <a:off x="8677365" y="5719936"/>
            <a:ext cx="477591" cy="1520414"/>
          </a:xfrm>
          <a:custGeom>
            <a:avLst/>
            <a:gdLst/>
            <a:ahLst/>
            <a:cxnLst/>
            <a:rect l="l" t="t" r="r" b="b"/>
            <a:pathLst>
              <a:path w="477520" h="972820">
                <a:moveTo>
                  <a:pt x="0" y="972819"/>
                </a:moveTo>
                <a:lnTo>
                  <a:pt x="477151" y="972819"/>
                </a:lnTo>
                <a:lnTo>
                  <a:pt x="477151" y="0"/>
                </a:lnTo>
                <a:lnTo>
                  <a:pt x="0" y="0"/>
                </a:lnTo>
                <a:lnTo>
                  <a:pt x="0" y="9728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45">
            <a:extLst>
              <a:ext uri="{FF2B5EF4-FFF2-40B4-BE49-F238E27FC236}">
                <a16:creationId xmlns="" xmlns:a16="http://schemas.microsoft.com/office/drawing/2014/main" id="{8C2175E4-C708-B2C6-4842-8DC272E3B9FB}"/>
              </a:ext>
            </a:extLst>
          </p:cNvPr>
          <p:cNvSpPr/>
          <p:nvPr/>
        </p:nvSpPr>
        <p:spPr>
          <a:xfrm>
            <a:off x="8677365" y="6400705"/>
            <a:ext cx="477591" cy="839643"/>
          </a:xfrm>
          <a:custGeom>
            <a:avLst/>
            <a:gdLst/>
            <a:ahLst/>
            <a:cxnLst/>
            <a:rect l="l" t="t" r="r" b="b"/>
            <a:pathLst>
              <a:path w="477520" h="547370">
                <a:moveTo>
                  <a:pt x="477151" y="546760"/>
                </a:moveTo>
                <a:lnTo>
                  <a:pt x="0" y="546760"/>
                </a:lnTo>
                <a:lnTo>
                  <a:pt x="0" y="0"/>
                </a:lnTo>
                <a:lnTo>
                  <a:pt x="477151" y="0"/>
                </a:lnTo>
                <a:lnTo>
                  <a:pt x="477151" y="54676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46">
            <a:extLst>
              <a:ext uri="{FF2B5EF4-FFF2-40B4-BE49-F238E27FC236}">
                <a16:creationId xmlns="" xmlns:a16="http://schemas.microsoft.com/office/drawing/2014/main" id="{AF23E0E7-93AE-8CA5-0ECD-7C6F1C3436A0}"/>
              </a:ext>
            </a:extLst>
          </p:cNvPr>
          <p:cNvSpPr txBox="1"/>
          <p:nvPr/>
        </p:nvSpPr>
        <p:spPr>
          <a:xfrm>
            <a:off x="9442822" y="6274678"/>
            <a:ext cx="1088453" cy="243017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ts val="175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баллов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48">
            <a:extLst>
              <a:ext uri="{FF2B5EF4-FFF2-40B4-BE49-F238E27FC236}">
                <a16:creationId xmlns="" xmlns:a16="http://schemas.microsoft.com/office/drawing/2014/main" id="{38B4BD81-26EF-C44F-725E-33CA266F5976}"/>
              </a:ext>
            </a:extLst>
          </p:cNvPr>
          <p:cNvSpPr txBox="1"/>
          <p:nvPr/>
        </p:nvSpPr>
        <p:spPr>
          <a:xfrm>
            <a:off x="7650956" y="5662408"/>
            <a:ext cx="720197" cy="550794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0" marR="5081" lvl="0" indent="0" algn="r" defTabSz="914217" rtl="0" eaLnBrk="1" fontAlgn="auto" latinLnBrk="0" hangingPunct="1">
              <a:lnSpc>
                <a:spcPts val="175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1" marR="0" lvl="0" indent="0" algn="r" defTabSz="914217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баллов max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34">
            <a:extLst>
              <a:ext uri="{FF2B5EF4-FFF2-40B4-BE49-F238E27FC236}">
                <a16:creationId xmlns="" xmlns:a16="http://schemas.microsoft.com/office/drawing/2014/main" id="{DED3852E-F147-67D2-C8A8-550D7F90A1CC}"/>
              </a:ext>
            </a:extLst>
          </p:cNvPr>
          <p:cNvSpPr txBox="1"/>
          <p:nvPr/>
        </p:nvSpPr>
        <p:spPr>
          <a:xfrm>
            <a:off x="7534871" y="1401310"/>
            <a:ext cx="3294175" cy="199817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ривлечение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опровождение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5081" lvl="0" indent="-2857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нвестиционный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контент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0" lvl="0" indent="-285750" algn="l" defTabSz="914217" rtl="0" eaLnBrk="1" fontAlgn="auto" latinLnBrk="0" hangingPunct="1">
              <a:lnSpc>
                <a:spcPct val="130000"/>
              </a:lnSpc>
              <a:spcBef>
                <a:spcPts val="525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окументооборот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НПА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оманда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а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ктивность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8451" marR="360081" lvl="0" indent="-2857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олезность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инвестору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92D1778-45B3-5EBF-7B5F-95C1BD1789D9}"/>
              </a:ext>
            </a:extLst>
          </p:cNvPr>
          <p:cNvSpPr txBox="1"/>
          <p:nvPr/>
        </p:nvSpPr>
        <p:spPr bwMode="auto">
          <a:xfrm>
            <a:off x="7583247" y="894240"/>
            <a:ext cx="281375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8-ФАКТОРНАЯ МОДЕЛЬ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4B70172-9316-BC68-A3AE-F2DC0F4E47F5}"/>
              </a:ext>
            </a:extLst>
          </p:cNvPr>
          <p:cNvSpPr/>
          <p:nvPr/>
        </p:nvSpPr>
        <p:spPr>
          <a:xfrm>
            <a:off x="8468702" y="6274678"/>
            <a:ext cx="863979" cy="243051"/>
          </a:xfrm>
          <a:prstGeom prst="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02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083E99-EB24-4B41-8610-993AD46544AB}"/>
              </a:ext>
            </a:extLst>
          </p:cNvPr>
          <p:cNvSpPr txBox="1"/>
          <p:nvPr/>
        </p:nvSpPr>
        <p:spPr>
          <a:xfrm>
            <a:off x="297999" y="325041"/>
            <a:ext cx="88828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ДИАГНОСТИЧЕСКАЯ КАРТА ПО ФАКТОРАМ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082A2DFB-DD0B-A8F4-4305-4A71BF31260F}"/>
              </a:ext>
            </a:extLst>
          </p:cNvPr>
          <p:cNvGrpSpPr/>
          <p:nvPr/>
        </p:nvGrpSpPr>
        <p:grpSpPr>
          <a:xfrm>
            <a:off x="334023" y="903741"/>
            <a:ext cx="10125245" cy="6198435"/>
            <a:chOff x="334023" y="903741"/>
            <a:chExt cx="10125245" cy="6198435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="" xmlns:a16="http://schemas.microsoft.com/office/drawing/2014/main" id="{D70E5FED-33B2-4CAC-4F01-FE0853FF8FB7}"/>
                </a:ext>
              </a:extLst>
            </p:cNvPr>
            <p:cNvSpPr/>
            <p:nvPr/>
          </p:nvSpPr>
          <p:spPr bwMode="auto">
            <a:xfrm>
              <a:off x="364288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="" xmlns:a16="http://schemas.microsoft.com/office/drawing/2014/main" id="{2D558AA7-7E12-6C3A-FAF7-19C8E8B7C94F}"/>
                </a:ext>
              </a:extLst>
            </p:cNvPr>
            <p:cNvSpPr/>
            <p:nvPr/>
          </p:nvSpPr>
          <p:spPr bwMode="auto">
            <a:xfrm>
              <a:off x="519708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="" xmlns:a16="http://schemas.microsoft.com/office/drawing/2014/main" id="{149E665E-EFE0-BD21-D6DB-CF8F8F34E2E2}"/>
                </a:ext>
              </a:extLst>
            </p:cNvPr>
            <p:cNvSpPr/>
            <p:nvPr/>
          </p:nvSpPr>
          <p:spPr bwMode="auto">
            <a:xfrm>
              <a:off x="675130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Скругленный прямоугольник 17">
              <a:extLst>
                <a:ext uri="{FF2B5EF4-FFF2-40B4-BE49-F238E27FC236}">
                  <a16:creationId xmlns="" xmlns:a16="http://schemas.microsoft.com/office/drawing/2014/main" id="{68586D8C-2787-5CB3-8B8F-A1A7124D2940}"/>
                </a:ext>
              </a:extLst>
            </p:cNvPr>
            <p:cNvSpPr/>
            <p:nvPr/>
          </p:nvSpPr>
          <p:spPr bwMode="auto">
            <a:xfrm>
              <a:off x="830550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="" xmlns:a16="http://schemas.microsoft.com/office/drawing/2014/main" id="{6AA31A79-1E61-B064-D9DD-80EB56132D1E}"/>
                </a:ext>
              </a:extLst>
            </p:cNvPr>
            <p:cNvSpPr/>
            <p:nvPr/>
          </p:nvSpPr>
          <p:spPr bwMode="auto">
            <a:xfrm>
              <a:off x="985970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Скругленный прямоугольник 20">
              <a:extLst>
                <a:ext uri="{FF2B5EF4-FFF2-40B4-BE49-F238E27FC236}">
                  <a16:creationId xmlns="" xmlns:a16="http://schemas.microsoft.com/office/drawing/2014/main" id="{A840ABF2-858A-9F64-DCF7-317AA07EEE97}"/>
                </a:ext>
              </a:extLst>
            </p:cNvPr>
            <p:cNvSpPr/>
            <p:nvPr/>
          </p:nvSpPr>
          <p:spPr bwMode="auto">
            <a:xfrm>
              <a:off x="1141391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="" xmlns:a16="http://schemas.microsoft.com/office/drawing/2014/main" id="{A1BF146D-F8EF-C9C0-CB73-78EF0FED2776}"/>
                </a:ext>
              </a:extLst>
            </p:cNvPr>
            <p:cNvSpPr/>
            <p:nvPr/>
          </p:nvSpPr>
          <p:spPr bwMode="auto">
            <a:xfrm>
              <a:off x="1296811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Скругленный прямоугольник 22">
              <a:extLst>
                <a:ext uri="{FF2B5EF4-FFF2-40B4-BE49-F238E27FC236}">
                  <a16:creationId xmlns="" xmlns:a16="http://schemas.microsoft.com/office/drawing/2014/main" id="{55A93794-737F-C0E9-47F7-5CA1B84A0571}"/>
                </a:ext>
              </a:extLst>
            </p:cNvPr>
            <p:cNvSpPr/>
            <p:nvPr/>
          </p:nvSpPr>
          <p:spPr bwMode="auto">
            <a:xfrm>
              <a:off x="1452231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Скругленный прямоугольник 26">
              <a:extLst>
                <a:ext uri="{FF2B5EF4-FFF2-40B4-BE49-F238E27FC236}">
                  <a16:creationId xmlns="" xmlns:a16="http://schemas.microsoft.com/office/drawing/2014/main" id="{A9677512-94EE-7E55-A55E-07BB9F72B694}"/>
                </a:ext>
              </a:extLst>
            </p:cNvPr>
            <p:cNvSpPr/>
            <p:nvPr/>
          </p:nvSpPr>
          <p:spPr bwMode="auto">
            <a:xfrm>
              <a:off x="1607652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Скругленный прямоугольник 27">
              <a:extLst>
                <a:ext uri="{FF2B5EF4-FFF2-40B4-BE49-F238E27FC236}">
                  <a16:creationId xmlns="" xmlns:a16="http://schemas.microsoft.com/office/drawing/2014/main" id="{63B8AB36-9DD9-29AF-F539-C38F0EAAB743}"/>
                </a:ext>
              </a:extLst>
            </p:cNvPr>
            <p:cNvSpPr/>
            <p:nvPr/>
          </p:nvSpPr>
          <p:spPr bwMode="auto">
            <a:xfrm>
              <a:off x="1763073" y="11400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74">
              <a:extLst>
                <a:ext uri="{FF2B5EF4-FFF2-40B4-BE49-F238E27FC236}">
                  <a16:creationId xmlns="" xmlns:a16="http://schemas.microsoft.com/office/drawing/2014/main" id="{3F154603-52F3-C0C3-1036-9C13B34AF68B}"/>
                </a:ext>
              </a:extLst>
            </p:cNvPr>
            <p:cNvSpPr txBox="1"/>
            <p:nvPr/>
          </p:nvSpPr>
          <p:spPr bwMode="auto">
            <a:xfrm>
              <a:off x="1946226" y="1202453"/>
              <a:ext cx="458194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5/10</a:t>
              </a:r>
            </a:p>
          </p:txBody>
        </p:sp>
        <p:sp>
          <p:nvSpPr>
            <p:cNvPr id="30" name="object 75">
              <a:extLst>
                <a:ext uri="{FF2B5EF4-FFF2-40B4-BE49-F238E27FC236}">
                  <a16:creationId xmlns="" xmlns:a16="http://schemas.microsoft.com/office/drawing/2014/main" id="{66FD8CA0-E0F8-2CF1-759C-7BE8BECA6568}"/>
                </a:ext>
              </a:extLst>
            </p:cNvPr>
            <p:cNvSpPr txBox="1"/>
            <p:nvPr/>
          </p:nvSpPr>
          <p:spPr bwMode="auto">
            <a:xfrm>
              <a:off x="348144" y="913553"/>
              <a:ext cx="2044974" cy="166714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E1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ПРИВЛЕЧЕНИЕ</a:t>
              </a:r>
            </a:p>
          </p:txBody>
        </p:sp>
        <p:sp>
          <p:nvSpPr>
            <p:cNvPr id="33" name="object 4">
              <a:extLst>
                <a:ext uri="{FF2B5EF4-FFF2-40B4-BE49-F238E27FC236}">
                  <a16:creationId xmlns="" xmlns:a16="http://schemas.microsoft.com/office/drawing/2014/main" id="{4C1C2B29-B469-30B4-DCD4-23B3B6BA2080}"/>
                </a:ext>
              </a:extLst>
            </p:cNvPr>
            <p:cNvSpPr txBox="1"/>
            <p:nvPr/>
          </p:nvSpPr>
          <p:spPr>
            <a:xfrm>
              <a:off x="377825" y="1503868"/>
              <a:ext cx="4630074" cy="833564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defRPr/>
              </a:pP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Полномочия по вопросам инвестиционной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деятельности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закреплены в отделе проектного управления и инвестиций управления по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экономике,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отдельное 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подразделение для привлечения инвесторов отсутствует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Бюджет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4,4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млрд рублей, средства на привлечение инвесторов не предусмотрены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Работают в основном на входящем потоке и с внутренними инвесторами, опыт работы с внешними инвесторами из региона и РФ</a:t>
              </a:r>
            </a:p>
          </p:txBody>
        </p:sp>
        <p:sp>
          <p:nvSpPr>
            <p:cNvPr id="34" name="object 5">
              <a:extLst>
                <a:ext uri="{FF2B5EF4-FFF2-40B4-BE49-F238E27FC236}">
                  <a16:creationId xmlns="" xmlns:a16="http://schemas.microsoft.com/office/drawing/2014/main" id="{B1565817-B169-15BE-A08E-694A50ECA4C4}"/>
                </a:ext>
              </a:extLst>
            </p:cNvPr>
            <p:cNvSpPr txBox="1"/>
            <p:nvPr/>
          </p:nvSpPr>
          <p:spPr>
            <a:xfrm>
              <a:off x="377825" y="2401796"/>
              <a:ext cx="4832677" cy="1962078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Утверждены </a:t>
              </a:r>
              <a:r>
                <a:rPr kumimoji="0" lang="en-US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KPI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сотрудников, ответственных за привлечение инвесторов</a:t>
              </a: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endPara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Основные крупные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проекты: реконструкция ВОС-1 (2 очередь),  реконструкция ВОС-3, реализация инвестиционной программы  АО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«ЮТЭК-РС», </a:t>
              </a:r>
              <a:r>
                <a:rPr lang="ru-RU" sz="800" b="1" spc="-20" dirty="0" err="1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концесионное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соглашение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АО «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ЮТЭК-РС», строительство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цеха по выпуску бурильных труб ООО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«Тюбинг-Транс»,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модернизация основных фондов ООО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«ЭКОТОН»</a:t>
              </a:r>
              <a:endPara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Целевые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инвесторы: компании нефтегазового сектора — ДК АО «</a:t>
              </a:r>
              <a:r>
                <a:rPr lang="ru-RU" sz="800" b="1" spc="-20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Юганскнефтегаз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 ООО «ГК «СА» и ДК ООО «ГК 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ООО «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ЭКОТОН»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ДК, ООО «</a:t>
              </a: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Кристалл»,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ООО «Борец-Сервис-Нефтеюганск»,  ДК ПАО «Газпром», ПАО «</a:t>
              </a:r>
              <a:r>
                <a:rPr lang="ru-RU" sz="800" b="1" spc="-20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Сибур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00" b="1" spc="-20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Ходинг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endPara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17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развития: комплексное развитие территории, обрабатывающая, </a:t>
              </a:r>
            </a:p>
            <a:p>
              <a:pPr defTabSz="914217">
                <a:lnSpc>
                  <a:spcPts val="800"/>
                </a:lnSpc>
                <a:buClr>
                  <a:srgbClr val="0092E1"/>
                </a:buClr>
                <a:buSzPct val="250000"/>
                <a:defRPr/>
              </a:pP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химическая, легкая, нефтегазоперерабатывающая промышленности, логистика</a:t>
              </a:r>
            </a:p>
            <a:p>
              <a:pPr defTabSz="914217">
                <a:lnSpc>
                  <a:spcPts val="800"/>
                </a:lnSpc>
                <a:buClr>
                  <a:srgbClr val="0092E1"/>
                </a:buClr>
                <a:buSzPct val="250000"/>
                <a:defRPr/>
              </a:pP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1" spc="-20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ru-RU" sz="800" b="1" i="0" u="none" strike="noStrike" kern="1200" cap="none" spc="-20" normalizeH="0" baseline="0" noProof="0" dirty="0" smtClean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специалиста, работающих с инвесторами и бизнесом в МО по принципу «одного окна»</a:t>
              </a:r>
            </a:p>
            <a:p>
              <a:pPr marL="0" marR="0" lvl="0" indent="0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Tx/>
                <a:buNone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Имеется опыт реализации проектов ГЧП по</a:t>
              </a:r>
              <a:r>
                <a:rPr kumimoji="0" lang="ru-RU" sz="800" b="1" i="0" u="none" strike="noStrike" kern="1200" cap="none" spc="-20" normalizeH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объектам  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уличного освещения,  тепло-водоснабжения и водоотведения</a:t>
              </a: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="" xmlns:a16="http://schemas.microsoft.com/office/drawing/2014/main" id="{6FC108B6-A42C-94AF-228A-D327CA2F113F}"/>
                </a:ext>
              </a:extLst>
            </p:cNvPr>
            <p:cNvCxnSpPr>
              <a:cxnSpLocks/>
            </p:cNvCxnSpPr>
            <p:nvPr/>
          </p:nvCxnSpPr>
          <p:spPr>
            <a:xfrm>
              <a:off x="356586" y="2341265"/>
              <a:ext cx="1543620" cy="0"/>
            </a:xfrm>
            <a:prstGeom prst="line">
              <a:avLst/>
            </a:prstGeom>
            <a:ln w="19050">
              <a:gradFill>
                <a:gsLst>
                  <a:gs pos="0">
                    <a:srgbClr val="0092E1"/>
                  </a:gs>
                  <a:gs pos="99000">
                    <a:srgbClr val="21B63A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Скругленный прямоугольник 69">
              <a:extLst>
                <a:ext uri="{FF2B5EF4-FFF2-40B4-BE49-F238E27FC236}">
                  <a16:creationId xmlns="" xmlns:a16="http://schemas.microsoft.com/office/drawing/2014/main" id="{69645CD8-D2FC-B768-A452-857A3A21A83C}"/>
                </a:ext>
              </a:extLst>
            </p:cNvPr>
            <p:cNvSpPr/>
            <p:nvPr/>
          </p:nvSpPr>
          <p:spPr bwMode="auto">
            <a:xfrm>
              <a:off x="364288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Скругленный прямоугольник 70">
              <a:extLst>
                <a:ext uri="{FF2B5EF4-FFF2-40B4-BE49-F238E27FC236}">
                  <a16:creationId xmlns="" xmlns:a16="http://schemas.microsoft.com/office/drawing/2014/main" id="{FBCBCFFF-C894-3DF1-D09B-ECA308724FCB}"/>
                </a:ext>
              </a:extLst>
            </p:cNvPr>
            <p:cNvSpPr/>
            <p:nvPr/>
          </p:nvSpPr>
          <p:spPr bwMode="auto">
            <a:xfrm>
              <a:off x="519708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Скругленный прямоугольник 71">
              <a:extLst>
                <a:ext uri="{FF2B5EF4-FFF2-40B4-BE49-F238E27FC236}">
                  <a16:creationId xmlns="" xmlns:a16="http://schemas.microsoft.com/office/drawing/2014/main" id="{44A7F838-2189-67D7-10D3-6DC4F2B01C28}"/>
                </a:ext>
              </a:extLst>
            </p:cNvPr>
            <p:cNvSpPr/>
            <p:nvPr/>
          </p:nvSpPr>
          <p:spPr bwMode="auto">
            <a:xfrm>
              <a:off x="675130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Скругленный прямоугольник 72">
              <a:extLst>
                <a:ext uri="{FF2B5EF4-FFF2-40B4-BE49-F238E27FC236}">
                  <a16:creationId xmlns="" xmlns:a16="http://schemas.microsoft.com/office/drawing/2014/main" id="{3F6EE0EA-8EC6-EB59-358C-3BF9FBEAE440}"/>
                </a:ext>
              </a:extLst>
            </p:cNvPr>
            <p:cNvSpPr/>
            <p:nvPr/>
          </p:nvSpPr>
          <p:spPr bwMode="auto">
            <a:xfrm>
              <a:off x="830550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Скругленный прямоугольник 73">
              <a:extLst>
                <a:ext uri="{FF2B5EF4-FFF2-40B4-BE49-F238E27FC236}">
                  <a16:creationId xmlns="" xmlns:a16="http://schemas.microsoft.com/office/drawing/2014/main" id="{4BCFA01E-7B1B-F238-E627-0D4C7215A963}"/>
                </a:ext>
              </a:extLst>
            </p:cNvPr>
            <p:cNvSpPr/>
            <p:nvPr/>
          </p:nvSpPr>
          <p:spPr bwMode="auto">
            <a:xfrm>
              <a:off x="985970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Скругленный прямоугольник 74">
              <a:extLst>
                <a:ext uri="{FF2B5EF4-FFF2-40B4-BE49-F238E27FC236}">
                  <a16:creationId xmlns="" xmlns:a16="http://schemas.microsoft.com/office/drawing/2014/main" id="{9A1AF695-BD88-6DD3-2093-EC4903EA7630}"/>
                </a:ext>
              </a:extLst>
            </p:cNvPr>
            <p:cNvSpPr/>
            <p:nvPr/>
          </p:nvSpPr>
          <p:spPr bwMode="auto">
            <a:xfrm>
              <a:off x="1141391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Скругленный прямоугольник 75">
              <a:extLst>
                <a:ext uri="{FF2B5EF4-FFF2-40B4-BE49-F238E27FC236}">
                  <a16:creationId xmlns="" xmlns:a16="http://schemas.microsoft.com/office/drawing/2014/main" id="{0D16D85A-7EA9-0857-CAAB-486FEAD429F5}"/>
                </a:ext>
              </a:extLst>
            </p:cNvPr>
            <p:cNvSpPr/>
            <p:nvPr/>
          </p:nvSpPr>
          <p:spPr bwMode="auto">
            <a:xfrm>
              <a:off x="1296811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Скругленный прямоугольник 76">
              <a:extLst>
                <a:ext uri="{FF2B5EF4-FFF2-40B4-BE49-F238E27FC236}">
                  <a16:creationId xmlns="" xmlns:a16="http://schemas.microsoft.com/office/drawing/2014/main" id="{92BBF825-C44A-27BA-BA77-1C4D29356C94}"/>
                </a:ext>
              </a:extLst>
            </p:cNvPr>
            <p:cNvSpPr/>
            <p:nvPr/>
          </p:nvSpPr>
          <p:spPr bwMode="auto">
            <a:xfrm>
              <a:off x="1452231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Скругленный прямоугольник 77">
              <a:extLst>
                <a:ext uri="{FF2B5EF4-FFF2-40B4-BE49-F238E27FC236}">
                  <a16:creationId xmlns="" xmlns:a16="http://schemas.microsoft.com/office/drawing/2014/main" id="{BB624868-5D8D-AD33-0AB7-E01FA288C1F1}"/>
                </a:ext>
              </a:extLst>
            </p:cNvPr>
            <p:cNvSpPr/>
            <p:nvPr/>
          </p:nvSpPr>
          <p:spPr bwMode="auto">
            <a:xfrm>
              <a:off x="1607652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Скругленный прямоугольник 78">
              <a:extLst>
                <a:ext uri="{FF2B5EF4-FFF2-40B4-BE49-F238E27FC236}">
                  <a16:creationId xmlns="" xmlns:a16="http://schemas.microsoft.com/office/drawing/2014/main" id="{D310A0B1-1519-4FD6-7EA3-8E51CFA30993}"/>
                </a:ext>
              </a:extLst>
            </p:cNvPr>
            <p:cNvSpPr/>
            <p:nvPr/>
          </p:nvSpPr>
          <p:spPr bwMode="auto">
            <a:xfrm>
              <a:off x="1763073" y="4482063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74">
              <a:extLst>
                <a:ext uri="{FF2B5EF4-FFF2-40B4-BE49-F238E27FC236}">
                  <a16:creationId xmlns="" xmlns:a16="http://schemas.microsoft.com/office/drawing/2014/main" id="{501BD521-DCB0-1371-7344-B0BC3155DEF5}"/>
                </a:ext>
              </a:extLst>
            </p:cNvPr>
            <p:cNvSpPr txBox="1"/>
            <p:nvPr/>
          </p:nvSpPr>
          <p:spPr bwMode="auto">
            <a:xfrm>
              <a:off x="1946226" y="4544487"/>
              <a:ext cx="458194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spc="1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/10</a:t>
              </a:r>
            </a:p>
          </p:txBody>
        </p:sp>
        <p:sp>
          <p:nvSpPr>
            <p:cNvPr id="81" name="object 75">
              <a:extLst>
                <a:ext uri="{FF2B5EF4-FFF2-40B4-BE49-F238E27FC236}">
                  <a16:creationId xmlns="" xmlns:a16="http://schemas.microsoft.com/office/drawing/2014/main" id="{CA71B857-55FD-5E56-0A35-F88A5366C022}"/>
                </a:ext>
              </a:extLst>
            </p:cNvPr>
            <p:cNvSpPr txBox="1"/>
            <p:nvPr/>
          </p:nvSpPr>
          <p:spPr bwMode="auto">
            <a:xfrm>
              <a:off x="348144" y="4266039"/>
              <a:ext cx="2712556" cy="166714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E1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ИНВЕСТИЦИОННЫЙ КОНТЕНТ</a:t>
              </a:r>
            </a:p>
          </p:txBody>
        </p:sp>
        <p:sp>
          <p:nvSpPr>
            <p:cNvPr id="82" name="object 4">
              <a:extLst>
                <a:ext uri="{FF2B5EF4-FFF2-40B4-BE49-F238E27FC236}">
                  <a16:creationId xmlns="" xmlns:a16="http://schemas.microsoft.com/office/drawing/2014/main" id="{05781F28-FE93-C89F-B26D-FB25F0881D3C}"/>
                </a:ext>
              </a:extLst>
            </p:cNvPr>
            <p:cNvSpPr txBox="1"/>
            <p:nvPr/>
          </p:nvSpPr>
          <p:spPr bwMode="auto">
            <a:xfrm>
              <a:off x="5470246" y="1482285"/>
              <a:ext cx="4886500" cy="1090044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Имеются ограничения по подключению к инженерным сетям, отсутствует газоснабжение</a:t>
              </a:r>
            </a:p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Недостаточность инженерной инфраструктуры для инвестиционных площадок</a:t>
              </a:r>
            </a:p>
            <a:p>
              <a:pPr marL="241324" marR="116851" lvl="0" indent="-228623" defTabSz="914217">
                <a:lnSpc>
                  <a:spcPts val="800"/>
                </a:lnSpc>
                <a:spcBef>
                  <a:spcPts val="880"/>
                </a:spcBef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Наличие охранной зоны ЗОУИТ</a:t>
              </a:r>
            </a:p>
            <a:p>
              <a:pPr marL="241324" marR="116851" lvl="0" indent="-228623" defTabSz="914217">
                <a:lnSpc>
                  <a:spcPts val="800"/>
                </a:lnSpc>
                <a:spcBef>
                  <a:spcPts val="880"/>
                </a:spcBef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Низкая активность внутренних инвесторов</a:t>
              </a:r>
            </a:p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Нет персонально закрепленных за инвестиционными проектами менеджеров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5">
              <a:extLst>
                <a:ext uri="{FF2B5EF4-FFF2-40B4-BE49-F238E27FC236}">
                  <a16:creationId xmlns="" xmlns:a16="http://schemas.microsoft.com/office/drawing/2014/main" id="{F210F95E-6775-5D13-4F90-A84E108E2B52}"/>
                </a:ext>
              </a:extLst>
            </p:cNvPr>
            <p:cNvSpPr txBox="1"/>
            <p:nvPr/>
          </p:nvSpPr>
          <p:spPr bwMode="auto">
            <a:xfrm>
              <a:off x="364463" y="5704355"/>
              <a:ext cx="4643436" cy="1397821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63525" marR="310546" indent="-250825" defTabSz="914217">
                <a:lnSpc>
                  <a:spcPts val="86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Создана база из </a:t>
              </a: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инвестиционных площадок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том </a:t>
              </a:r>
              <a:r>
                <a:rPr lang="ru-RU" sz="8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числе 1 помещение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8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земельных участков с разной инфраструктурной обеспеченностью</a:t>
              </a:r>
            </a:p>
            <a:p>
              <a:pPr marL="263525" marR="310546" indent="-250825" defTabSz="914217">
                <a:lnSpc>
                  <a:spcPts val="86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endPara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3525" marR="310546" lvl="0" indent="-250825" defTabSz="914217">
                <a:lnSpc>
                  <a:spcPts val="86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«УК </a:t>
              </a:r>
              <a:r>
                <a:rPr lang="ru-RU" sz="8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"Промышленные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парки </a:t>
              </a:r>
              <a:r>
                <a:rPr lang="ru-RU" sz="8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Югры"»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передана в аренду промышленная площадка площадью 9,7 га ООО «Тюбинг-Транс» с целью создания индустриального производственно-логистического парка</a:t>
              </a:r>
            </a:p>
            <a:p>
              <a:pPr marL="12700" marR="310546" lvl="0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Инвестиционная аналитика  и статистика по сбыту продукции формируется по запросу инвесторов</a:t>
              </a:r>
            </a:p>
            <a:p>
              <a:pPr marL="12700" marR="310546" lvl="0" indent="0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Tx/>
                <a:buNone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РОИВ вовлечены в подготовке инвестиционной аналитики</a:t>
              </a: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84" name="Прямая соединительная линия 83">
              <a:extLst>
                <a:ext uri="{FF2B5EF4-FFF2-40B4-BE49-F238E27FC236}">
                  <a16:creationId xmlns="" xmlns:a16="http://schemas.microsoft.com/office/drawing/2014/main" id="{53052363-8B54-A37E-068C-9E89D3DCE3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4023" y="5581625"/>
              <a:ext cx="1543620" cy="0"/>
            </a:xfrm>
            <a:prstGeom prst="line">
              <a:avLst/>
            </a:prstGeom>
            <a:ln w="19050">
              <a:gradFill>
                <a:gsLst>
                  <a:gs pos="0">
                    <a:srgbClr val="0092E1"/>
                  </a:gs>
                  <a:gs pos="99000">
                    <a:srgbClr val="21B63A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Скругленный прямоугольник 84">
              <a:extLst>
                <a:ext uri="{FF2B5EF4-FFF2-40B4-BE49-F238E27FC236}">
                  <a16:creationId xmlns="" xmlns:a16="http://schemas.microsoft.com/office/drawing/2014/main" id="{1A1E6BC5-019E-22C0-ED4F-BE50DAFA4130}"/>
                </a:ext>
              </a:extLst>
            </p:cNvPr>
            <p:cNvSpPr/>
            <p:nvPr/>
          </p:nvSpPr>
          <p:spPr bwMode="auto">
            <a:xfrm>
              <a:off x="5476856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Скругленный прямоугольник 85">
              <a:extLst>
                <a:ext uri="{FF2B5EF4-FFF2-40B4-BE49-F238E27FC236}">
                  <a16:creationId xmlns="" xmlns:a16="http://schemas.microsoft.com/office/drawing/2014/main" id="{1E566E3D-541F-46B9-4BEB-997FEE6BEC95}"/>
                </a:ext>
              </a:extLst>
            </p:cNvPr>
            <p:cNvSpPr/>
            <p:nvPr/>
          </p:nvSpPr>
          <p:spPr bwMode="auto">
            <a:xfrm>
              <a:off x="5632276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Скругленный прямоугольник 86">
              <a:extLst>
                <a:ext uri="{FF2B5EF4-FFF2-40B4-BE49-F238E27FC236}">
                  <a16:creationId xmlns="" xmlns:a16="http://schemas.microsoft.com/office/drawing/2014/main" id="{8768CC1F-B0CB-53D5-13A2-F283419F61AF}"/>
                </a:ext>
              </a:extLst>
            </p:cNvPr>
            <p:cNvSpPr/>
            <p:nvPr/>
          </p:nvSpPr>
          <p:spPr bwMode="auto">
            <a:xfrm>
              <a:off x="5787698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Скругленный прямоугольник 87">
              <a:extLst>
                <a:ext uri="{FF2B5EF4-FFF2-40B4-BE49-F238E27FC236}">
                  <a16:creationId xmlns="" xmlns:a16="http://schemas.microsoft.com/office/drawing/2014/main" id="{5996DE33-787B-6BE9-40CF-204DFB48FE4E}"/>
                </a:ext>
              </a:extLst>
            </p:cNvPr>
            <p:cNvSpPr/>
            <p:nvPr/>
          </p:nvSpPr>
          <p:spPr bwMode="auto">
            <a:xfrm>
              <a:off x="5943118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Скругленный прямоугольник 88">
              <a:extLst>
                <a:ext uri="{FF2B5EF4-FFF2-40B4-BE49-F238E27FC236}">
                  <a16:creationId xmlns="" xmlns:a16="http://schemas.microsoft.com/office/drawing/2014/main" id="{F4D8A4B5-14C5-D9F3-B733-46AAFC7E7264}"/>
                </a:ext>
              </a:extLst>
            </p:cNvPr>
            <p:cNvSpPr/>
            <p:nvPr/>
          </p:nvSpPr>
          <p:spPr bwMode="auto">
            <a:xfrm>
              <a:off x="6098538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Скругленный прямоугольник 89">
              <a:extLst>
                <a:ext uri="{FF2B5EF4-FFF2-40B4-BE49-F238E27FC236}">
                  <a16:creationId xmlns="" xmlns:a16="http://schemas.microsoft.com/office/drawing/2014/main" id="{CCD0BDD0-3461-E373-B578-303AB244BB80}"/>
                </a:ext>
              </a:extLst>
            </p:cNvPr>
            <p:cNvSpPr/>
            <p:nvPr/>
          </p:nvSpPr>
          <p:spPr bwMode="auto">
            <a:xfrm>
              <a:off x="6253959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Скругленный прямоугольник 90">
              <a:extLst>
                <a:ext uri="{FF2B5EF4-FFF2-40B4-BE49-F238E27FC236}">
                  <a16:creationId xmlns="" xmlns:a16="http://schemas.microsoft.com/office/drawing/2014/main" id="{FE3E6892-3178-03F0-CC5E-219904E31C44}"/>
                </a:ext>
              </a:extLst>
            </p:cNvPr>
            <p:cNvSpPr/>
            <p:nvPr/>
          </p:nvSpPr>
          <p:spPr bwMode="auto">
            <a:xfrm>
              <a:off x="6409379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Скругленный прямоугольник 91">
              <a:extLst>
                <a:ext uri="{FF2B5EF4-FFF2-40B4-BE49-F238E27FC236}">
                  <a16:creationId xmlns="" xmlns:a16="http://schemas.microsoft.com/office/drawing/2014/main" id="{9666802B-73DD-81E4-F2D2-9CD87F2C7E0D}"/>
                </a:ext>
              </a:extLst>
            </p:cNvPr>
            <p:cNvSpPr/>
            <p:nvPr/>
          </p:nvSpPr>
          <p:spPr bwMode="auto">
            <a:xfrm>
              <a:off x="6564799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Скругленный прямоугольник 92">
              <a:extLst>
                <a:ext uri="{FF2B5EF4-FFF2-40B4-BE49-F238E27FC236}">
                  <a16:creationId xmlns="" xmlns:a16="http://schemas.microsoft.com/office/drawing/2014/main" id="{CB0A6A4D-7C59-2819-8538-CF615C99854C}"/>
                </a:ext>
              </a:extLst>
            </p:cNvPr>
            <p:cNvSpPr/>
            <p:nvPr/>
          </p:nvSpPr>
          <p:spPr bwMode="auto">
            <a:xfrm>
              <a:off x="6720220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Скругленный прямоугольник 93">
              <a:extLst>
                <a:ext uri="{FF2B5EF4-FFF2-40B4-BE49-F238E27FC236}">
                  <a16:creationId xmlns="" xmlns:a16="http://schemas.microsoft.com/office/drawing/2014/main" id="{A99A7478-1565-57EC-049F-E99CE985AD99}"/>
                </a:ext>
              </a:extLst>
            </p:cNvPr>
            <p:cNvSpPr/>
            <p:nvPr/>
          </p:nvSpPr>
          <p:spPr bwMode="auto">
            <a:xfrm>
              <a:off x="6875641" y="1130217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74">
              <a:extLst>
                <a:ext uri="{FF2B5EF4-FFF2-40B4-BE49-F238E27FC236}">
                  <a16:creationId xmlns="" xmlns:a16="http://schemas.microsoft.com/office/drawing/2014/main" id="{977DF8E5-B2F5-7288-3D0E-101BE27AE222}"/>
                </a:ext>
              </a:extLst>
            </p:cNvPr>
            <p:cNvSpPr txBox="1"/>
            <p:nvPr/>
          </p:nvSpPr>
          <p:spPr bwMode="auto">
            <a:xfrm>
              <a:off x="7058794" y="1192641"/>
              <a:ext cx="458194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spc="1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/10</a:t>
              </a:r>
            </a:p>
          </p:txBody>
        </p:sp>
        <p:sp>
          <p:nvSpPr>
            <p:cNvPr id="96" name="object 75">
              <a:extLst>
                <a:ext uri="{FF2B5EF4-FFF2-40B4-BE49-F238E27FC236}">
                  <a16:creationId xmlns="" xmlns:a16="http://schemas.microsoft.com/office/drawing/2014/main" id="{EF87761E-DE21-E4D2-B9CB-CF5F78D49544}"/>
                </a:ext>
              </a:extLst>
            </p:cNvPr>
            <p:cNvSpPr txBox="1"/>
            <p:nvPr/>
          </p:nvSpPr>
          <p:spPr bwMode="auto">
            <a:xfrm>
              <a:off x="5460712" y="903741"/>
              <a:ext cx="2622292" cy="166714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E1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СОПРОВОЖДЕНИЕ</a:t>
              </a:r>
            </a:p>
          </p:txBody>
        </p:sp>
        <p:sp>
          <p:nvSpPr>
            <p:cNvPr id="97" name="object 4">
              <a:extLst>
                <a:ext uri="{FF2B5EF4-FFF2-40B4-BE49-F238E27FC236}">
                  <a16:creationId xmlns="" xmlns:a16="http://schemas.microsoft.com/office/drawing/2014/main" id="{D9222FF9-581F-E2A3-7085-A490665D686B}"/>
                </a:ext>
              </a:extLst>
            </p:cNvPr>
            <p:cNvSpPr txBox="1"/>
            <p:nvPr/>
          </p:nvSpPr>
          <p:spPr bwMode="auto">
            <a:xfrm>
              <a:off x="372877" y="4908253"/>
              <a:ext cx="4643436" cy="628379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Нет плана создания инвестиционного контента, нет понимания целевых получателей этой информации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Нет подразделения (сотрудника) для формирования инвестиционного контента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МО нет экспертов по ключевым отраслям перспективного развития территории</a:t>
              </a:r>
            </a:p>
          </p:txBody>
        </p:sp>
        <p:sp>
          <p:nvSpPr>
            <p:cNvPr id="98" name="object 5">
              <a:extLst>
                <a:ext uri="{FF2B5EF4-FFF2-40B4-BE49-F238E27FC236}">
                  <a16:creationId xmlns="" xmlns:a16="http://schemas.microsoft.com/office/drawing/2014/main" id="{67B95E6E-6BB9-0BE0-79E1-880E9C898188}"/>
                </a:ext>
              </a:extLst>
            </p:cNvPr>
            <p:cNvSpPr txBox="1"/>
            <p:nvPr/>
          </p:nvSpPr>
          <p:spPr bwMode="auto">
            <a:xfrm>
              <a:off x="5476856" y="2543153"/>
              <a:ext cx="4886500" cy="1346524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R="0" lvl="0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регионе создан механизм инвестиционного бюджета для отбора </a:t>
              </a:r>
              <a:r>
                <a:rPr kumimoji="0" lang="ru-RU" sz="800" b="1" i="0" u="none" strike="noStrike" kern="1200" cap="none" spc="-20" normalizeH="0" baseline="0" noProof="0" dirty="0" err="1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проекто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ГЧП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Создана региональная С</a:t>
              </a:r>
              <a:r>
                <a:rPr kumimoji="0" lang="en-US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RM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n-US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  <a:r>
                <a:rPr kumimoji="0" lang="ru-RU" sz="800" b="1" i="0" u="none" strike="noStrike" kern="1200" cap="none" spc="-20" normalizeH="0" baseline="0" noProof="0" dirty="0" err="1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истема</a:t>
              </a: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для работы с инвесторами</a:t>
              </a:r>
            </a:p>
            <a:p>
              <a:pPr marL="0" marR="0" lvl="0" indent="0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Tx/>
                <a:buNone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Имеются земельные участки для развития жилищного строительства, общественно-деловой инфраструктуры, промышленных проектов</a:t>
              </a:r>
            </a:p>
            <a:p>
              <a:pPr marL="0" marR="0" lvl="0" indent="0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Tx/>
                <a:buNone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Получение регулярной обратной связи от инвесторов</a:t>
              </a:r>
            </a:p>
            <a:p>
              <a:pPr marL="228617" marR="0" lvl="0" indent="-228617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17" lvl="0" indent="-228617" defTabSz="914217">
                <a:lnSpc>
                  <a:spcPts val="80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kumimoji="0" lang="ru-RU" sz="800" b="1" i="0" u="none" strike="noStrike" kern="1200" cap="none" spc="-2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Создан </a:t>
              </a:r>
              <a:r>
                <a:rPr lang="ru-RU" sz="800" b="1" spc="-20" noProof="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800" b="1" spc="-20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оординационный</a:t>
              </a:r>
              <a:r>
                <a:rPr lang="ru-RU" sz="800" b="1" spc="-2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совет по вопросам развития инвестиционной деятельности в городе </a:t>
              </a:r>
              <a:r>
                <a:rPr lang="ru-RU" sz="800" b="1" spc="-20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Пыть-Яхе</a:t>
              </a:r>
              <a:endPara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9" name="Прямая соединительная линия 98">
              <a:extLst>
                <a:ext uri="{FF2B5EF4-FFF2-40B4-BE49-F238E27FC236}">
                  <a16:creationId xmlns="" xmlns:a16="http://schemas.microsoft.com/office/drawing/2014/main" id="{72354CD9-4490-8C0E-7D27-50237F8680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30342" y="2629297"/>
              <a:ext cx="1543620" cy="0"/>
            </a:xfrm>
            <a:prstGeom prst="line">
              <a:avLst/>
            </a:prstGeom>
            <a:ln w="19050">
              <a:gradFill>
                <a:gsLst>
                  <a:gs pos="0">
                    <a:srgbClr val="0092E1"/>
                  </a:gs>
                  <a:gs pos="99000">
                    <a:srgbClr val="21B63A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Скругленный прямоугольник 99">
              <a:extLst>
                <a:ext uri="{FF2B5EF4-FFF2-40B4-BE49-F238E27FC236}">
                  <a16:creationId xmlns="" xmlns:a16="http://schemas.microsoft.com/office/drawing/2014/main" id="{C1A0AFB3-0450-B284-22D6-E1CBA584FA31}"/>
                </a:ext>
              </a:extLst>
            </p:cNvPr>
            <p:cNvSpPr/>
            <p:nvPr/>
          </p:nvSpPr>
          <p:spPr bwMode="auto">
            <a:xfrm>
              <a:off x="5476856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Скругленный прямоугольник 100">
              <a:extLst>
                <a:ext uri="{FF2B5EF4-FFF2-40B4-BE49-F238E27FC236}">
                  <a16:creationId xmlns="" xmlns:a16="http://schemas.microsoft.com/office/drawing/2014/main" id="{DDA08342-B573-8C52-4017-B1184B11C4C1}"/>
                </a:ext>
              </a:extLst>
            </p:cNvPr>
            <p:cNvSpPr/>
            <p:nvPr/>
          </p:nvSpPr>
          <p:spPr bwMode="auto">
            <a:xfrm>
              <a:off x="5632276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Скругленный прямоугольник 101">
              <a:extLst>
                <a:ext uri="{FF2B5EF4-FFF2-40B4-BE49-F238E27FC236}">
                  <a16:creationId xmlns="" xmlns:a16="http://schemas.microsoft.com/office/drawing/2014/main" id="{031C645E-A0A5-61BC-9620-93E061A07B77}"/>
                </a:ext>
              </a:extLst>
            </p:cNvPr>
            <p:cNvSpPr/>
            <p:nvPr/>
          </p:nvSpPr>
          <p:spPr bwMode="auto">
            <a:xfrm>
              <a:off x="5787698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Скругленный прямоугольник 102">
              <a:extLst>
                <a:ext uri="{FF2B5EF4-FFF2-40B4-BE49-F238E27FC236}">
                  <a16:creationId xmlns="" xmlns:a16="http://schemas.microsoft.com/office/drawing/2014/main" id="{13FBEFCF-DF0A-0634-1DA5-1AFDF3897660}"/>
                </a:ext>
              </a:extLst>
            </p:cNvPr>
            <p:cNvSpPr/>
            <p:nvPr/>
          </p:nvSpPr>
          <p:spPr bwMode="auto">
            <a:xfrm>
              <a:off x="5943118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Скругленный прямоугольник 103">
              <a:extLst>
                <a:ext uri="{FF2B5EF4-FFF2-40B4-BE49-F238E27FC236}">
                  <a16:creationId xmlns="" xmlns:a16="http://schemas.microsoft.com/office/drawing/2014/main" id="{ABFBA198-1583-EE93-BFA5-C1EAA931E24F}"/>
                </a:ext>
              </a:extLst>
            </p:cNvPr>
            <p:cNvSpPr/>
            <p:nvPr/>
          </p:nvSpPr>
          <p:spPr bwMode="auto">
            <a:xfrm>
              <a:off x="6098538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Скругленный прямоугольник 104">
              <a:extLst>
                <a:ext uri="{FF2B5EF4-FFF2-40B4-BE49-F238E27FC236}">
                  <a16:creationId xmlns="" xmlns:a16="http://schemas.microsoft.com/office/drawing/2014/main" id="{3A1201A7-3C6E-2BB1-E373-F9E189D5D03F}"/>
                </a:ext>
              </a:extLst>
            </p:cNvPr>
            <p:cNvSpPr/>
            <p:nvPr/>
          </p:nvSpPr>
          <p:spPr bwMode="auto">
            <a:xfrm>
              <a:off x="6253959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009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Скругленный прямоугольник 105">
              <a:extLst>
                <a:ext uri="{FF2B5EF4-FFF2-40B4-BE49-F238E27FC236}">
                  <a16:creationId xmlns="" xmlns:a16="http://schemas.microsoft.com/office/drawing/2014/main" id="{6A8D6A8F-6C6D-9DD2-AB68-02BE9E7B7E92}"/>
                </a:ext>
              </a:extLst>
            </p:cNvPr>
            <p:cNvSpPr/>
            <p:nvPr/>
          </p:nvSpPr>
          <p:spPr bwMode="auto">
            <a:xfrm>
              <a:off x="6409379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Скругленный прямоугольник 106">
              <a:extLst>
                <a:ext uri="{FF2B5EF4-FFF2-40B4-BE49-F238E27FC236}">
                  <a16:creationId xmlns="" xmlns:a16="http://schemas.microsoft.com/office/drawing/2014/main" id="{EF2EF2E2-F032-09AD-2A1C-C84ACD48880B}"/>
                </a:ext>
              </a:extLst>
            </p:cNvPr>
            <p:cNvSpPr/>
            <p:nvPr/>
          </p:nvSpPr>
          <p:spPr bwMode="auto">
            <a:xfrm>
              <a:off x="6564799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Скругленный прямоугольник 107">
              <a:extLst>
                <a:ext uri="{FF2B5EF4-FFF2-40B4-BE49-F238E27FC236}">
                  <a16:creationId xmlns="" xmlns:a16="http://schemas.microsoft.com/office/drawing/2014/main" id="{1302290F-D0AA-16AF-4086-231BA03A48FA}"/>
                </a:ext>
              </a:extLst>
            </p:cNvPr>
            <p:cNvSpPr/>
            <p:nvPr/>
          </p:nvSpPr>
          <p:spPr bwMode="auto">
            <a:xfrm>
              <a:off x="6720220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Скругленный прямоугольник 108">
              <a:extLst>
                <a:ext uri="{FF2B5EF4-FFF2-40B4-BE49-F238E27FC236}">
                  <a16:creationId xmlns="" xmlns:a16="http://schemas.microsoft.com/office/drawing/2014/main" id="{5DA6DA52-AA89-1B5D-805E-643D6D29BBB2}"/>
                </a:ext>
              </a:extLst>
            </p:cNvPr>
            <p:cNvSpPr/>
            <p:nvPr/>
          </p:nvSpPr>
          <p:spPr bwMode="auto">
            <a:xfrm>
              <a:off x="6875641" y="4487529"/>
              <a:ext cx="103614" cy="28431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74">
              <a:extLst>
                <a:ext uri="{FF2B5EF4-FFF2-40B4-BE49-F238E27FC236}">
                  <a16:creationId xmlns="" xmlns:a16="http://schemas.microsoft.com/office/drawing/2014/main" id="{C4B51690-107E-5640-5BFB-E49C9EC527DB}"/>
                </a:ext>
              </a:extLst>
            </p:cNvPr>
            <p:cNvSpPr txBox="1"/>
            <p:nvPr/>
          </p:nvSpPr>
          <p:spPr bwMode="auto">
            <a:xfrm>
              <a:off x="7058794" y="4549953"/>
              <a:ext cx="458194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6/10</a:t>
              </a:r>
            </a:p>
          </p:txBody>
        </p:sp>
        <p:sp>
          <p:nvSpPr>
            <p:cNvPr id="111" name="object 75">
              <a:extLst>
                <a:ext uri="{FF2B5EF4-FFF2-40B4-BE49-F238E27FC236}">
                  <a16:creationId xmlns="" xmlns:a16="http://schemas.microsoft.com/office/drawing/2014/main" id="{AA0F9E7C-1072-F72D-3075-13B44AAB7CC9}"/>
                </a:ext>
              </a:extLst>
            </p:cNvPr>
            <p:cNvSpPr txBox="1"/>
            <p:nvPr/>
          </p:nvSpPr>
          <p:spPr bwMode="auto">
            <a:xfrm>
              <a:off x="5460712" y="4271505"/>
              <a:ext cx="2044974" cy="166714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E1"/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ПРОДВИЖЕНИЕ</a:t>
              </a:r>
            </a:p>
          </p:txBody>
        </p:sp>
        <p:sp>
          <p:nvSpPr>
            <p:cNvPr id="112" name="object 4">
              <a:extLst>
                <a:ext uri="{FF2B5EF4-FFF2-40B4-BE49-F238E27FC236}">
                  <a16:creationId xmlns="" xmlns:a16="http://schemas.microsoft.com/office/drawing/2014/main" id="{3416236E-EEB8-C9BC-9BA5-EC4333003632}"/>
                </a:ext>
              </a:extLst>
            </p:cNvPr>
            <p:cNvSpPr txBox="1"/>
            <p:nvPr/>
          </p:nvSpPr>
          <p:spPr bwMode="auto">
            <a:xfrm>
              <a:off x="5469154" y="4908253"/>
              <a:ext cx="4486058" cy="654027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Нет целенаправленного </a:t>
              </a:r>
              <a:r>
                <a:rPr kumimoji="0" lang="ru-RU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медиапланирования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МО, регион, РФ</a:t>
              </a:r>
            </a:p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 используется бренд-платформа для продвижения совместно с регионом (</a:t>
              </a: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Ugra</a:t>
              </a:r>
              <a:r>
                <a:rPr lang="en-US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penFor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241324" marR="116851" lvl="0" indent="-228623" algn="l" defTabSz="914217" rtl="0" eaLnBrk="1" fontAlgn="auto" latinLnBrk="0" hangingPunct="1">
                <a:lnSpc>
                  <a:spcPts val="800"/>
                </a:lnSpc>
                <a:spcBef>
                  <a:spcPts val="880"/>
                </a:spcBef>
                <a:spcAft>
                  <a:spcPts val="0"/>
                </a:spcAft>
                <a:buClr>
                  <a:srgbClr val="0092E1"/>
                </a:buClr>
                <a:buSzPct val="1500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Нет клуба инвесторов</a:t>
              </a:r>
            </a:p>
          </p:txBody>
        </p:sp>
        <p:sp>
          <p:nvSpPr>
            <p:cNvPr id="113" name="object 5">
              <a:extLst>
                <a:ext uri="{FF2B5EF4-FFF2-40B4-BE49-F238E27FC236}">
                  <a16:creationId xmlns="" xmlns:a16="http://schemas.microsoft.com/office/drawing/2014/main" id="{6E478CC7-2104-4948-78B9-9D170FAAA737}"/>
                </a:ext>
              </a:extLst>
            </p:cNvPr>
            <p:cNvSpPr txBox="1"/>
            <p:nvPr/>
          </p:nvSpPr>
          <p:spPr bwMode="auto">
            <a:xfrm>
              <a:off x="5469154" y="5725641"/>
              <a:ext cx="4990114" cy="1372173"/>
            </a:xfrm>
            <a:prstGeom prst="rect">
              <a:avLst/>
            </a:prstGeom>
          </p:spPr>
          <p:txBody>
            <a:bodyPr vert="horz" wrap="square" lIns="0" tIns="12702" rIns="0" bIns="0" rtlCol="0" anchor="t">
              <a:spAutoFit/>
            </a:bodyPr>
            <a:lstStyle/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Отсутствует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узнаваемость МО на уровне России</a:t>
              </a:r>
              <a:r>
                <a:rPr kumimoji="0" lang="ru-RU" sz="800" b="1" i="0" u="none" strike="noStrike" kern="1200" cap="none" spc="0" normalizeH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мира</a:t>
              </a: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3525" marR="310546" lvl="0" indent="-250825" defTabSz="914217">
                <a:lnSpc>
                  <a:spcPts val="860"/>
                </a:lnSpc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defRPr/>
              </a:pP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Инвестиционный дайджест размещается  на  инвестиционном портале города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Информирование в СМИ об инвестиционных площадках, возможностях МО</a:t>
              </a: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Публикация информации на инвестиционном портале региона</a:t>
              </a:r>
            </a:p>
            <a:p>
              <a:pPr marL="12700" marR="310546" lvl="0" indent="0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Tx/>
                <a:buNone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МО имеется пресс-служба </a:t>
              </a:r>
              <a:r>
                <a:rPr lang="ru-RU" sz="8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человек для освещения деятельности</a:t>
              </a:r>
            </a:p>
            <a:p>
              <a:pPr marL="263525" marR="310546" lvl="0" indent="-250825" algn="l" defTabSz="914217" rtl="0" eaLnBrk="1" fontAlgn="auto" latinLnBrk="0" hangingPunct="1">
                <a:lnSpc>
                  <a:spcPts val="86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63525" marR="310546" lvl="0" indent="-250825" algn="l" defTabSz="914217" rtl="0" eaLnBrk="1" fontAlgn="auto" latinLnBrk="0" hangingPunct="1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E1"/>
                </a:buClr>
                <a:buSzPct val="2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Для 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 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используются газеты, социальные сети, предпринимательские чаты, официальный сайт МО</a:t>
              </a:r>
            </a:p>
          </p:txBody>
        </p:sp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9358734F-EA5E-8A25-13A5-A967BE028F6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69154" y="5581625"/>
              <a:ext cx="1543620" cy="0"/>
            </a:xfrm>
            <a:prstGeom prst="line">
              <a:avLst/>
            </a:prstGeom>
            <a:ln w="19050">
              <a:gradFill>
                <a:gsLst>
                  <a:gs pos="0">
                    <a:srgbClr val="0092E1"/>
                  </a:gs>
                  <a:gs pos="99000">
                    <a:srgbClr val="21B63A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7415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083E99-EB24-4B41-8610-993AD46544AB}"/>
              </a:ext>
            </a:extLst>
          </p:cNvPr>
          <p:cNvSpPr txBox="1"/>
          <p:nvPr/>
        </p:nvSpPr>
        <p:spPr>
          <a:xfrm>
            <a:off x="297999" y="325041"/>
            <a:ext cx="88828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ДИАГНОСТИЧЕСКАЯ КАРТА ПО ФАКТОРАМ РАБОТЫ МО С ИНВЕСТОРАМИ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34AD3D5-7878-56D9-2D96-A431D102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D70E5FED-33B2-4CAC-4F01-FE0853FF8FB7}"/>
              </a:ext>
            </a:extLst>
          </p:cNvPr>
          <p:cNvSpPr/>
          <p:nvPr/>
        </p:nvSpPr>
        <p:spPr bwMode="auto">
          <a:xfrm>
            <a:off x="369197" y="4481331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D558AA7-7E12-6C3A-FAF7-19C8E8B7C94F}"/>
              </a:ext>
            </a:extLst>
          </p:cNvPr>
          <p:cNvSpPr/>
          <p:nvPr/>
        </p:nvSpPr>
        <p:spPr bwMode="auto">
          <a:xfrm>
            <a:off x="524619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149E665E-EFE0-BD21-D6DB-CF8F8F34E2E2}"/>
              </a:ext>
            </a:extLst>
          </p:cNvPr>
          <p:cNvSpPr/>
          <p:nvPr/>
        </p:nvSpPr>
        <p:spPr bwMode="auto">
          <a:xfrm>
            <a:off x="68004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68586D8C-2787-5CB3-8B8F-A1A7124D2940}"/>
              </a:ext>
            </a:extLst>
          </p:cNvPr>
          <p:cNvSpPr/>
          <p:nvPr/>
        </p:nvSpPr>
        <p:spPr bwMode="auto">
          <a:xfrm>
            <a:off x="83546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6AA31A79-1E61-B064-D9DD-80EB56132D1E}"/>
              </a:ext>
            </a:extLst>
          </p:cNvPr>
          <p:cNvSpPr/>
          <p:nvPr/>
        </p:nvSpPr>
        <p:spPr bwMode="auto">
          <a:xfrm>
            <a:off x="990881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A840ABF2-858A-9F64-DCF7-317AA07EEE97}"/>
              </a:ext>
            </a:extLst>
          </p:cNvPr>
          <p:cNvSpPr/>
          <p:nvPr/>
        </p:nvSpPr>
        <p:spPr bwMode="auto">
          <a:xfrm>
            <a:off x="114630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1BF146D-F8EF-C9C0-CB73-78EF0FED2776}"/>
              </a:ext>
            </a:extLst>
          </p:cNvPr>
          <p:cNvSpPr/>
          <p:nvPr/>
        </p:nvSpPr>
        <p:spPr bwMode="auto">
          <a:xfrm>
            <a:off x="130172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55A93794-737F-C0E9-47F7-5CA1B84A0571}"/>
              </a:ext>
            </a:extLst>
          </p:cNvPr>
          <p:cNvSpPr/>
          <p:nvPr/>
        </p:nvSpPr>
        <p:spPr bwMode="auto">
          <a:xfrm>
            <a:off x="1457142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A9677512-94EE-7E55-A55E-07BB9F72B694}"/>
              </a:ext>
            </a:extLst>
          </p:cNvPr>
          <p:cNvSpPr/>
          <p:nvPr/>
        </p:nvSpPr>
        <p:spPr bwMode="auto">
          <a:xfrm>
            <a:off x="1612563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63B8AB36-9DD9-29AF-F539-C38F0EAAB743}"/>
              </a:ext>
            </a:extLst>
          </p:cNvPr>
          <p:cNvSpPr/>
          <p:nvPr/>
        </p:nvSpPr>
        <p:spPr bwMode="auto">
          <a:xfrm>
            <a:off x="1767984" y="4479825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74">
            <a:extLst>
              <a:ext uri="{FF2B5EF4-FFF2-40B4-BE49-F238E27FC236}">
                <a16:creationId xmlns="" xmlns:a16="http://schemas.microsoft.com/office/drawing/2014/main" id="{3F154603-52F3-C0C3-1036-9C13B34AF68B}"/>
              </a:ext>
            </a:extLst>
          </p:cNvPr>
          <p:cNvSpPr txBox="1"/>
          <p:nvPr/>
        </p:nvSpPr>
        <p:spPr bwMode="auto">
          <a:xfrm>
            <a:off x="1951137" y="4542249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30" name="object 75">
            <a:extLst>
              <a:ext uri="{FF2B5EF4-FFF2-40B4-BE49-F238E27FC236}">
                <a16:creationId xmlns="" xmlns:a16="http://schemas.microsoft.com/office/drawing/2014/main" id="{66FD8CA0-E0F8-2CF1-759C-7BE8BECA6568}"/>
              </a:ext>
            </a:extLst>
          </p:cNvPr>
          <p:cNvSpPr txBox="1"/>
          <p:nvPr/>
        </p:nvSpPr>
        <p:spPr bwMode="auto">
          <a:xfrm>
            <a:off x="353055" y="4253349"/>
            <a:ext cx="3774420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АКТИВНОСТЬ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="" xmlns:a16="http://schemas.microsoft.com/office/drawing/2014/main" id="{4C1C2B29-B469-30B4-DCD4-23B3B6BA2080}"/>
              </a:ext>
            </a:extLst>
          </p:cNvPr>
          <p:cNvSpPr txBox="1"/>
          <p:nvPr/>
        </p:nvSpPr>
        <p:spPr>
          <a:xfrm>
            <a:off x="377825" y="4937240"/>
            <a:ext cx="4755018" cy="833564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плана проведения активностей за пределами территории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бюджета для проведения инвестиционной активности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плана проведения межмуниципальных форумов, съездов, </a:t>
            </a:r>
            <a:r>
              <a:rPr kumimoji="0" lang="ru-RU" sz="800" b="1" i="0" u="none" strike="noStrike" kern="1200" cap="none" spc="-20" normalizeH="0" baseline="0" noProof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включающих участие  </a:t>
            </a:r>
            <a:r>
              <a:rPr kumimoji="0" lang="ru-RU" sz="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представителей </a:t>
            </a: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администраций и бизнеса</a:t>
            </a:r>
          </a:p>
          <a:p>
            <a:pPr marL="0" marR="0" lvl="0" indent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Tx/>
              <a:buNone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опыта работы с профессиональными отраслевыми ассоциациями, сообществами</a:t>
            </a:r>
          </a:p>
        </p:txBody>
      </p:sp>
      <p:sp>
        <p:nvSpPr>
          <p:cNvPr id="34" name="object 5">
            <a:extLst>
              <a:ext uri="{FF2B5EF4-FFF2-40B4-BE49-F238E27FC236}">
                <a16:creationId xmlns="" xmlns:a16="http://schemas.microsoft.com/office/drawing/2014/main" id="{B1565817-B169-15BE-A08E-694A50ECA4C4}"/>
              </a:ext>
            </a:extLst>
          </p:cNvPr>
          <p:cNvSpPr txBox="1"/>
          <p:nvPr/>
        </p:nvSpPr>
        <p:spPr>
          <a:xfrm>
            <a:off x="377825" y="5968980"/>
            <a:ext cx="4755018" cy="1346524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личные встречи с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муниципальные мероприятия с участием предпринимателей МО, стратегические сессии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форумах, выставках (например, Югорский промышленно-инвестиционный форум, Инфраструктурный конгресс Российской недели ГЧП)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lvl="0" indent="-228617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800" b="1" spc="-2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Пыть-Ях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ru-RU" sz="800" b="1" spc="-2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южные ворота Югры, единственный город, в котором расположены </a:t>
            </a:r>
            <a:r>
              <a:rPr lang="ru-RU" sz="800" b="1" spc="-2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топиарные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парки «Новев ковчег» и «</a:t>
            </a:r>
            <a:r>
              <a:rPr lang="ru-RU" sz="800" b="1" spc="-2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Динопарк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территория первых нефтяных месторождений (Мамонтовское месторождение)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6FC108B6-A42C-94AF-228A-D327CA2F113F}"/>
              </a:ext>
            </a:extLst>
          </p:cNvPr>
          <p:cNvCxnSpPr>
            <a:cxnSpLocks/>
          </p:cNvCxnSpPr>
          <p:nvPr/>
        </p:nvCxnSpPr>
        <p:spPr>
          <a:xfrm>
            <a:off x="361497" y="5891285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9645CD8-D2FC-B768-A452-857A3A21A83C}"/>
              </a:ext>
            </a:extLst>
          </p:cNvPr>
          <p:cNvSpPr/>
          <p:nvPr/>
        </p:nvSpPr>
        <p:spPr bwMode="auto">
          <a:xfrm>
            <a:off x="5492081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FBCBCFFF-C894-3DF1-D09B-ECA308724FCB}"/>
              </a:ext>
            </a:extLst>
          </p:cNvPr>
          <p:cNvSpPr/>
          <p:nvPr/>
        </p:nvSpPr>
        <p:spPr bwMode="auto">
          <a:xfrm>
            <a:off x="5644315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44A7F838-2189-67D7-10D3-6DC4F2B01C28}"/>
              </a:ext>
            </a:extLst>
          </p:cNvPr>
          <p:cNvSpPr/>
          <p:nvPr/>
        </p:nvSpPr>
        <p:spPr bwMode="auto">
          <a:xfrm>
            <a:off x="578769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3F6EE0EA-8EC6-EB59-358C-3BF9FBEAE440}"/>
              </a:ext>
            </a:extLst>
          </p:cNvPr>
          <p:cNvSpPr/>
          <p:nvPr/>
        </p:nvSpPr>
        <p:spPr bwMode="auto">
          <a:xfrm>
            <a:off x="594311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4BCFA01E-7B1B-F238-E627-0D4C7215A963}"/>
              </a:ext>
            </a:extLst>
          </p:cNvPr>
          <p:cNvSpPr/>
          <p:nvPr/>
        </p:nvSpPr>
        <p:spPr bwMode="auto">
          <a:xfrm>
            <a:off x="6098538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9A1AF695-BD88-6DD3-2093-EC4903EA7630}"/>
              </a:ext>
            </a:extLst>
          </p:cNvPr>
          <p:cNvSpPr/>
          <p:nvPr/>
        </p:nvSpPr>
        <p:spPr bwMode="auto">
          <a:xfrm>
            <a:off x="625395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0D16D85A-7EA9-0857-CAAB-486FEAD429F5}"/>
              </a:ext>
            </a:extLst>
          </p:cNvPr>
          <p:cNvSpPr/>
          <p:nvPr/>
        </p:nvSpPr>
        <p:spPr bwMode="auto">
          <a:xfrm>
            <a:off x="640937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92BBF825-C44A-27BA-BA77-1C4D29356C94}"/>
              </a:ext>
            </a:extLst>
          </p:cNvPr>
          <p:cNvSpPr/>
          <p:nvPr/>
        </p:nvSpPr>
        <p:spPr bwMode="auto">
          <a:xfrm>
            <a:off x="6564799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BB624868-5D8D-AD33-0AB7-E01FA288C1F1}"/>
              </a:ext>
            </a:extLst>
          </p:cNvPr>
          <p:cNvSpPr/>
          <p:nvPr/>
        </p:nvSpPr>
        <p:spPr bwMode="auto">
          <a:xfrm>
            <a:off x="6720220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D310A0B1-1519-4FD6-7EA3-8E51CFA30993}"/>
              </a:ext>
            </a:extLst>
          </p:cNvPr>
          <p:cNvSpPr/>
          <p:nvPr/>
        </p:nvSpPr>
        <p:spPr bwMode="auto">
          <a:xfrm>
            <a:off x="6875641" y="448752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74">
            <a:extLst>
              <a:ext uri="{FF2B5EF4-FFF2-40B4-BE49-F238E27FC236}">
                <a16:creationId xmlns="" xmlns:a16="http://schemas.microsoft.com/office/drawing/2014/main" id="{501BD521-DCB0-1371-7344-B0BC3155DEF5}"/>
              </a:ext>
            </a:extLst>
          </p:cNvPr>
          <p:cNvSpPr txBox="1"/>
          <p:nvPr/>
        </p:nvSpPr>
        <p:spPr bwMode="auto">
          <a:xfrm>
            <a:off x="7058794" y="454995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7/10</a:t>
            </a:r>
          </a:p>
        </p:txBody>
      </p:sp>
      <p:sp>
        <p:nvSpPr>
          <p:cNvPr id="81" name="object 75">
            <a:extLst>
              <a:ext uri="{FF2B5EF4-FFF2-40B4-BE49-F238E27FC236}">
                <a16:creationId xmlns="" xmlns:a16="http://schemas.microsoft.com/office/drawing/2014/main" id="{CA71B857-55FD-5E56-0A35-F88A5366C022}"/>
              </a:ext>
            </a:extLst>
          </p:cNvPr>
          <p:cNvSpPr txBox="1"/>
          <p:nvPr/>
        </p:nvSpPr>
        <p:spPr bwMode="auto">
          <a:xfrm>
            <a:off x="5460712" y="4271505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ПОЛЕЗНОСТЬ ИНВЕСТОРУ</a:t>
            </a:r>
          </a:p>
        </p:txBody>
      </p:sp>
      <p:sp>
        <p:nvSpPr>
          <p:cNvPr id="82" name="object 4">
            <a:extLst>
              <a:ext uri="{FF2B5EF4-FFF2-40B4-BE49-F238E27FC236}">
                <a16:creationId xmlns="" xmlns:a16="http://schemas.microsoft.com/office/drawing/2014/main" id="{05781F28-FE93-C89F-B26D-FB25F0881D3C}"/>
              </a:ext>
            </a:extLst>
          </p:cNvPr>
          <p:cNvSpPr txBox="1"/>
          <p:nvPr/>
        </p:nvSpPr>
        <p:spPr bwMode="auto">
          <a:xfrm>
            <a:off x="5469154" y="4898441"/>
            <a:ext cx="4990114" cy="769443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долгосрочной прогнозируемости и плановости в государственной поддержке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системы институтов развития для восприятия бизнесом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получения государственной поддержки, высокие требования для участников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object 5">
            <a:extLst>
              <a:ext uri="{FF2B5EF4-FFF2-40B4-BE49-F238E27FC236}">
                <a16:creationId xmlns="" xmlns:a16="http://schemas.microsoft.com/office/drawing/2014/main" id="{F210F95E-6775-5D13-4F90-A84E108E2B52}"/>
              </a:ext>
            </a:extLst>
          </p:cNvPr>
          <p:cNvSpPr txBox="1"/>
          <p:nvPr/>
        </p:nvSpPr>
        <p:spPr bwMode="auto">
          <a:xfrm>
            <a:off x="5469154" y="5655516"/>
            <a:ext cx="5134130" cy="144911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МО сформирован перечень имущества для субъектов СМП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Действуют пониженные ставки для предоставления муниципального имущества в аренду  и понижающие коэффициенты для начисления имущественного налога СМСП</a:t>
            </a:r>
          </a:p>
          <a:p>
            <a:pPr marL="12700" marR="310546" lvl="0" indent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Инвесторам предоставляется широкий набор услуг и поддержки от региональных институтов развития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Всю информацию о мерах господдержки можно получить в администрации МО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регионе имеются уникальные для России меры поддержки</a:t>
            </a:r>
          </a:p>
          <a:p>
            <a:pPr marL="12700" marR="310546" lvl="0" defTabSz="914217">
              <a:lnSpc>
                <a:spcPts val="800"/>
              </a:lnSpc>
              <a:buClr>
                <a:srgbClr val="0092E1"/>
              </a:buClr>
              <a:buSzPct val="250000"/>
              <a:defRPr/>
            </a:pPr>
            <a:endParaRPr lang="ru-RU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marR="310546" lvl="0" indent="-250825" defTabSz="914217">
              <a:lnSpc>
                <a:spcPts val="800"/>
              </a:lnSpc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 в онлайн проводятся мероприятия институтов развития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="" xmlns:a16="http://schemas.microsoft.com/office/drawing/2014/main" id="{53052363-8B54-A37E-068C-9E89D3DCE3B2}"/>
              </a:ext>
            </a:extLst>
          </p:cNvPr>
          <p:cNvCxnSpPr>
            <a:cxnSpLocks/>
          </p:cNvCxnSpPr>
          <p:nvPr/>
        </p:nvCxnSpPr>
        <p:spPr bwMode="auto">
          <a:xfrm>
            <a:off x="5469154" y="5511500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1A1E6BC5-019E-22C0-ED4F-BE50DAFA4130}"/>
              </a:ext>
            </a:extLst>
          </p:cNvPr>
          <p:cNvSpPr/>
          <p:nvPr/>
        </p:nvSpPr>
        <p:spPr bwMode="auto">
          <a:xfrm>
            <a:off x="371154" y="1142497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="" xmlns:a16="http://schemas.microsoft.com/office/drawing/2014/main" id="{1E566E3D-541F-46B9-4BEB-997FEE6BEC95}"/>
              </a:ext>
            </a:extLst>
          </p:cNvPr>
          <p:cNvSpPr/>
          <p:nvPr/>
        </p:nvSpPr>
        <p:spPr bwMode="auto">
          <a:xfrm>
            <a:off x="527410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="" xmlns:a16="http://schemas.microsoft.com/office/drawing/2014/main" id="{8768CC1F-B0CB-53D5-13A2-F283419F61AF}"/>
              </a:ext>
            </a:extLst>
          </p:cNvPr>
          <p:cNvSpPr/>
          <p:nvPr/>
        </p:nvSpPr>
        <p:spPr bwMode="auto">
          <a:xfrm>
            <a:off x="68283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5996DE33-787B-6BE9-40CF-204DFB48FE4E}"/>
              </a:ext>
            </a:extLst>
          </p:cNvPr>
          <p:cNvSpPr/>
          <p:nvPr/>
        </p:nvSpPr>
        <p:spPr bwMode="auto">
          <a:xfrm>
            <a:off x="83825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F4D8A4B5-14C5-D9F3-B733-46AAFC7E7264}"/>
              </a:ext>
            </a:extLst>
          </p:cNvPr>
          <p:cNvSpPr/>
          <p:nvPr/>
        </p:nvSpPr>
        <p:spPr bwMode="auto">
          <a:xfrm>
            <a:off x="993672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CCD0BDD0-3461-E373-B578-303AB244BB80}"/>
              </a:ext>
            </a:extLst>
          </p:cNvPr>
          <p:cNvSpPr/>
          <p:nvPr/>
        </p:nvSpPr>
        <p:spPr bwMode="auto">
          <a:xfrm>
            <a:off x="114909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FE3E6892-3178-03F0-CC5E-219904E31C44}"/>
              </a:ext>
            </a:extLst>
          </p:cNvPr>
          <p:cNvSpPr/>
          <p:nvPr/>
        </p:nvSpPr>
        <p:spPr bwMode="auto">
          <a:xfrm>
            <a:off x="130451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9666802B-73DD-81E4-F2D2-9CD87F2C7E0D}"/>
              </a:ext>
            </a:extLst>
          </p:cNvPr>
          <p:cNvSpPr/>
          <p:nvPr/>
        </p:nvSpPr>
        <p:spPr bwMode="auto">
          <a:xfrm>
            <a:off x="1459933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CB0A6A4D-7C59-2819-8538-CF615C99854C}"/>
              </a:ext>
            </a:extLst>
          </p:cNvPr>
          <p:cNvSpPr/>
          <p:nvPr/>
        </p:nvSpPr>
        <p:spPr bwMode="auto">
          <a:xfrm>
            <a:off x="1615354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A99A7478-1565-57EC-049F-E99CE985AD99}"/>
              </a:ext>
            </a:extLst>
          </p:cNvPr>
          <p:cNvSpPr/>
          <p:nvPr/>
        </p:nvSpPr>
        <p:spPr bwMode="auto">
          <a:xfrm>
            <a:off x="1770775" y="1147084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74">
            <a:extLst>
              <a:ext uri="{FF2B5EF4-FFF2-40B4-BE49-F238E27FC236}">
                <a16:creationId xmlns="" xmlns:a16="http://schemas.microsoft.com/office/drawing/2014/main" id="{977DF8E5-B2F5-7288-3D0E-101BE27AE222}"/>
              </a:ext>
            </a:extLst>
          </p:cNvPr>
          <p:cNvSpPr txBox="1"/>
          <p:nvPr/>
        </p:nvSpPr>
        <p:spPr bwMode="auto">
          <a:xfrm>
            <a:off x="1953928" y="1209508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/10</a:t>
            </a:r>
          </a:p>
        </p:txBody>
      </p:sp>
      <p:sp>
        <p:nvSpPr>
          <p:cNvPr id="96" name="object 75">
            <a:extLst>
              <a:ext uri="{FF2B5EF4-FFF2-40B4-BE49-F238E27FC236}">
                <a16:creationId xmlns="" xmlns:a16="http://schemas.microsoft.com/office/drawing/2014/main" id="{EF87761E-DE21-E4D2-B9CB-CF5F78D49544}"/>
              </a:ext>
            </a:extLst>
          </p:cNvPr>
          <p:cNvSpPr txBox="1"/>
          <p:nvPr/>
        </p:nvSpPr>
        <p:spPr bwMode="auto">
          <a:xfrm>
            <a:off x="355846" y="920608"/>
            <a:ext cx="2622292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НПА И ДОКУМЕНТООБОРОТ</a:t>
            </a:r>
          </a:p>
        </p:txBody>
      </p:sp>
      <p:sp>
        <p:nvSpPr>
          <p:cNvPr id="97" name="object 4">
            <a:extLst>
              <a:ext uri="{FF2B5EF4-FFF2-40B4-BE49-F238E27FC236}">
                <a16:creationId xmlns="" xmlns:a16="http://schemas.microsoft.com/office/drawing/2014/main" id="{D9222FF9-581F-E2A3-7085-A490665D686B}"/>
              </a:ext>
            </a:extLst>
          </p:cNvPr>
          <p:cNvSpPr txBox="1"/>
          <p:nvPr/>
        </p:nvSpPr>
        <p:spPr bwMode="auto">
          <a:xfrm>
            <a:off x="382746" y="1588237"/>
            <a:ext cx="4478356" cy="525787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средств автоматизации для сбора отчетности по территории — отнимает достаточно много времени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Достаточно сложные процедуры признания инвестором в регионе и последующей отчетности</a:t>
            </a:r>
          </a:p>
        </p:txBody>
      </p:sp>
      <p:sp>
        <p:nvSpPr>
          <p:cNvPr id="98" name="object 5">
            <a:extLst>
              <a:ext uri="{FF2B5EF4-FFF2-40B4-BE49-F238E27FC236}">
                <a16:creationId xmlns="" xmlns:a16="http://schemas.microsoft.com/office/drawing/2014/main" id="{67B95E6E-6BB9-0BE0-79E1-880E9C898188}"/>
              </a:ext>
            </a:extLst>
          </p:cNvPr>
          <p:cNvSpPr txBox="1"/>
          <p:nvPr/>
        </p:nvSpPr>
        <p:spPr bwMode="auto">
          <a:xfrm>
            <a:off x="378886" y="2335290"/>
            <a:ext cx="4478356" cy="1346524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Процедура признания инвестором и включения в инвестиционный реестр закреплена в НПА на региональном уровне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Имеется единый НПА, в котором увязано взаимодействие всех федеральных, региональных, муниципальных структур и ресурсоснабжающих организаций при сопровождении инвесторов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региональных НПА закреплено ускорение рассмотрения вопросов инвесторов</a:t>
            </a:r>
          </a:p>
          <a:p>
            <a:pPr marL="0" marR="0" lvl="0" indent="0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Tx/>
              <a:buNone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уровне региональных НПА закреплена роль МО в работе с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lang="ru-RU" sz="800" b="1" spc="-2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Проводится внесение изменений в документы</a:t>
            </a:r>
            <a:r>
              <a:rPr kumimoji="0" lang="ru-RU" sz="8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территориального планирования</a:t>
            </a: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="" xmlns:a16="http://schemas.microsoft.com/office/drawing/2014/main" id="{72354CD9-4490-8C0E-7D27-50237F8680D7}"/>
              </a:ext>
            </a:extLst>
          </p:cNvPr>
          <p:cNvCxnSpPr>
            <a:cxnSpLocks/>
          </p:cNvCxnSpPr>
          <p:nvPr/>
        </p:nvCxnSpPr>
        <p:spPr bwMode="auto">
          <a:xfrm>
            <a:off x="325476" y="2214599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Скругленный прямоугольник 99">
            <a:extLst>
              <a:ext uri="{FF2B5EF4-FFF2-40B4-BE49-F238E27FC236}">
                <a16:creationId xmlns="" xmlns:a16="http://schemas.microsoft.com/office/drawing/2014/main" id="{C1A0AFB3-0450-B284-22D6-E1CBA584FA31}"/>
              </a:ext>
            </a:extLst>
          </p:cNvPr>
          <p:cNvSpPr/>
          <p:nvPr/>
        </p:nvSpPr>
        <p:spPr bwMode="auto">
          <a:xfrm>
            <a:off x="5480840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="" xmlns:a16="http://schemas.microsoft.com/office/drawing/2014/main" id="{DDA08342-B573-8C52-4017-B1184B11C4C1}"/>
              </a:ext>
            </a:extLst>
          </p:cNvPr>
          <p:cNvSpPr/>
          <p:nvPr/>
        </p:nvSpPr>
        <p:spPr bwMode="auto">
          <a:xfrm>
            <a:off x="5636260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="" xmlns:a16="http://schemas.microsoft.com/office/drawing/2014/main" id="{031C645E-A0A5-61BC-9620-93E061A07B77}"/>
              </a:ext>
            </a:extLst>
          </p:cNvPr>
          <p:cNvSpPr/>
          <p:nvPr/>
        </p:nvSpPr>
        <p:spPr bwMode="auto">
          <a:xfrm>
            <a:off x="579168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13FBEFCF-DF0A-0634-1DA5-1AFDF3897660}"/>
              </a:ext>
            </a:extLst>
          </p:cNvPr>
          <p:cNvSpPr/>
          <p:nvPr/>
        </p:nvSpPr>
        <p:spPr bwMode="auto">
          <a:xfrm>
            <a:off x="594710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Скругленный прямоугольник 103">
            <a:extLst>
              <a:ext uri="{FF2B5EF4-FFF2-40B4-BE49-F238E27FC236}">
                <a16:creationId xmlns="" xmlns:a16="http://schemas.microsoft.com/office/drawing/2014/main" id="{ABFBA198-1583-EE93-BFA5-C1EAA931E24F}"/>
              </a:ext>
            </a:extLst>
          </p:cNvPr>
          <p:cNvSpPr/>
          <p:nvPr/>
        </p:nvSpPr>
        <p:spPr bwMode="auto">
          <a:xfrm>
            <a:off x="6102522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3A1201A7-3C6E-2BB1-E373-F9E189D5D03F}"/>
              </a:ext>
            </a:extLst>
          </p:cNvPr>
          <p:cNvSpPr/>
          <p:nvPr/>
        </p:nvSpPr>
        <p:spPr bwMode="auto">
          <a:xfrm>
            <a:off x="625794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6A8D6A8F-6C6D-9DD2-AB68-02BE9E7B7E92}"/>
              </a:ext>
            </a:extLst>
          </p:cNvPr>
          <p:cNvSpPr/>
          <p:nvPr/>
        </p:nvSpPr>
        <p:spPr bwMode="auto">
          <a:xfrm>
            <a:off x="641336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EF2EF2E2-F032-09AD-2A1C-C84ACD48880B}"/>
              </a:ext>
            </a:extLst>
          </p:cNvPr>
          <p:cNvSpPr/>
          <p:nvPr/>
        </p:nvSpPr>
        <p:spPr bwMode="auto">
          <a:xfrm>
            <a:off x="6568783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1302290F-D0AA-16AF-4086-231BA03A48FA}"/>
              </a:ext>
            </a:extLst>
          </p:cNvPr>
          <p:cNvSpPr/>
          <p:nvPr/>
        </p:nvSpPr>
        <p:spPr bwMode="auto">
          <a:xfrm>
            <a:off x="6724204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5DA6DA52-AA89-1B5D-805E-643D6D29BBB2}"/>
              </a:ext>
            </a:extLst>
          </p:cNvPr>
          <p:cNvSpPr/>
          <p:nvPr/>
        </p:nvSpPr>
        <p:spPr bwMode="auto">
          <a:xfrm>
            <a:off x="6879625" y="1125599"/>
            <a:ext cx="103614" cy="28431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74">
            <a:extLst>
              <a:ext uri="{FF2B5EF4-FFF2-40B4-BE49-F238E27FC236}">
                <a16:creationId xmlns="" xmlns:a16="http://schemas.microsoft.com/office/drawing/2014/main" id="{C4B51690-107E-5640-5BFB-E49C9EC527DB}"/>
              </a:ext>
            </a:extLst>
          </p:cNvPr>
          <p:cNvSpPr txBox="1"/>
          <p:nvPr/>
        </p:nvSpPr>
        <p:spPr bwMode="auto">
          <a:xfrm>
            <a:off x="7062778" y="1188023"/>
            <a:ext cx="458194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111" name="object 75">
            <a:extLst>
              <a:ext uri="{FF2B5EF4-FFF2-40B4-BE49-F238E27FC236}">
                <a16:creationId xmlns="" xmlns:a16="http://schemas.microsoft.com/office/drawing/2014/main" id="{AA0F9E7C-1072-F72D-3075-13B44AAB7CC9}"/>
              </a:ext>
            </a:extLst>
          </p:cNvPr>
          <p:cNvSpPr txBox="1"/>
          <p:nvPr/>
        </p:nvSpPr>
        <p:spPr bwMode="auto">
          <a:xfrm>
            <a:off x="5464696" y="909575"/>
            <a:ext cx="2044974" cy="166714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КОМАНДА МО И РЕГИОНА</a:t>
            </a:r>
          </a:p>
        </p:txBody>
      </p:sp>
      <p:sp>
        <p:nvSpPr>
          <p:cNvPr id="112" name="object 4">
            <a:extLst>
              <a:ext uri="{FF2B5EF4-FFF2-40B4-BE49-F238E27FC236}">
                <a16:creationId xmlns="" xmlns:a16="http://schemas.microsoft.com/office/drawing/2014/main" id="{3416236E-EEB8-C9BC-9BA5-EC4333003632}"/>
              </a:ext>
            </a:extLst>
          </p:cNvPr>
          <p:cNvSpPr txBox="1"/>
          <p:nvPr/>
        </p:nvSpPr>
        <p:spPr bwMode="auto">
          <a:xfrm>
            <a:off x="5473138" y="1546323"/>
            <a:ext cx="4990114" cy="87203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инвестиционных кураторов со стороны региона</a:t>
            </a:r>
          </a:p>
          <a:p>
            <a:pPr marL="241324" marR="116851" lvl="0" indent="-228623" defTabSz="914217">
              <a:lnSpc>
                <a:spcPts val="800"/>
              </a:lnSpc>
              <a:spcBef>
                <a:spcPts val="880"/>
              </a:spcBef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defRPr/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обмен опытом с другими регионами РФ, не проводятся выездные стажировки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41324" marR="116851" lvl="0" indent="-228623" algn="l" defTabSz="914217" rtl="0" eaLnBrk="1" fontAlgn="auto" latinLnBrk="0" hangingPunct="1">
              <a:lnSpc>
                <a:spcPts val="800"/>
              </a:lnSpc>
              <a:spcBef>
                <a:spcPts val="88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object 5">
            <a:extLst>
              <a:ext uri="{FF2B5EF4-FFF2-40B4-BE49-F238E27FC236}">
                <a16:creationId xmlns="" xmlns:a16="http://schemas.microsoft.com/office/drawing/2014/main" id="{6E478CC7-2104-4948-78B9-9D170FAAA737}"/>
              </a:ext>
            </a:extLst>
          </p:cNvPr>
          <p:cNvSpPr txBox="1"/>
          <p:nvPr/>
        </p:nvSpPr>
        <p:spPr bwMode="auto">
          <a:xfrm>
            <a:off x="5477122" y="2240619"/>
            <a:ext cx="4990114" cy="936156"/>
          </a:xfrm>
          <a:prstGeom prst="rect">
            <a:avLst/>
          </a:prstGeom>
        </p:spPr>
        <p:txBody>
          <a:bodyPr vert="horz" wrap="square" lIns="0" tIns="12702" rIns="0" bIns="0" rtlCol="0" anchor="t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вовлеченность губернатора округа и главы МО  в развитие территории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Хорошо выстроены отношения с ключевыми региональными ведомствами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Системность в обучении единой инвестиционной команды региона в рамках «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Инвестшколы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2.0» (обучение, формирование инвестиционных профилей, стажировки)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вовлеченность руководителей региона в развитие</a:t>
            </a:r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="" xmlns:a16="http://schemas.microsoft.com/office/drawing/2014/main" id="{9358734F-EA5E-8A25-13A5-A967BE028F6D}"/>
              </a:ext>
            </a:extLst>
          </p:cNvPr>
          <p:cNvCxnSpPr>
            <a:cxnSpLocks/>
          </p:cNvCxnSpPr>
          <p:nvPr/>
        </p:nvCxnSpPr>
        <p:spPr bwMode="auto">
          <a:xfrm>
            <a:off x="5469154" y="2114024"/>
            <a:ext cx="1543620" cy="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285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="" xmlns:a16="http://schemas.microsoft.com/office/drawing/2014/main" id="{4485F383-62E8-7DBD-5F7B-798C5058F1D2}"/>
              </a:ext>
            </a:extLst>
          </p:cNvPr>
          <p:cNvSpPr txBox="1"/>
          <p:nvPr/>
        </p:nvSpPr>
        <p:spPr>
          <a:xfrm>
            <a:off x="313887" y="1117129"/>
            <a:ext cx="366466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ХАРАКТЕРИСТИКИ ВЫБОРКИ</a:t>
            </a:r>
          </a:p>
        </p:txBody>
      </p:sp>
      <p:sp>
        <p:nvSpPr>
          <p:cNvPr id="19" name="Арка 18">
            <a:extLst>
              <a:ext uri="{FF2B5EF4-FFF2-40B4-BE49-F238E27FC236}">
                <a16:creationId xmlns="" xmlns:a16="http://schemas.microsoft.com/office/drawing/2014/main" id="{384DE287-CB10-C908-3D07-412D0B293A67}"/>
              </a:ext>
            </a:extLst>
          </p:cNvPr>
          <p:cNvSpPr/>
          <p:nvPr/>
        </p:nvSpPr>
        <p:spPr>
          <a:xfrm>
            <a:off x="4040289" y="169316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Арка 21">
            <a:extLst>
              <a:ext uri="{FF2B5EF4-FFF2-40B4-BE49-F238E27FC236}">
                <a16:creationId xmlns="" xmlns:a16="http://schemas.microsoft.com/office/drawing/2014/main" id="{62B92F59-BA8B-629C-0106-17CCADD9829C}"/>
              </a:ext>
            </a:extLst>
          </p:cNvPr>
          <p:cNvSpPr/>
          <p:nvPr/>
        </p:nvSpPr>
        <p:spPr>
          <a:xfrm rot="10800000">
            <a:off x="4040289" y="1696068"/>
            <a:ext cx="948109" cy="945728"/>
          </a:xfrm>
          <a:prstGeom prst="blockArc">
            <a:avLst>
              <a:gd name="adj1" fmla="val 10800000"/>
              <a:gd name="adj2" fmla="val 402298"/>
              <a:gd name="adj3" fmla="val 10624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C24EC0B-9829-446C-2605-EBABF6C65914}"/>
              </a:ext>
            </a:extLst>
          </p:cNvPr>
          <p:cNvSpPr/>
          <p:nvPr/>
        </p:nvSpPr>
        <p:spPr>
          <a:xfrm>
            <a:off x="3799171" y="2168291"/>
            <a:ext cx="1383141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Арка 23">
            <a:extLst>
              <a:ext uri="{FF2B5EF4-FFF2-40B4-BE49-F238E27FC236}">
                <a16:creationId xmlns="" xmlns:a16="http://schemas.microsoft.com/office/drawing/2014/main" id="{E7B48A73-DDAD-8134-7E92-A2FC0A4DA2AA}"/>
              </a:ext>
            </a:extLst>
          </p:cNvPr>
          <p:cNvSpPr/>
          <p:nvPr/>
        </p:nvSpPr>
        <p:spPr>
          <a:xfrm>
            <a:off x="2845731" y="168337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Арка 24">
            <a:extLst>
              <a:ext uri="{FF2B5EF4-FFF2-40B4-BE49-F238E27FC236}">
                <a16:creationId xmlns="" xmlns:a16="http://schemas.microsoft.com/office/drawing/2014/main" id="{2EB9E3BE-0AA3-C110-1761-AE43707653E0}"/>
              </a:ext>
            </a:extLst>
          </p:cNvPr>
          <p:cNvSpPr/>
          <p:nvPr/>
        </p:nvSpPr>
        <p:spPr>
          <a:xfrm rot="14264982">
            <a:off x="2845731" y="1683373"/>
            <a:ext cx="948109" cy="945728"/>
          </a:xfrm>
          <a:prstGeom prst="blockArc">
            <a:avLst>
              <a:gd name="adj1" fmla="val 10800000"/>
              <a:gd name="adj2" fmla="val 18868507"/>
              <a:gd name="adj3" fmla="val 10193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Арка 25">
            <a:extLst>
              <a:ext uri="{FF2B5EF4-FFF2-40B4-BE49-F238E27FC236}">
                <a16:creationId xmlns="" xmlns:a16="http://schemas.microsoft.com/office/drawing/2014/main" id="{A7FA7B94-15BA-4345-0C9E-F661900D18BF}"/>
              </a:ext>
            </a:extLst>
          </p:cNvPr>
          <p:cNvSpPr/>
          <p:nvPr/>
        </p:nvSpPr>
        <p:spPr>
          <a:xfrm>
            <a:off x="1659508" y="168231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Арка 26">
            <a:extLst>
              <a:ext uri="{FF2B5EF4-FFF2-40B4-BE49-F238E27FC236}">
                <a16:creationId xmlns="" xmlns:a16="http://schemas.microsoft.com/office/drawing/2014/main" id="{93E0CE09-8C82-1ADE-4F7B-EEE93C837247}"/>
              </a:ext>
            </a:extLst>
          </p:cNvPr>
          <p:cNvSpPr/>
          <p:nvPr/>
        </p:nvSpPr>
        <p:spPr>
          <a:xfrm rot="15096073">
            <a:off x="1655126" y="1704292"/>
            <a:ext cx="956291" cy="945728"/>
          </a:xfrm>
          <a:prstGeom prst="blockArc">
            <a:avLst>
              <a:gd name="adj1" fmla="val 10800000"/>
              <a:gd name="adj2" fmla="val 20880849"/>
              <a:gd name="adj3" fmla="val 8255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Арка 27">
            <a:extLst>
              <a:ext uri="{FF2B5EF4-FFF2-40B4-BE49-F238E27FC236}">
                <a16:creationId xmlns="" xmlns:a16="http://schemas.microsoft.com/office/drawing/2014/main" id="{F0552074-62F8-40E7-0FEC-86A998A46D7A}"/>
              </a:ext>
            </a:extLst>
          </p:cNvPr>
          <p:cNvSpPr/>
          <p:nvPr/>
        </p:nvSpPr>
        <p:spPr>
          <a:xfrm>
            <a:off x="460261" y="169110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Арка 28">
            <a:extLst>
              <a:ext uri="{FF2B5EF4-FFF2-40B4-BE49-F238E27FC236}">
                <a16:creationId xmlns="" xmlns:a16="http://schemas.microsoft.com/office/drawing/2014/main" id="{0BB5EDD3-9325-1274-B8A1-385B0446179A}"/>
              </a:ext>
            </a:extLst>
          </p:cNvPr>
          <p:cNvSpPr/>
          <p:nvPr/>
        </p:nvSpPr>
        <p:spPr>
          <a:xfrm rot="19824050">
            <a:off x="460261" y="1691108"/>
            <a:ext cx="948109" cy="945728"/>
          </a:xfrm>
          <a:prstGeom prst="blockArc">
            <a:avLst>
              <a:gd name="adj1" fmla="val 10800000"/>
              <a:gd name="adj2" fmla="val 20420899"/>
              <a:gd name="adj3" fmla="val 9729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14048A6-EA80-237E-3B0A-EE2B35DCCDCD}"/>
              </a:ext>
            </a:extLst>
          </p:cNvPr>
          <p:cNvSpPr/>
          <p:nvPr/>
        </p:nvSpPr>
        <p:spPr>
          <a:xfrm>
            <a:off x="177965" y="2156455"/>
            <a:ext cx="4115411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11">
            <a:extLst>
              <a:ext uri="{FF2B5EF4-FFF2-40B4-BE49-F238E27FC236}">
                <a16:creationId xmlns="" xmlns:a16="http://schemas.microsoft.com/office/drawing/2014/main" id="{BA50C43A-10EF-EBAB-535E-90F04DE9BD46}"/>
              </a:ext>
            </a:extLst>
          </p:cNvPr>
          <p:cNvSpPr txBox="1"/>
          <p:nvPr/>
        </p:nvSpPr>
        <p:spPr>
          <a:xfrm>
            <a:off x="309153" y="2116286"/>
            <a:ext cx="1242955" cy="37261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абочие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и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служащие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12">
            <a:extLst>
              <a:ext uri="{FF2B5EF4-FFF2-40B4-BE49-F238E27FC236}">
                <a16:creationId xmlns="" xmlns:a16="http://schemas.microsoft.com/office/drawing/2014/main" id="{1C6786C2-0662-0004-A974-9AA949065492}"/>
              </a:ext>
            </a:extLst>
          </p:cNvPr>
          <p:cNvSpPr txBox="1"/>
          <p:nvPr/>
        </p:nvSpPr>
        <p:spPr>
          <a:xfrm>
            <a:off x="1798450" y="1862437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29,6 </a:t>
            </a:r>
            <a:r>
              <a:rPr kumimoji="0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213">
            <a:extLst>
              <a:ext uri="{FF2B5EF4-FFF2-40B4-BE49-F238E27FC236}">
                <a16:creationId xmlns="" xmlns:a16="http://schemas.microsoft.com/office/drawing/2014/main" id="{7D507286-2039-6697-89FA-51A01FB202E2}"/>
              </a:ext>
            </a:extLst>
          </p:cNvPr>
          <p:cNvSpPr txBox="1"/>
          <p:nvPr/>
        </p:nvSpPr>
        <p:spPr>
          <a:xfrm>
            <a:off x="2640182" y="1860210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 </a:t>
            </a:r>
            <a:r>
              <a:rPr kumimoji="0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218">
            <a:extLst>
              <a:ext uri="{FF2B5EF4-FFF2-40B4-BE49-F238E27FC236}">
                <a16:creationId xmlns="" xmlns:a16="http://schemas.microsoft.com/office/drawing/2014/main" id="{9A117C64-48F8-9CDC-ED53-132A4EE2DBC0}"/>
              </a:ext>
            </a:extLst>
          </p:cNvPr>
          <p:cNvSpPr txBox="1"/>
          <p:nvPr/>
        </p:nvSpPr>
        <p:spPr>
          <a:xfrm>
            <a:off x="3854480" y="1857303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</a:t>
            </a:r>
            <a:r>
              <a:rPr kumimoji="0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11">
            <a:extLst>
              <a:ext uri="{FF2B5EF4-FFF2-40B4-BE49-F238E27FC236}">
                <a16:creationId xmlns="" xmlns:a16="http://schemas.microsoft.com/office/drawing/2014/main" id="{A711A4A2-6299-439F-8932-A6BE04EE7F71}"/>
              </a:ext>
            </a:extLst>
          </p:cNvPr>
          <p:cNvSpPr txBox="1"/>
          <p:nvPr/>
        </p:nvSpPr>
        <p:spPr>
          <a:xfrm>
            <a:off x="344158" y="1862135"/>
            <a:ext cx="1207949" cy="25777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212">
            <a:extLst>
              <a:ext uri="{FF2B5EF4-FFF2-40B4-BE49-F238E27FC236}">
                <a16:creationId xmlns="" xmlns:a16="http://schemas.microsoft.com/office/drawing/2014/main" id="{DCF52F4A-0320-CF82-BA71-1313A4CDF530}"/>
              </a:ext>
            </a:extLst>
          </p:cNvPr>
          <p:cNvSpPr txBox="1"/>
          <p:nvPr/>
        </p:nvSpPr>
        <p:spPr>
          <a:xfrm>
            <a:off x="1550728" y="2135809"/>
            <a:ext cx="1138630" cy="223812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молодежь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13">
            <a:extLst>
              <a:ext uri="{FF2B5EF4-FFF2-40B4-BE49-F238E27FC236}">
                <a16:creationId xmlns="" xmlns:a16="http://schemas.microsoft.com/office/drawing/2014/main" id="{87EDD0B7-9FA8-3A3B-6E6D-732165901A45}"/>
              </a:ext>
            </a:extLst>
          </p:cNvPr>
          <p:cNvSpPr txBox="1"/>
          <p:nvPr/>
        </p:nvSpPr>
        <p:spPr>
          <a:xfrm>
            <a:off x="2637403" y="2114467"/>
            <a:ext cx="1327982" cy="53420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работают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пределами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места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жительства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218">
            <a:extLst>
              <a:ext uri="{FF2B5EF4-FFF2-40B4-BE49-F238E27FC236}">
                <a16:creationId xmlns="" xmlns:a16="http://schemas.microsoft.com/office/drawing/2014/main" id="{84D6B9C5-C191-D066-D7D6-48713AE6E43D}"/>
              </a:ext>
            </a:extLst>
          </p:cNvPr>
          <p:cNvSpPr txBox="1"/>
          <p:nvPr/>
        </p:nvSpPr>
        <p:spPr>
          <a:xfrm>
            <a:off x="3868169" y="2169881"/>
            <a:ext cx="1470612" cy="370627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редприниматели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ЛПХ и самозанятые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ACD3220D-37B0-5DD8-3DE8-621D83FC2BBD}"/>
              </a:ext>
            </a:extLst>
          </p:cNvPr>
          <p:cNvCxnSpPr>
            <a:cxnSpLocks/>
          </p:cNvCxnSpPr>
          <p:nvPr/>
        </p:nvCxnSpPr>
        <p:spPr>
          <a:xfrm>
            <a:off x="6475241" y="3302677"/>
            <a:ext cx="0" cy="4080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Арка 72">
            <a:extLst>
              <a:ext uri="{FF2B5EF4-FFF2-40B4-BE49-F238E27FC236}">
                <a16:creationId xmlns="" xmlns:a16="http://schemas.microsoft.com/office/drawing/2014/main" id="{BCD784D4-3409-784E-6B08-7650896E80F5}"/>
              </a:ext>
            </a:extLst>
          </p:cNvPr>
          <p:cNvSpPr/>
          <p:nvPr/>
        </p:nvSpPr>
        <p:spPr>
          <a:xfrm>
            <a:off x="2845243" y="587011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Арка 73">
            <a:extLst>
              <a:ext uri="{FF2B5EF4-FFF2-40B4-BE49-F238E27FC236}">
                <a16:creationId xmlns="" xmlns:a16="http://schemas.microsoft.com/office/drawing/2014/main" id="{C53627C2-6318-DD83-9BCE-ECBB8EBE6C1C}"/>
              </a:ext>
            </a:extLst>
          </p:cNvPr>
          <p:cNvSpPr/>
          <p:nvPr/>
        </p:nvSpPr>
        <p:spPr>
          <a:xfrm rot="15261573">
            <a:off x="2845243" y="5870117"/>
            <a:ext cx="948109" cy="945728"/>
          </a:xfrm>
          <a:prstGeom prst="blockArc">
            <a:avLst>
              <a:gd name="adj1" fmla="val 10800000"/>
              <a:gd name="adj2" fmla="val 18652801"/>
              <a:gd name="adj3" fmla="val 1018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Арка 74">
            <a:extLst>
              <a:ext uri="{FF2B5EF4-FFF2-40B4-BE49-F238E27FC236}">
                <a16:creationId xmlns="" xmlns:a16="http://schemas.microsoft.com/office/drawing/2014/main" id="{EA713758-11B0-ED90-7529-6C487F81170F}"/>
              </a:ext>
            </a:extLst>
          </p:cNvPr>
          <p:cNvSpPr/>
          <p:nvPr/>
        </p:nvSpPr>
        <p:spPr>
          <a:xfrm>
            <a:off x="1663816" y="587384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Арка 75">
            <a:extLst>
              <a:ext uri="{FF2B5EF4-FFF2-40B4-BE49-F238E27FC236}">
                <a16:creationId xmlns="" xmlns:a16="http://schemas.microsoft.com/office/drawing/2014/main" id="{B68E8B1C-AC92-9162-70FE-9E4CD2AE7FA2}"/>
              </a:ext>
            </a:extLst>
          </p:cNvPr>
          <p:cNvSpPr/>
          <p:nvPr/>
        </p:nvSpPr>
        <p:spPr>
          <a:xfrm rot="14988193">
            <a:off x="1663816" y="5873840"/>
            <a:ext cx="948109" cy="945728"/>
          </a:xfrm>
          <a:prstGeom prst="blockArc">
            <a:avLst>
              <a:gd name="adj1" fmla="val 10800000"/>
              <a:gd name="adj2" fmla="val 19109705"/>
              <a:gd name="adj3" fmla="val 972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Арка 76">
            <a:extLst>
              <a:ext uri="{FF2B5EF4-FFF2-40B4-BE49-F238E27FC236}">
                <a16:creationId xmlns="" xmlns:a16="http://schemas.microsoft.com/office/drawing/2014/main" id="{0BEA6301-4F43-DE31-2D48-91BF0D764341}"/>
              </a:ext>
            </a:extLst>
          </p:cNvPr>
          <p:cNvSpPr/>
          <p:nvPr/>
        </p:nvSpPr>
        <p:spPr>
          <a:xfrm>
            <a:off x="509785" y="587277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Арка 77">
            <a:extLst>
              <a:ext uri="{FF2B5EF4-FFF2-40B4-BE49-F238E27FC236}">
                <a16:creationId xmlns="" xmlns:a16="http://schemas.microsoft.com/office/drawing/2014/main" id="{9027862A-3FCF-9DEE-D90C-651713850C51}"/>
              </a:ext>
            </a:extLst>
          </p:cNvPr>
          <p:cNvSpPr/>
          <p:nvPr/>
        </p:nvSpPr>
        <p:spPr>
          <a:xfrm rot="14410323">
            <a:off x="509785" y="5872779"/>
            <a:ext cx="948109" cy="945728"/>
          </a:xfrm>
          <a:prstGeom prst="blockArc">
            <a:avLst>
              <a:gd name="adj1" fmla="val 10800000"/>
              <a:gd name="adj2" fmla="val 19949914"/>
              <a:gd name="adj3" fmla="val 973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F9A74809-65DC-10B1-68BA-94611336538C}"/>
              </a:ext>
            </a:extLst>
          </p:cNvPr>
          <p:cNvSpPr/>
          <p:nvPr/>
        </p:nvSpPr>
        <p:spPr>
          <a:xfrm>
            <a:off x="401005" y="6350289"/>
            <a:ext cx="3417296" cy="48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Арка 79">
            <a:extLst>
              <a:ext uri="{FF2B5EF4-FFF2-40B4-BE49-F238E27FC236}">
                <a16:creationId xmlns="" xmlns:a16="http://schemas.microsoft.com/office/drawing/2014/main" id="{71EE99D5-C7B9-6217-840E-278965B05CD0}"/>
              </a:ext>
            </a:extLst>
          </p:cNvPr>
          <p:cNvSpPr/>
          <p:nvPr/>
        </p:nvSpPr>
        <p:spPr>
          <a:xfrm>
            <a:off x="4004739" y="399232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Арка 80">
            <a:extLst>
              <a:ext uri="{FF2B5EF4-FFF2-40B4-BE49-F238E27FC236}">
                <a16:creationId xmlns="" xmlns:a16="http://schemas.microsoft.com/office/drawing/2014/main" id="{320AAB77-6F7D-E84A-B8B8-032FE2C74EDD}"/>
              </a:ext>
            </a:extLst>
          </p:cNvPr>
          <p:cNvSpPr/>
          <p:nvPr/>
        </p:nvSpPr>
        <p:spPr>
          <a:xfrm rot="13903602">
            <a:off x="4004739" y="3973623"/>
            <a:ext cx="948109" cy="945728"/>
          </a:xfrm>
          <a:prstGeom prst="blockArc">
            <a:avLst>
              <a:gd name="adj1" fmla="val 10800000"/>
              <a:gd name="adj2" fmla="val 19701119"/>
              <a:gd name="adj3" fmla="val 889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Арка 81">
            <a:extLst>
              <a:ext uri="{FF2B5EF4-FFF2-40B4-BE49-F238E27FC236}">
                <a16:creationId xmlns="" xmlns:a16="http://schemas.microsoft.com/office/drawing/2014/main" id="{11E3DBC2-4A87-68D0-70DB-88CE001A4117}"/>
              </a:ext>
            </a:extLst>
          </p:cNvPr>
          <p:cNvSpPr/>
          <p:nvPr/>
        </p:nvSpPr>
        <p:spPr>
          <a:xfrm>
            <a:off x="5217572" y="399338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Арка 82">
            <a:extLst>
              <a:ext uri="{FF2B5EF4-FFF2-40B4-BE49-F238E27FC236}">
                <a16:creationId xmlns="" xmlns:a16="http://schemas.microsoft.com/office/drawing/2014/main" id="{C6BB2CE8-980A-EFCC-E978-B259EA7ABF1F}"/>
              </a:ext>
            </a:extLst>
          </p:cNvPr>
          <p:cNvSpPr/>
          <p:nvPr/>
        </p:nvSpPr>
        <p:spPr>
          <a:xfrm rot="13475659">
            <a:off x="5217572" y="4023572"/>
            <a:ext cx="948109" cy="945728"/>
          </a:xfrm>
          <a:prstGeom prst="blockArc">
            <a:avLst>
              <a:gd name="adj1" fmla="val 10800000"/>
              <a:gd name="adj2" fmla="val 20224197"/>
              <a:gd name="adj3" fmla="val 7956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Арка 83">
            <a:extLst>
              <a:ext uri="{FF2B5EF4-FFF2-40B4-BE49-F238E27FC236}">
                <a16:creationId xmlns="" xmlns:a16="http://schemas.microsoft.com/office/drawing/2014/main" id="{465F2AF0-CDCD-5B47-FA5E-5E860E10344A}"/>
              </a:ext>
            </a:extLst>
          </p:cNvPr>
          <p:cNvSpPr/>
          <p:nvPr/>
        </p:nvSpPr>
        <p:spPr>
          <a:xfrm>
            <a:off x="2810801" y="399604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Арка 84">
            <a:extLst>
              <a:ext uri="{FF2B5EF4-FFF2-40B4-BE49-F238E27FC236}">
                <a16:creationId xmlns="" xmlns:a16="http://schemas.microsoft.com/office/drawing/2014/main" id="{9F39AA18-E21E-AF47-6589-D2B974A64D49}"/>
              </a:ext>
            </a:extLst>
          </p:cNvPr>
          <p:cNvSpPr/>
          <p:nvPr/>
        </p:nvSpPr>
        <p:spPr>
          <a:xfrm rot="16762447">
            <a:off x="2810801" y="3996049"/>
            <a:ext cx="948109" cy="945728"/>
          </a:xfrm>
          <a:prstGeom prst="blockArc">
            <a:avLst>
              <a:gd name="adj1" fmla="val 10800000"/>
              <a:gd name="adj2" fmla="val 17573145"/>
              <a:gd name="adj3" fmla="val 1010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Арка 85">
            <a:extLst>
              <a:ext uri="{FF2B5EF4-FFF2-40B4-BE49-F238E27FC236}">
                <a16:creationId xmlns="" xmlns:a16="http://schemas.microsoft.com/office/drawing/2014/main" id="{AC423D86-3D08-5F96-6DA2-E1E285F1F1B5}"/>
              </a:ext>
            </a:extLst>
          </p:cNvPr>
          <p:cNvSpPr/>
          <p:nvPr/>
        </p:nvSpPr>
        <p:spPr>
          <a:xfrm>
            <a:off x="1652871" y="399498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Арка 86">
            <a:extLst>
              <a:ext uri="{FF2B5EF4-FFF2-40B4-BE49-F238E27FC236}">
                <a16:creationId xmlns="" xmlns:a16="http://schemas.microsoft.com/office/drawing/2014/main" id="{104EBB31-B244-34DD-40BE-7BC2CDAF5F72}"/>
              </a:ext>
            </a:extLst>
          </p:cNvPr>
          <p:cNvSpPr/>
          <p:nvPr/>
        </p:nvSpPr>
        <p:spPr>
          <a:xfrm rot="16568199">
            <a:off x="1652871" y="3994988"/>
            <a:ext cx="948109" cy="945728"/>
          </a:xfrm>
          <a:prstGeom prst="blockArc">
            <a:avLst>
              <a:gd name="adj1" fmla="val 10800000"/>
              <a:gd name="adj2" fmla="val 18326311"/>
              <a:gd name="adj3" fmla="val 982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Арка 87">
            <a:extLst>
              <a:ext uri="{FF2B5EF4-FFF2-40B4-BE49-F238E27FC236}">
                <a16:creationId xmlns="" xmlns:a16="http://schemas.microsoft.com/office/drawing/2014/main" id="{A8F51D77-85DC-ED07-E358-311FDEE3027F}"/>
              </a:ext>
            </a:extLst>
          </p:cNvPr>
          <p:cNvSpPr/>
          <p:nvPr/>
        </p:nvSpPr>
        <p:spPr>
          <a:xfrm>
            <a:off x="450018" y="400378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Арка 88">
            <a:extLst>
              <a:ext uri="{FF2B5EF4-FFF2-40B4-BE49-F238E27FC236}">
                <a16:creationId xmlns="" xmlns:a16="http://schemas.microsoft.com/office/drawing/2014/main" id="{8B5C0648-BC81-781A-B5F2-16A4D23A4E6E}"/>
              </a:ext>
            </a:extLst>
          </p:cNvPr>
          <p:cNvSpPr/>
          <p:nvPr/>
        </p:nvSpPr>
        <p:spPr>
          <a:xfrm rot="15363446">
            <a:off x="450018" y="4003784"/>
            <a:ext cx="948109" cy="945728"/>
          </a:xfrm>
          <a:prstGeom prst="blockArc">
            <a:avLst>
              <a:gd name="adj1" fmla="val 10800000"/>
              <a:gd name="adj2" fmla="val 19783478"/>
              <a:gd name="adj3" fmla="val 991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="" xmlns:a16="http://schemas.microsoft.com/office/drawing/2014/main" id="{93417978-C7AF-670C-8DAC-C52868B26D62}"/>
              </a:ext>
            </a:extLst>
          </p:cNvPr>
          <p:cNvSpPr/>
          <p:nvPr/>
        </p:nvSpPr>
        <p:spPr>
          <a:xfrm>
            <a:off x="21947" y="4489225"/>
            <a:ext cx="6318084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211">
            <a:extLst>
              <a:ext uri="{FF2B5EF4-FFF2-40B4-BE49-F238E27FC236}">
                <a16:creationId xmlns="" xmlns:a16="http://schemas.microsoft.com/office/drawing/2014/main" id="{45F301F0-BBB8-A8EE-BEA5-78005E22345A}"/>
              </a:ext>
            </a:extLst>
          </p:cNvPr>
          <p:cNvSpPr txBox="1"/>
          <p:nvPr/>
        </p:nvSpPr>
        <p:spPr>
          <a:xfrm>
            <a:off x="2673724" y="4417641"/>
            <a:ext cx="1242955" cy="596330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развитая социальная сфера</a:t>
            </a:r>
          </a:p>
        </p:txBody>
      </p:sp>
      <p:sp>
        <p:nvSpPr>
          <p:cNvPr id="92" name="object 212">
            <a:extLst>
              <a:ext uri="{FF2B5EF4-FFF2-40B4-BE49-F238E27FC236}">
                <a16:creationId xmlns="" xmlns:a16="http://schemas.microsoft.com/office/drawing/2014/main" id="{7BEBBAD5-A513-EAE1-76A8-BB614D39ABC8}"/>
              </a:ext>
            </a:extLst>
          </p:cNvPr>
          <p:cNvSpPr txBox="1"/>
          <p:nvPr/>
        </p:nvSpPr>
        <p:spPr>
          <a:xfrm>
            <a:off x="1791812" y="417511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object 213">
            <a:extLst>
              <a:ext uri="{FF2B5EF4-FFF2-40B4-BE49-F238E27FC236}">
                <a16:creationId xmlns="" xmlns:a16="http://schemas.microsoft.com/office/drawing/2014/main" id="{3008271F-4CA8-8355-8A06-9E6BED626F03}"/>
              </a:ext>
            </a:extLst>
          </p:cNvPr>
          <p:cNvSpPr txBox="1"/>
          <p:nvPr/>
        </p:nvSpPr>
        <p:spPr>
          <a:xfrm>
            <a:off x="2625935" y="417288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16,4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object 211">
            <a:extLst>
              <a:ext uri="{FF2B5EF4-FFF2-40B4-BE49-F238E27FC236}">
                <a16:creationId xmlns="" xmlns:a16="http://schemas.microsoft.com/office/drawing/2014/main" id="{0894D442-5E1E-0FD4-E40F-0D2A98CA00D7}"/>
              </a:ext>
            </a:extLst>
          </p:cNvPr>
          <p:cNvSpPr txBox="1"/>
          <p:nvPr/>
        </p:nvSpPr>
        <p:spPr>
          <a:xfrm>
            <a:off x="333915" y="4174811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18,8 %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object 212">
            <a:extLst>
              <a:ext uri="{FF2B5EF4-FFF2-40B4-BE49-F238E27FC236}">
                <a16:creationId xmlns="" xmlns:a16="http://schemas.microsoft.com/office/drawing/2014/main" id="{D9700103-F140-E57B-7D04-453F395F0024}"/>
              </a:ext>
            </a:extLst>
          </p:cNvPr>
          <p:cNvSpPr txBox="1"/>
          <p:nvPr/>
        </p:nvSpPr>
        <p:spPr>
          <a:xfrm>
            <a:off x="1544091" y="4448485"/>
            <a:ext cx="1142656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работы по специальности</a:t>
            </a:r>
          </a:p>
        </p:txBody>
      </p:sp>
      <p:sp>
        <p:nvSpPr>
          <p:cNvPr id="96" name="object 213">
            <a:extLst>
              <a:ext uri="{FF2B5EF4-FFF2-40B4-BE49-F238E27FC236}">
                <a16:creationId xmlns="" xmlns:a16="http://schemas.microsoft.com/office/drawing/2014/main" id="{0719EF07-33A6-C848-C15A-EEEB60CC14C0}"/>
              </a:ext>
            </a:extLst>
          </p:cNvPr>
          <p:cNvSpPr txBox="1"/>
          <p:nvPr/>
        </p:nvSpPr>
        <p:spPr>
          <a:xfrm>
            <a:off x="248299" y="4404981"/>
            <a:ext cx="1327982" cy="423847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комфортная </a:t>
            </a:r>
          </a:p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среда</a:t>
            </a:r>
          </a:p>
        </p:txBody>
      </p:sp>
      <p:sp>
        <p:nvSpPr>
          <p:cNvPr id="100" name="object 109">
            <a:extLst>
              <a:ext uri="{FF2B5EF4-FFF2-40B4-BE49-F238E27FC236}">
                <a16:creationId xmlns="" xmlns:a16="http://schemas.microsoft.com/office/drawing/2014/main" id="{BA146687-3DE5-904C-1015-770B82AF6BCF}"/>
              </a:ext>
            </a:extLst>
          </p:cNvPr>
          <p:cNvSpPr/>
          <p:nvPr/>
        </p:nvSpPr>
        <p:spPr>
          <a:xfrm>
            <a:off x="602554" y="4594674"/>
            <a:ext cx="44457" cy="42551"/>
          </a:xfrm>
          <a:custGeom>
            <a:avLst/>
            <a:gdLst/>
            <a:ahLst/>
            <a:cxnLst/>
            <a:rect l="l" t="t" r="r" b="b"/>
            <a:pathLst>
              <a:path w="44450" h="42545">
                <a:moveTo>
                  <a:pt x="22958" y="0"/>
                </a:moveTo>
                <a:lnTo>
                  <a:pt x="14624" y="1198"/>
                </a:lnTo>
                <a:lnTo>
                  <a:pt x="7366" y="5321"/>
                </a:lnTo>
                <a:lnTo>
                  <a:pt x="2127" y="12044"/>
                </a:lnTo>
                <a:lnTo>
                  <a:pt x="0" y="20206"/>
                </a:lnTo>
                <a:lnTo>
                  <a:pt x="1243" y="28238"/>
                </a:lnTo>
                <a:lnTo>
                  <a:pt x="5522" y="35234"/>
                </a:lnTo>
                <a:lnTo>
                  <a:pt x="12503" y="40289"/>
                </a:lnTo>
                <a:lnTo>
                  <a:pt x="20963" y="42338"/>
                </a:lnTo>
                <a:lnTo>
                  <a:pt x="29294" y="41140"/>
                </a:lnTo>
                <a:lnTo>
                  <a:pt x="36550" y="37017"/>
                </a:lnTo>
                <a:lnTo>
                  <a:pt x="41789" y="30294"/>
                </a:lnTo>
                <a:lnTo>
                  <a:pt x="43917" y="22135"/>
                </a:lnTo>
                <a:lnTo>
                  <a:pt x="42675" y="14100"/>
                </a:lnTo>
                <a:lnTo>
                  <a:pt x="38399" y="7100"/>
                </a:lnTo>
                <a:lnTo>
                  <a:pt x="31426" y="2049"/>
                </a:lnTo>
                <a:lnTo>
                  <a:pt x="229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35">
            <a:extLst>
              <a:ext uri="{FF2B5EF4-FFF2-40B4-BE49-F238E27FC236}">
                <a16:creationId xmlns="" xmlns:a16="http://schemas.microsoft.com/office/drawing/2014/main" id="{2F1A05A5-6675-75BE-BF7F-C11909424D4B}"/>
              </a:ext>
            </a:extLst>
          </p:cNvPr>
          <p:cNvSpPr/>
          <p:nvPr/>
        </p:nvSpPr>
        <p:spPr>
          <a:xfrm>
            <a:off x="575164" y="4568249"/>
            <a:ext cx="98713" cy="95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44">
            <a:extLst>
              <a:ext uri="{FF2B5EF4-FFF2-40B4-BE49-F238E27FC236}">
                <a16:creationId xmlns="" xmlns:a16="http://schemas.microsoft.com/office/drawing/2014/main" id="{975B4158-C17E-E156-FC53-389738B65530}"/>
              </a:ext>
            </a:extLst>
          </p:cNvPr>
          <p:cNvSpPr/>
          <p:nvPr/>
        </p:nvSpPr>
        <p:spPr>
          <a:xfrm>
            <a:off x="564091" y="4557581"/>
            <a:ext cx="120852" cy="116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87">
            <a:extLst>
              <a:ext uri="{FF2B5EF4-FFF2-40B4-BE49-F238E27FC236}">
                <a16:creationId xmlns="" xmlns:a16="http://schemas.microsoft.com/office/drawing/2014/main" id="{CFBA136B-36D6-09A1-C1C6-6E5A7F46163C}"/>
              </a:ext>
            </a:extLst>
          </p:cNvPr>
          <p:cNvSpPr txBox="1"/>
          <p:nvPr/>
        </p:nvSpPr>
        <p:spPr>
          <a:xfrm>
            <a:off x="306910" y="3493392"/>
            <a:ext cx="6060314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факторы выбора места жительства в муниципалитете</a:t>
            </a:r>
          </a:p>
        </p:txBody>
      </p:sp>
      <p:sp>
        <p:nvSpPr>
          <p:cNvPr id="110" name="object 212">
            <a:extLst>
              <a:ext uri="{FF2B5EF4-FFF2-40B4-BE49-F238E27FC236}">
                <a16:creationId xmlns="" xmlns:a16="http://schemas.microsoft.com/office/drawing/2014/main" id="{172AA0DF-617F-AAE2-30BD-E0337D75DBD3}"/>
              </a:ext>
            </a:extLst>
          </p:cNvPr>
          <p:cNvSpPr txBox="1"/>
          <p:nvPr/>
        </p:nvSpPr>
        <p:spPr>
          <a:xfrm>
            <a:off x="4143680" y="4172451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9,7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213">
            <a:extLst>
              <a:ext uri="{FF2B5EF4-FFF2-40B4-BE49-F238E27FC236}">
                <a16:creationId xmlns="" xmlns:a16="http://schemas.microsoft.com/office/drawing/2014/main" id="{1FD3D682-CFCC-AA3E-BCFD-BD97C40F4A85}"/>
              </a:ext>
            </a:extLst>
          </p:cNvPr>
          <p:cNvSpPr txBox="1"/>
          <p:nvPr/>
        </p:nvSpPr>
        <p:spPr>
          <a:xfrm>
            <a:off x="5012024" y="4219112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bject 212">
            <a:extLst>
              <a:ext uri="{FF2B5EF4-FFF2-40B4-BE49-F238E27FC236}">
                <a16:creationId xmlns="" xmlns:a16="http://schemas.microsoft.com/office/drawing/2014/main" id="{154AACE8-C12A-8F18-4739-F45547601BA4}"/>
              </a:ext>
            </a:extLst>
          </p:cNvPr>
          <p:cNvSpPr txBox="1"/>
          <p:nvPr/>
        </p:nvSpPr>
        <p:spPr>
          <a:xfrm>
            <a:off x="5140464" y="4478474"/>
            <a:ext cx="1138630" cy="236615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120" name="object 213">
            <a:extLst>
              <a:ext uri="{FF2B5EF4-FFF2-40B4-BE49-F238E27FC236}">
                <a16:creationId xmlns="" xmlns:a16="http://schemas.microsoft.com/office/drawing/2014/main" id="{9538D95C-4CCA-123C-AC19-EAEFD096C582}"/>
              </a:ext>
            </a:extLst>
          </p:cNvPr>
          <p:cNvSpPr txBox="1"/>
          <p:nvPr/>
        </p:nvSpPr>
        <p:spPr>
          <a:xfrm>
            <a:off x="3845727" y="4453669"/>
            <a:ext cx="1327982" cy="393069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быт и досуг                         для детей</a:t>
            </a:r>
          </a:p>
        </p:txBody>
      </p:sp>
      <p:sp>
        <p:nvSpPr>
          <p:cNvPr id="126" name="object 212">
            <a:extLst>
              <a:ext uri="{FF2B5EF4-FFF2-40B4-BE49-F238E27FC236}">
                <a16:creationId xmlns="" xmlns:a16="http://schemas.microsoft.com/office/drawing/2014/main" id="{347FDB10-C5E6-70B9-0073-166DFD9DE86F}"/>
              </a:ext>
            </a:extLst>
          </p:cNvPr>
          <p:cNvSpPr txBox="1"/>
          <p:nvPr/>
        </p:nvSpPr>
        <p:spPr>
          <a:xfrm>
            <a:off x="648726" y="605290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213">
            <a:extLst>
              <a:ext uri="{FF2B5EF4-FFF2-40B4-BE49-F238E27FC236}">
                <a16:creationId xmlns="" xmlns:a16="http://schemas.microsoft.com/office/drawing/2014/main" id="{04C33C76-CBE7-586A-34CC-E409424381C1}"/>
              </a:ext>
            </a:extLst>
          </p:cNvPr>
          <p:cNvSpPr txBox="1"/>
          <p:nvPr/>
        </p:nvSpPr>
        <p:spPr>
          <a:xfrm>
            <a:off x="1458268" y="605067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212">
            <a:extLst>
              <a:ext uri="{FF2B5EF4-FFF2-40B4-BE49-F238E27FC236}">
                <a16:creationId xmlns="" xmlns:a16="http://schemas.microsoft.com/office/drawing/2014/main" id="{20020643-830F-F755-2BD4-923FBD9B9CE2}"/>
              </a:ext>
            </a:extLst>
          </p:cNvPr>
          <p:cNvSpPr txBox="1"/>
          <p:nvPr/>
        </p:nvSpPr>
        <p:spPr>
          <a:xfrm>
            <a:off x="401005" y="6326275"/>
            <a:ext cx="1138630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еуд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работа общественного транспорта</a:t>
            </a:r>
          </a:p>
        </p:txBody>
      </p:sp>
      <p:sp>
        <p:nvSpPr>
          <p:cNvPr id="131" name="object 213">
            <a:extLst>
              <a:ext uri="{FF2B5EF4-FFF2-40B4-BE49-F238E27FC236}">
                <a16:creationId xmlns="" xmlns:a16="http://schemas.microsoft.com/office/drawing/2014/main" id="{C1F5500D-0A76-7800-70EE-0EF836A3CEB4}"/>
              </a:ext>
            </a:extLst>
          </p:cNvPr>
          <p:cNvSpPr txBox="1"/>
          <p:nvPr/>
        </p:nvSpPr>
        <p:spPr>
          <a:xfrm>
            <a:off x="1535495" y="6315930"/>
            <a:ext cx="1196331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едостаточное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обустройство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территории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ject 212">
            <a:extLst>
              <a:ext uri="{FF2B5EF4-FFF2-40B4-BE49-F238E27FC236}">
                <a16:creationId xmlns="" xmlns:a16="http://schemas.microsoft.com/office/drawing/2014/main" id="{CDB1AF4B-D44C-4EDF-3D4B-D8DC62BBE2B8}"/>
              </a:ext>
            </a:extLst>
          </p:cNvPr>
          <p:cNvSpPr txBox="1"/>
          <p:nvPr/>
        </p:nvSpPr>
        <p:spPr>
          <a:xfrm>
            <a:off x="2984184" y="6050242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12,1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bject 212">
            <a:extLst>
              <a:ext uri="{FF2B5EF4-FFF2-40B4-BE49-F238E27FC236}">
                <a16:creationId xmlns="" xmlns:a16="http://schemas.microsoft.com/office/drawing/2014/main" id="{3AC9A290-3E1D-03B2-A408-0E2699CB6F93}"/>
              </a:ext>
            </a:extLst>
          </p:cNvPr>
          <p:cNvSpPr txBox="1"/>
          <p:nvPr/>
        </p:nvSpPr>
        <p:spPr>
          <a:xfrm>
            <a:off x="2736462" y="6323614"/>
            <a:ext cx="1138630" cy="64698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algn="ctr">
              <a:lnSpc>
                <a:spcPts val="1100"/>
              </a:lnSpc>
              <a:spcBef>
                <a:spcPts val="770"/>
              </a:spcBef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доступность медицинских услуг</a:t>
            </a:r>
          </a:p>
        </p:txBody>
      </p:sp>
      <p:sp>
        <p:nvSpPr>
          <p:cNvPr id="134" name="object 194">
            <a:extLst>
              <a:ext uri="{FF2B5EF4-FFF2-40B4-BE49-F238E27FC236}">
                <a16:creationId xmlns="" xmlns:a16="http://schemas.microsoft.com/office/drawing/2014/main" id="{E3BA0857-3983-BE48-FA9E-A821EC38D2C2}"/>
              </a:ext>
            </a:extLst>
          </p:cNvPr>
          <p:cNvSpPr txBox="1"/>
          <p:nvPr/>
        </p:nvSpPr>
        <p:spPr>
          <a:xfrm>
            <a:off x="306909" y="5365601"/>
            <a:ext cx="6060315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наиболее актуальные проблемы проживания в муниципалитете</a:t>
            </a:r>
          </a:p>
        </p:txBody>
      </p:sp>
      <p:sp>
        <p:nvSpPr>
          <p:cNvPr id="136" name="object 187">
            <a:extLst>
              <a:ext uri="{FF2B5EF4-FFF2-40B4-BE49-F238E27FC236}">
                <a16:creationId xmlns="" xmlns:a16="http://schemas.microsoft.com/office/drawing/2014/main" id="{C9E6C09B-E382-4F3B-1FFF-B91F00718E41}"/>
              </a:ext>
            </a:extLst>
          </p:cNvPr>
          <p:cNvSpPr txBox="1"/>
          <p:nvPr/>
        </p:nvSpPr>
        <p:spPr>
          <a:xfrm>
            <a:off x="6583250" y="3493393"/>
            <a:ext cx="2823559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частота упоминания в ответах           </a:t>
            </a:r>
          </a:p>
        </p:txBody>
      </p:sp>
      <p:sp>
        <p:nvSpPr>
          <p:cNvPr id="137" name="Арка 136">
            <a:extLst>
              <a:ext uri="{FF2B5EF4-FFF2-40B4-BE49-F238E27FC236}">
                <a16:creationId xmlns="" xmlns:a16="http://schemas.microsoft.com/office/drawing/2014/main" id="{CEFE17D7-0BA8-1E48-AAD2-E0775E54C64E}"/>
              </a:ext>
            </a:extLst>
          </p:cNvPr>
          <p:cNvSpPr/>
          <p:nvPr/>
        </p:nvSpPr>
        <p:spPr>
          <a:xfrm>
            <a:off x="5207772" y="583181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Арка 137">
            <a:extLst>
              <a:ext uri="{FF2B5EF4-FFF2-40B4-BE49-F238E27FC236}">
                <a16:creationId xmlns="" xmlns:a16="http://schemas.microsoft.com/office/drawing/2014/main" id="{89966CEE-A80E-E065-FE24-05D98C1D14EA}"/>
              </a:ext>
            </a:extLst>
          </p:cNvPr>
          <p:cNvSpPr/>
          <p:nvPr/>
        </p:nvSpPr>
        <p:spPr>
          <a:xfrm rot="13037172">
            <a:off x="5207772" y="5831813"/>
            <a:ext cx="948109" cy="945728"/>
          </a:xfrm>
          <a:prstGeom prst="blockArc">
            <a:avLst>
              <a:gd name="adj1" fmla="val 10800000"/>
              <a:gd name="adj2" fmla="val 20789757"/>
              <a:gd name="adj3" fmla="val 952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Арка 138">
            <a:extLst>
              <a:ext uri="{FF2B5EF4-FFF2-40B4-BE49-F238E27FC236}">
                <a16:creationId xmlns="" xmlns:a16="http://schemas.microsoft.com/office/drawing/2014/main" id="{8CCAD61F-A313-869C-2130-87040C829C39}"/>
              </a:ext>
            </a:extLst>
          </p:cNvPr>
          <p:cNvSpPr/>
          <p:nvPr/>
        </p:nvSpPr>
        <p:spPr>
          <a:xfrm>
            <a:off x="4031877" y="585438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Арка 139">
            <a:extLst>
              <a:ext uri="{FF2B5EF4-FFF2-40B4-BE49-F238E27FC236}">
                <a16:creationId xmlns="" xmlns:a16="http://schemas.microsoft.com/office/drawing/2014/main" id="{2D3F582A-E455-2B6D-5EA2-B53C52787FE0}"/>
              </a:ext>
            </a:extLst>
          </p:cNvPr>
          <p:cNvSpPr/>
          <p:nvPr/>
        </p:nvSpPr>
        <p:spPr>
          <a:xfrm rot="13867052">
            <a:off x="4031877" y="5854387"/>
            <a:ext cx="948109" cy="945728"/>
          </a:xfrm>
          <a:prstGeom prst="blockArc">
            <a:avLst>
              <a:gd name="adj1" fmla="val 10800000"/>
              <a:gd name="adj2" fmla="val 20058422"/>
              <a:gd name="adj3" fmla="val 9318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="" xmlns:a16="http://schemas.microsoft.com/office/drawing/2014/main" id="{0384B150-17A7-1D1D-1423-FB4E595CEA41}"/>
              </a:ext>
            </a:extLst>
          </p:cNvPr>
          <p:cNvSpPr/>
          <p:nvPr/>
        </p:nvSpPr>
        <p:spPr>
          <a:xfrm>
            <a:off x="4025922" y="6328138"/>
            <a:ext cx="2192070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6">
            <a:extLst>
              <a:ext uri="{FF2B5EF4-FFF2-40B4-BE49-F238E27FC236}">
                <a16:creationId xmlns="" xmlns:a16="http://schemas.microsoft.com/office/drawing/2014/main" id="{18DE6801-8B28-979F-ED73-A80DF8AC430D}"/>
              </a:ext>
            </a:extLst>
          </p:cNvPr>
          <p:cNvSpPr/>
          <p:nvPr/>
        </p:nvSpPr>
        <p:spPr>
          <a:xfrm>
            <a:off x="4758937" y="6264232"/>
            <a:ext cx="108375" cy="10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59">
            <a:extLst>
              <a:ext uri="{FF2B5EF4-FFF2-40B4-BE49-F238E27FC236}">
                <a16:creationId xmlns="" xmlns:a16="http://schemas.microsoft.com/office/drawing/2014/main" id="{84C36819-0B72-E8C7-F7CD-2FB29377D96E}"/>
              </a:ext>
            </a:extLst>
          </p:cNvPr>
          <p:cNvSpPr/>
          <p:nvPr/>
        </p:nvSpPr>
        <p:spPr>
          <a:xfrm>
            <a:off x="4755858" y="6261277"/>
            <a:ext cx="114518" cy="110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219">
            <a:extLst>
              <a:ext uri="{FF2B5EF4-FFF2-40B4-BE49-F238E27FC236}">
                <a16:creationId xmlns="" xmlns:a16="http://schemas.microsoft.com/office/drawing/2014/main" id="{D108D7E8-2596-56DB-BF4F-CC7E27F88589}"/>
              </a:ext>
            </a:extLst>
          </p:cNvPr>
          <p:cNvSpPr txBox="1"/>
          <p:nvPr/>
        </p:nvSpPr>
        <p:spPr>
          <a:xfrm>
            <a:off x="3963274" y="6015523"/>
            <a:ext cx="111459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5081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ject 220">
            <a:extLst>
              <a:ext uri="{FF2B5EF4-FFF2-40B4-BE49-F238E27FC236}">
                <a16:creationId xmlns="" xmlns:a16="http://schemas.microsoft.com/office/drawing/2014/main" id="{3810BCFB-E2C5-A116-7E7B-C77B66D26CBC}"/>
              </a:ext>
            </a:extLst>
          </p:cNvPr>
          <p:cNvSpPr txBox="1"/>
          <p:nvPr/>
        </p:nvSpPr>
        <p:spPr>
          <a:xfrm>
            <a:off x="5321524" y="6016519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10,4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ject 219">
            <a:extLst>
              <a:ext uri="{FF2B5EF4-FFF2-40B4-BE49-F238E27FC236}">
                <a16:creationId xmlns="" xmlns:a16="http://schemas.microsoft.com/office/drawing/2014/main" id="{59E03E94-4193-A342-1E6E-910F0EDD3B1F}"/>
              </a:ext>
            </a:extLst>
          </p:cNvPr>
          <p:cNvSpPr txBox="1"/>
          <p:nvPr/>
        </p:nvSpPr>
        <p:spPr>
          <a:xfrm>
            <a:off x="3792956" y="6310550"/>
            <a:ext cx="1449481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i="0" u="none" strike="noStrike" kern="1200" cap="none" spc="-20" normalizeH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едостатки</a:t>
            </a: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уборке </a:t>
            </a: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</a:p>
        </p:txBody>
      </p:sp>
      <p:sp>
        <p:nvSpPr>
          <p:cNvPr id="148" name="object 220">
            <a:extLst>
              <a:ext uri="{FF2B5EF4-FFF2-40B4-BE49-F238E27FC236}">
                <a16:creationId xmlns="" xmlns:a16="http://schemas.microsoft.com/office/drawing/2014/main" id="{B7446772-BC35-9E00-2FCE-17DE62BFC1DB}"/>
              </a:ext>
            </a:extLst>
          </p:cNvPr>
          <p:cNvSpPr txBox="1"/>
          <p:nvPr/>
        </p:nvSpPr>
        <p:spPr>
          <a:xfrm>
            <a:off x="4924809" y="6339767"/>
            <a:ext cx="1544944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algn="ctr">
              <a:lnSpc>
                <a:spcPts val="1100"/>
              </a:lnSpc>
              <a:spcBef>
                <a:spcPts val="770"/>
              </a:spcBef>
              <a:defRPr/>
            </a:pPr>
            <a:r>
              <a:rPr lang="ru-RU" sz="11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 хорошее состояние  дорог</a:t>
            </a:r>
          </a:p>
        </p:txBody>
      </p:sp>
      <p:sp>
        <p:nvSpPr>
          <p:cNvPr id="150" name="object 82">
            <a:extLst>
              <a:ext uri="{FF2B5EF4-FFF2-40B4-BE49-F238E27FC236}">
                <a16:creationId xmlns="" xmlns:a16="http://schemas.microsoft.com/office/drawing/2014/main" id="{A867C514-106E-01EA-21B9-24FC529100AC}"/>
              </a:ext>
            </a:extLst>
          </p:cNvPr>
          <p:cNvSpPr txBox="1"/>
          <p:nvPr/>
        </p:nvSpPr>
        <p:spPr>
          <a:xfrm>
            <a:off x="6583250" y="6521753"/>
            <a:ext cx="3812152" cy="86177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Отсутствует выраженная оформленная идея жизни и развития территории. Требуется провести работу по брендингу территории, продолжить работу по консолидации населения, детализации видения будущего (в т. ч. в формате мастер-плана территории), развитию деловой среды, вовлечению населения в изменения.</a:t>
            </a:r>
          </a:p>
        </p:txBody>
      </p:sp>
      <p:sp>
        <p:nvSpPr>
          <p:cNvPr id="46" name="object 18">
            <a:extLst>
              <a:ext uri="{FF2B5EF4-FFF2-40B4-BE49-F238E27FC236}">
                <a16:creationId xmlns="" xmlns:a16="http://schemas.microsoft.com/office/drawing/2014/main" id="{3796E282-1FD2-FEA3-5BC0-FE887865671B}"/>
              </a:ext>
            </a:extLst>
          </p:cNvPr>
          <p:cNvSpPr txBox="1"/>
          <p:nvPr/>
        </p:nvSpPr>
        <p:spPr>
          <a:xfrm>
            <a:off x="9273275" y="2301870"/>
            <a:ext cx="635488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7" name="object 19">
            <a:extLst>
              <a:ext uri="{FF2B5EF4-FFF2-40B4-BE49-F238E27FC236}">
                <a16:creationId xmlns="" xmlns:a16="http://schemas.microsoft.com/office/drawing/2014/main" id="{CA4A517F-5E1C-AFD5-648E-F6662AAAD8C4}"/>
              </a:ext>
            </a:extLst>
          </p:cNvPr>
          <p:cNvSpPr txBox="1"/>
          <p:nvPr/>
        </p:nvSpPr>
        <p:spPr>
          <a:xfrm>
            <a:off x="9908763" y="2301870"/>
            <a:ext cx="628875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1B6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92,4</a:t>
            </a: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50" name="Рисунок 49" descr="Мужчина контур">
            <a:extLst>
              <a:ext uri="{FF2B5EF4-FFF2-40B4-BE49-F238E27FC236}">
                <a16:creationId xmlns="" xmlns:a16="http://schemas.microsoft.com/office/drawing/2014/main" id="{342AA251-DDFE-EDFD-0EF4-9D1DBFE4C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40769" y="1741925"/>
            <a:ext cx="510913" cy="510913"/>
          </a:xfrm>
          <a:prstGeom prst="rect">
            <a:avLst/>
          </a:prstGeom>
        </p:spPr>
      </p:pic>
      <p:pic>
        <p:nvPicPr>
          <p:cNvPr id="52" name="Рисунок 51" descr="Женщина контур">
            <a:extLst>
              <a:ext uri="{FF2B5EF4-FFF2-40B4-BE49-F238E27FC236}">
                <a16:creationId xmlns="" xmlns:a16="http://schemas.microsoft.com/office/drawing/2014/main" id="{6A3FD347-C6C6-6B09-2D9E-B5D5EC8F8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56281" y="1748166"/>
            <a:ext cx="510913" cy="5109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ED4A232-22BA-4AF0-E5FF-97C37F74DB38}"/>
              </a:ext>
            </a:extLst>
          </p:cNvPr>
          <p:cNvSpPr txBox="1"/>
          <p:nvPr/>
        </p:nvSpPr>
        <p:spPr>
          <a:xfrm>
            <a:off x="306908" y="3076883"/>
            <a:ext cx="604849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81,5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% удовлетворены проживанием, но 39,2 % думают о переезде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575CAC8B-8780-C17B-0F62-7955ACD00699}"/>
              </a:ext>
            </a:extLst>
          </p:cNvPr>
          <p:cNvSpPr/>
          <p:nvPr/>
        </p:nvSpPr>
        <p:spPr>
          <a:xfrm flipV="1">
            <a:off x="298000" y="3050643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F2309B2-2ECE-D975-8AF2-AF049ADF1067}"/>
              </a:ext>
            </a:extLst>
          </p:cNvPr>
          <p:cNvSpPr txBox="1"/>
          <p:nvPr/>
        </p:nvSpPr>
        <p:spPr>
          <a:xfrm>
            <a:off x="6579486" y="3070812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что больше всего ценят в МО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77D35F06-9B78-A7D2-D51C-21A79797A4A9}"/>
              </a:ext>
            </a:extLst>
          </p:cNvPr>
          <p:cNvSpPr/>
          <p:nvPr/>
        </p:nvSpPr>
        <p:spPr>
          <a:xfrm flipV="1">
            <a:off x="6591308" y="3044572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BE161F77-FFF8-01B4-9188-9B2863BE46BB}"/>
              </a:ext>
            </a:extLst>
          </p:cNvPr>
          <p:cNvSpPr/>
          <p:nvPr/>
        </p:nvSpPr>
        <p:spPr bwMode="auto">
          <a:xfrm>
            <a:off x="6575862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6AFF40E6-0D76-63EA-689A-884F342A205F}"/>
              </a:ext>
            </a:extLst>
          </p:cNvPr>
          <p:cNvSpPr/>
          <p:nvPr/>
        </p:nvSpPr>
        <p:spPr bwMode="auto">
          <a:xfrm>
            <a:off x="678761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347EAC2-1851-610C-3DD8-A6840D9D5CA9}"/>
              </a:ext>
            </a:extLst>
          </p:cNvPr>
          <p:cNvSpPr/>
          <p:nvPr/>
        </p:nvSpPr>
        <p:spPr bwMode="auto">
          <a:xfrm>
            <a:off x="6999378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8240B7BA-528A-D1D9-6637-0589B73E9B31}"/>
              </a:ext>
            </a:extLst>
          </p:cNvPr>
          <p:cNvSpPr/>
          <p:nvPr/>
        </p:nvSpPr>
        <p:spPr bwMode="auto">
          <a:xfrm>
            <a:off x="7211135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EC7521E5-F216-5816-728E-C362D78B4E26}"/>
              </a:ext>
            </a:extLst>
          </p:cNvPr>
          <p:cNvSpPr/>
          <p:nvPr/>
        </p:nvSpPr>
        <p:spPr bwMode="auto">
          <a:xfrm>
            <a:off x="7422891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E02DEEF-3393-D0C2-245B-4EC96905758E}"/>
              </a:ext>
            </a:extLst>
          </p:cNvPr>
          <p:cNvSpPr/>
          <p:nvPr/>
        </p:nvSpPr>
        <p:spPr bwMode="auto">
          <a:xfrm>
            <a:off x="763464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973F01F0-8054-E83B-8801-9EFE1244D10E}"/>
              </a:ext>
            </a:extLst>
          </p:cNvPr>
          <p:cNvSpPr/>
          <p:nvPr/>
        </p:nvSpPr>
        <p:spPr bwMode="auto">
          <a:xfrm>
            <a:off x="7846406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15BEFD3-5F2B-661D-0CBA-40A407DE94F0}"/>
              </a:ext>
            </a:extLst>
          </p:cNvPr>
          <p:cNvSpPr/>
          <p:nvPr/>
        </p:nvSpPr>
        <p:spPr bwMode="auto">
          <a:xfrm>
            <a:off x="8058163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FF4162E-2BF7-6304-0147-AC34D54F62D9}"/>
              </a:ext>
            </a:extLst>
          </p:cNvPr>
          <p:cNvSpPr/>
          <p:nvPr/>
        </p:nvSpPr>
        <p:spPr bwMode="auto">
          <a:xfrm>
            <a:off x="8269921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BA3FABD5-4255-B0F2-3085-A1E047630B16}"/>
              </a:ext>
            </a:extLst>
          </p:cNvPr>
          <p:cNvSpPr/>
          <p:nvPr/>
        </p:nvSpPr>
        <p:spPr bwMode="auto">
          <a:xfrm>
            <a:off x="8481679" y="2053503"/>
            <a:ext cx="141172" cy="387378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object 75">
            <a:extLst>
              <a:ext uri="{FF2B5EF4-FFF2-40B4-BE49-F238E27FC236}">
                <a16:creationId xmlns="" xmlns:a16="http://schemas.microsoft.com/office/drawing/2014/main" id="{A5A953A3-1A27-C8A9-88B1-156A7F754EF0}"/>
              </a:ext>
            </a:extLst>
          </p:cNvPr>
          <p:cNvSpPr txBox="1"/>
          <p:nvPr/>
        </p:nvSpPr>
        <p:spPr bwMode="auto">
          <a:xfrm>
            <a:off x="6553866" y="1638652"/>
            <a:ext cx="1927808" cy="33342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из </a:t>
            </a:r>
            <a:r>
              <a:rPr kumimoji="0" lang="ru-RU" sz="1000" b="1" u="none" strike="noStrike" kern="1200" cap="none" spc="0" normalizeH="0" baseline="0" noProof="0" dirty="0" smtClean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40,87 </a:t>
            </a: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тыс. человек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F417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выборка 790 человек</a:t>
            </a:r>
          </a:p>
        </p:txBody>
      </p:sp>
      <p:sp>
        <p:nvSpPr>
          <p:cNvPr id="49" name="object 163">
            <a:extLst>
              <a:ext uri="{FF2B5EF4-FFF2-40B4-BE49-F238E27FC236}">
                <a16:creationId xmlns="" xmlns:a16="http://schemas.microsoft.com/office/drawing/2014/main" id="{6B3C850F-BB14-6279-5D15-82EBA01F4A8A}"/>
              </a:ext>
            </a:extLst>
          </p:cNvPr>
          <p:cNvSpPr/>
          <p:nvPr/>
        </p:nvSpPr>
        <p:spPr>
          <a:xfrm>
            <a:off x="9011001" y="2272197"/>
            <a:ext cx="42551" cy="41281"/>
          </a:xfrm>
          <a:custGeom>
            <a:avLst/>
            <a:gdLst/>
            <a:ahLst/>
            <a:cxnLst/>
            <a:rect l="l" t="t" r="r" b="b"/>
            <a:pathLst>
              <a:path w="42545" h="41275">
                <a:moveTo>
                  <a:pt x="22077" y="0"/>
                </a:moveTo>
                <a:lnTo>
                  <a:pt x="14066" y="1150"/>
                </a:lnTo>
                <a:lnTo>
                  <a:pt x="7086" y="5112"/>
                </a:lnTo>
                <a:lnTo>
                  <a:pt x="2044" y="11581"/>
                </a:lnTo>
                <a:lnTo>
                  <a:pt x="0" y="19432"/>
                </a:lnTo>
                <a:lnTo>
                  <a:pt x="1195" y="27159"/>
                </a:lnTo>
                <a:lnTo>
                  <a:pt x="5307" y="33889"/>
                </a:lnTo>
                <a:lnTo>
                  <a:pt x="12014" y="38747"/>
                </a:lnTo>
                <a:lnTo>
                  <a:pt x="20153" y="40720"/>
                </a:lnTo>
                <a:lnTo>
                  <a:pt x="28171" y="39569"/>
                </a:lnTo>
                <a:lnTo>
                  <a:pt x="35156" y="35603"/>
                </a:lnTo>
                <a:lnTo>
                  <a:pt x="40195" y="29133"/>
                </a:lnTo>
                <a:lnTo>
                  <a:pt x="42239" y="21284"/>
                </a:lnTo>
                <a:lnTo>
                  <a:pt x="41043" y="13559"/>
                </a:lnTo>
                <a:lnTo>
                  <a:pt x="36927" y="6830"/>
                </a:lnTo>
                <a:lnTo>
                  <a:pt x="30213" y="1967"/>
                </a:lnTo>
                <a:lnTo>
                  <a:pt x="2207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Рисунок 97" descr="облако слов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92" y="3733123"/>
            <a:ext cx="3694570" cy="27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71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0F43E2-9C82-DFB9-1064-986F0E284FBF}"/>
              </a:ext>
            </a:extLst>
          </p:cNvPr>
          <p:cNvSpPr txBox="1"/>
          <p:nvPr/>
        </p:nvSpPr>
        <p:spPr bwMode="auto">
          <a:xfrm>
            <a:off x="298000" y="325041"/>
            <a:ext cx="7328940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оценка территории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7E014CA2-B0B0-CA10-49BF-5E46338014F1}"/>
              </a:ext>
            </a:extLst>
          </p:cNvPr>
          <p:cNvCxnSpPr>
            <a:cxnSpLocks/>
          </p:cNvCxnSpPr>
          <p:nvPr/>
        </p:nvCxnSpPr>
        <p:spPr>
          <a:xfrm>
            <a:off x="4437795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69">
            <a:extLst>
              <a:ext uri="{FF2B5EF4-FFF2-40B4-BE49-F238E27FC236}">
                <a16:creationId xmlns="" xmlns:a16="http://schemas.microsoft.com/office/drawing/2014/main" id="{2A88883D-381F-3F47-8B96-2CFB33562699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70">
            <a:extLst>
              <a:ext uri="{FF2B5EF4-FFF2-40B4-BE49-F238E27FC236}">
                <a16:creationId xmlns="" xmlns:a16="http://schemas.microsoft.com/office/drawing/2014/main" id="{7663FC57-0B72-F713-6B0C-665FA7C45AA8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71">
            <a:extLst>
              <a:ext uri="{FF2B5EF4-FFF2-40B4-BE49-F238E27FC236}">
                <a16:creationId xmlns="" xmlns:a16="http://schemas.microsoft.com/office/drawing/2014/main" id="{4135748A-CCF6-0183-917C-E0B1EC477D56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*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sp>
        <p:nvSpPr>
          <p:cNvPr id="48" name="object 229">
            <a:extLst>
              <a:ext uri="{FF2B5EF4-FFF2-40B4-BE49-F238E27FC236}">
                <a16:creationId xmlns="" xmlns:a16="http://schemas.microsoft.com/office/drawing/2014/main" id="{BA4E5354-7D92-F7CD-50F3-0C3AF8B1A522}"/>
              </a:ext>
            </a:extLst>
          </p:cNvPr>
          <p:cNvSpPr txBox="1"/>
          <p:nvPr/>
        </p:nvSpPr>
        <p:spPr>
          <a:xfrm>
            <a:off x="4554610" y="5736407"/>
            <a:ext cx="5840785" cy="1720990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проживания на территории 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среднего уровня — 3,34 из 5,0. При этом преобладают оценки в диапазоне 3—4 («удовлетворительно» и «хорошо»). Большинство отмечает, что-то меняется в лучшую сторону, но есть и то, что ухудшается.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Недовольны неудовлетворительной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работой общественного транспорта,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недостаточным обустройством и уборкой территории,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уровнем доступности медицинских услуг и состоянием дорог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Молодежь больше, чем в среднем по выборке, обеспокоена обустройством территории, ограниченными возможностями обучения и личного развития, отсутствием мест для хобби и коллективных встреч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ограниченными возможностями проф. образования.</a:t>
            </a: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1">
            <a:extLst>
              <a:ext uri="{FF2B5EF4-FFF2-40B4-BE49-F238E27FC236}">
                <a16:creationId xmlns="" xmlns:a16="http://schemas.microsoft.com/office/drawing/2014/main" id="{E968257E-E998-FAF6-41C8-9E04B5917A5D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«молодежь» </a:t>
            </a:r>
            <a:r>
              <a:rPr kumimoji="0" sz="800" i="1" u="none" strike="noStrike" kern="1200" cap="none" spc="-5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</a:t>
            </a:r>
            <a:r>
              <a:rPr kumimoji="0" sz="800" i="1" u="none" strike="noStrike" kern="1200" cap="none" spc="-5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36CE78-DC55-12CC-EEBA-A6B55A5ACABD}"/>
              </a:ext>
            </a:extLst>
          </p:cNvPr>
          <p:cNvSpPr txBox="1"/>
          <p:nvPr/>
        </p:nvSpPr>
        <p:spPr>
          <a:xfrm>
            <a:off x="4554611" y="1284085"/>
            <a:ext cx="58574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восприятие территории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E4343004-C78C-30A5-88DA-9F8CA2A0C47E}"/>
              </a:ext>
            </a:extLst>
          </p:cNvPr>
          <p:cNvSpPr/>
          <p:nvPr/>
        </p:nvSpPr>
        <p:spPr>
          <a:xfrm flipV="1">
            <a:off x="4554611" y="1257845"/>
            <a:ext cx="586922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55D8750-65B0-F0E8-71F0-2FDB7A85C3AA}"/>
              </a:ext>
            </a:extLst>
          </p:cNvPr>
          <p:cNvSpPr txBox="1"/>
          <p:nvPr/>
        </p:nvSpPr>
        <p:spPr>
          <a:xfrm>
            <a:off x="399956" y="1278014"/>
            <a:ext cx="3931009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2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kumimoji="0" lang="ru-RU" sz="1200" b="1" i="0" u="none" strike="noStrike" kern="1200" cap="none" spc="-20" normalizeH="0" baseline="0" noProof="0" dirty="0" err="1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ейтинг</a:t>
            </a:r>
            <a:r>
              <a:rPr kumimoji="0" lang="ru-RU" sz="1200" b="1" i="0" u="none" strike="noStrike" kern="1200" cap="none" spc="-2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актуальности проблем проживания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07984429-C433-3CA6-2199-6B9CEA31CA13}"/>
              </a:ext>
            </a:extLst>
          </p:cNvPr>
          <p:cNvSpPr/>
          <p:nvPr/>
        </p:nvSpPr>
        <p:spPr>
          <a:xfrm flipV="1">
            <a:off x="322248" y="1251774"/>
            <a:ext cx="3998731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CD85E60-D918-4571-78FB-A858B1246EC3}"/>
              </a:ext>
            </a:extLst>
          </p:cNvPr>
          <p:cNvSpPr txBox="1"/>
          <p:nvPr/>
        </p:nvSpPr>
        <p:spPr>
          <a:xfrm>
            <a:off x="4558609" y="3768583"/>
            <a:ext cx="58574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удовлетворенность проживанием в МО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2F5FF3D9-4977-4C99-B7F4-FA430286401D}"/>
              </a:ext>
            </a:extLst>
          </p:cNvPr>
          <p:cNvSpPr/>
          <p:nvPr/>
        </p:nvSpPr>
        <p:spPr>
          <a:xfrm flipV="1">
            <a:off x="4558609" y="3742343"/>
            <a:ext cx="5869225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="" xmlns:a16="http://schemas.microsoft.com/office/drawing/2014/main" id="{00000000-0008-0000-0200-00000B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341933" y="1668914"/>
          <a:ext cx="4672897" cy="5787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=""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05495" y="1668914"/>
          <a:ext cx="5692152" cy="193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=""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05494" y="4218098"/>
          <a:ext cx="5818341" cy="141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65204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ED4A232-22BA-4AF0-E5FF-97C37F74DB38}"/>
              </a:ext>
            </a:extLst>
          </p:cNvPr>
          <p:cNvSpPr txBox="1"/>
          <p:nvPr/>
        </p:nvSpPr>
        <p:spPr>
          <a:xfrm>
            <a:off x="286178" y="1279435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маятниковая миграция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575CAC8B-8780-C17B-0F62-7955ACD00699}"/>
              </a:ext>
            </a:extLst>
          </p:cNvPr>
          <p:cNvSpPr/>
          <p:nvPr/>
        </p:nvSpPr>
        <p:spPr>
          <a:xfrm flipV="1">
            <a:off x="298000" y="1253195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F2309B2-2ECE-D975-8AF2-AF049ADF1067}"/>
              </a:ext>
            </a:extLst>
          </p:cNvPr>
          <p:cNvSpPr txBox="1"/>
          <p:nvPr/>
        </p:nvSpPr>
        <p:spPr>
          <a:xfrm>
            <a:off x="6579486" y="1273364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информированность о господдержке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77D35F06-9B78-A7D2-D51C-21A79797A4A9}"/>
              </a:ext>
            </a:extLst>
          </p:cNvPr>
          <p:cNvSpPr/>
          <p:nvPr/>
        </p:nvSpPr>
        <p:spPr>
          <a:xfrm flipV="1">
            <a:off x="6591308" y="1247124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074DD35B-23BB-5697-88CE-6CB43BF6BE3D}"/>
              </a:ext>
            </a:extLst>
          </p:cNvPr>
          <p:cNvCxnSpPr>
            <a:cxnSpLocks/>
          </p:cNvCxnSpPr>
          <p:nvPr/>
        </p:nvCxnSpPr>
        <p:spPr>
          <a:xfrm>
            <a:off x="6473357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88C361E-35E6-4FC4-F901-DFCD6B8DC9A4}"/>
              </a:ext>
            </a:extLst>
          </p:cNvPr>
          <p:cNvSpPr txBox="1"/>
          <p:nvPr/>
        </p:nvSpPr>
        <p:spPr>
          <a:xfrm>
            <a:off x="296564" y="4436252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готовность к предпринимательству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F3C7829-58BE-0A0B-AFCC-C64DCFB6C31D}"/>
              </a:ext>
            </a:extLst>
          </p:cNvPr>
          <p:cNvSpPr/>
          <p:nvPr/>
        </p:nvSpPr>
        <p:spPr>
          <a:xfrm flipV="1">
            <a:off x="308386" y="4410012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793F48E-E8A7-28DF-A2A3-47EBE9625854}"/>
              </a:ext>
            </a:extLst>
          </p:cNvPr>
          <p:cNvSpPr txBox="1"/>
          <p:nvPr/>
        </p:nvSpPr>
        <p:spPr>
          <a:xfrm>
            <a:off x="6589872" y="4430181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контакты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37FCFF38-91C5-DD45-2B37-4B67522B5630}"/>
              </a:ext>
            </a:extLst>
          </p:cNvPr>
          <p:cNvSpPr/>
          <p:nvPr/>
        </p:nvSpPr>
        <p:spPr>
          <a:xfrm flipV="1">
            <a:off x="6601694" y="4403941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B3EB584-3CC1-8758-1C71-642326BE1367}"/>
              </a:ext>
            </a:extLst>
          </p:cNvPr>
          <p:cNvSpPr txBox="1"/>
          <p:nvPr/>
        </p:nvSpPr>
        <p:spPr>
          <a:xfrm>
            <a:off x="6591732" y="4981279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5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30</a:t>
            </a: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человек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4700DB6A-279D-E12D-AA82-C35720C0376B}"/>
              </a:ext>
            </a:extLst>
          </p:cNvPr>
          <p:cNvSpPr/>
          <p:nvPr/>
        </p:nvSpPr>
        <p:spPr>
          <a:xfrm flipV="1">
            <a:off x="6603554" y="495503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object 229">
            <a:extLst>
              <a:ext uri="{FF2B5EF4-FFF2-40B4-BE49-F238E27FC236}">
                <a16:creationId xmlns="" xmlns:a16="http://schemas.microsoft.com/office/drawing/2014/main" id="{3658B577-D5D3-0F11-DB9A-0B498C033F94}"/>
              </a:ext>
            </a:extLst>
          </p:cNvPr>
          <p:cNvSpPr txBox="1"/>
          <p:nvPr/>
        </p:nvSpPr>
        <p:spPr>
          <a:xfrm>
            <a:off x="6583246" y="5429736"/>
            <a:ext cx="3812150" cy="1874878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Прямой контакт в ответ на запрос «Если Вам интересно заняться предпринимательской деятельностью, укажите здесь номер Вашего телефона или адрес электронной почты, чтобы сотрудник администрации мог с Вами связаться» оставили </a:t>
            </a: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человек.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Потенциал вовлечения населения в предпринимательство умеренный (чуть более выражен в среде молодежи).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Значительная работа необходима в части идеологизации предпринимательства и формирования бренда территории.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1" marR="5081" lvl="0" indent="-171450">
              <a:spcBef>
                <a:spcPts val="340"/>
              </a:spcBef>
              <a:buClr>
                <a:srgbClr val="0092E1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Есть резерв рабочей силы за счет сокращения маятниковой миграции </a:t>
            </a:r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(5,2%) и </a:t>
            </a: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удержания молодежи после завершения обучения.</a:t>
            </a:r>
          </a:p>
        </p:txBody>
      </p:sp>
      <p:sp>
        <p:nvSpPr>
          <p:cNvPr id="64" name="object 69">
            <a:extLst>
              <a:ext uri="{FF2B5EF4-FFF2-40B4-BE49-F238E27FC236}">
                <a16:creationId xmlns="" xmlns:a16="http://schemas.microsoft.com/office/drawing/2014/main" id="{FC449D95-FB4F-B3B0-D147-0F1748BC77B3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70">
            <a:extLst>
              <a:ext uri="{FF2B5EF4-FFF2-40B4-BE49-F238E27FC236}">
                <a16:creationId xmlns="" xmlns:a16="http://schemas.microsoft.com/office/drawing/2014/main" id="{B9020B67-A679-B4CD-BF7A-18A316DF32BB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71">
            <a:extLst>
              <a:ext uri="{FF2B5EF4-FFF2-40B4-BE49-F238E27FC236}">
                <a16:creationId xmlns="" xmlns:a16="http://schemas.microsoft.com/office/drawing/2014/main" id="{84C51B84-B63E-9FEA-12A4-4B50DD824EA4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*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=""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7670" y="1651475"/>
          <a:ext cx="6065491" cy="272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00000000-0008-0000-0200-00000D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13446" y="1651475"/>
          <a:ext cx="3760803" cy="264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="" xmlns:a16="http://schemas.microsoft.com/office/drawing/2014/main" id="{00000000-0008-0000-0200-00000C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7669" y="4810122"/>
          <a:ext cx="6077313" cy="264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object 71">
            <a:extLst>
              <a:ext uri="{FF2B5EF4-FFF2-40B4-BE49-F238E27FC236}">
                <a16:creationId xmlns="" xmlns:a16="http://schemas.microsoft.com/office/drawing/2014/main" id="{E968257E-E998-FAF6-41C8-9E04B5917A5D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0" normalizeH="0" baseline="0" noProof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</a:t>
            </a:r>
            <a:r>
              <a:rPr kumimoji="0" sz="800" i="1" u="none" strike="noStrike" kern="1200" cap="none" spc="-10" normalizeH="0" baseline="0" noProof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kumimoji="0" sz="800" i="1" u="none" strike="noStrike" kern="1200" cap="none" spc="-5" normalizeH="0" baseline="0" noProof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92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0F43E2-9C82-DFB9-1064-986F0E284FBF}"/>
              </a:ext>
            </a:extLst>
          </p:cNvPr>
          <p:cNvSpPr txBox="1"/>
          <p:nvPr/>
        </p:nvSpPr>
        <p:spPr bwMode="auto">
          <a:xfrm>
            <a:off x="298000" y="325041"/>
            <a:ext cx="7328940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НАСЕЛЕНИЯ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потенциальные ниши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F2FE5C-BDB7-8854-4F2F-B577CBF7238B}"/>
              </a:ext>
            </a:extLst>
          </p:cNvPr>
          <p:cNvSpPr txBox="1"/>
          <p:nvPr/>
        </p:nvSpPr>
        <p:spPr>
          <a:xfrm>
            <a:off x="286178" y="1279435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потребность в объектах социальной сферы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C22017F9-A0A3-8731-0E9D-11544A2E27B5}"/>
              </a:ext>
            </a:extLst>
          </p:cNvPr>
          <p:cNvSpPr/>
          <p:nvPr/>
        </p:nvSpPr>
        <p:spPr>
          <a:xfrm flipV="1">
            <a:off x="298000" y="1253195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1EF736-3DDA-1228-2ABB-4AD677EEA775}"/>
              </a:ext>
            </a:extLst>
          </p:cNvPr>
          <p:cNvSpPr txBox="1"/>
          <p:nvPr/>
        </p:nvSpPr>
        <p:spPr>
          <a:xfrm>
            <a:off x="6579486" y="1273364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что нужно менять в первую очередь?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F7E6015E-E4D0-8703-C4C3-FE418B867ED0}"/>
              </a:ext>
            </a:extLst>
          </p:cNvPr>
          <p:cNvSpPr/>
          <p:nvPr/>
        </p:nvSpPr>
        <p:spPr>
          <a:xfrm flipV="1">
            <a:off x="6591308" y="1247124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6D41585-3791-EFFF-22F5-703190D4F935}"/>
              </a:ext>
            </a:extLst>
          </p:cNvPr>
          <p:cNvCxnSpPr>
            <a:cxnSpLocks/>
          </p:cNvCxnSpPr>
          <p:nvPr/>
        </p:nvCxnSpPr>
        <p:spPr>
          <a:xfrm>
            <a:off x="6473357" y="1492017"/>
            <a:ext cx="0" cy="581780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87">
            <a:extLst>
              <a:ext uri="{FF2B5EF4-FFF2-40B4-BE49-F238E27FC236}">
                <a16:creationId xmlns="" xmlns:a16="http://schemas.microsoft.com/office/drawing/2014/main" id="{8DFE10BB-D591-D8A1-776B-E7D875534625}"/>
              </a:ext>
            </a:extLst>
          </p:cNvPr>
          <p:cNvSpPr txBox="1"/>
          <p:nvPr/>
        </p:nvSpPr>
        <p:spPr>
          <a:xfrm>
            <a:off x="6583250" y="1765261"/>
            <a:ext cx="2823559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частота упоминания в ответах           </a:t>
            </a:r>
          </a:p>
        </p:txBody>
      </p:sp>
      <p:sp>
        <p:nvSpPr>
          <p:cNvPr id="28" name="object 82">
            <a:extLst>
              <a:ext uri="{FF2B5EF4-FFF2-40B4-BE49-F238E27FC236}">
                <a16:creationId xmlns="" xmlns:a16="http://schemas.microsoft.com/office/drawing/2014/main" id="{256582C4-3BBD-3AC4-F627-64EA2010B0AD}"/>
              </a:ext>
            </a:extLst>
          </p:cNvPr>
          <p:cNvSpPr txBox="1"/>
          <p:nvPr/>
        </p:nvSpPr>
        <p:spPr>
          <a:xfrm>
            <a:off x="6583250" y="4903957"/>
            <a:ext cx="3812152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Значительно выражен запрос населения на такие объекты социальной инфраструктуры, как семейное кафе, парк отдыха, детский развивающий центр, концертный зал / кинотеатр,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театр, театральная студия.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пунктам</a:t>
            </a:r>
            <a:r>
              <a:rPr kumimoji="0" lang="ru-RU" sz="900" b="1" i="0" u="none" strike="noStrike" kern="1200" cap="none" spc="-2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детский развивающий центр и парк </a:t>
            </a:r>
            <a:r>
              <a:rPr kumimoji="0" lang="ru-RU" sz="900" b="1" i="0" u="none" strike="noStrike" kern="1200" cap="none" spc="-2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отдыха </a:t>
            </a:r>
            <a:r>
              <a:rPr kumimoji="0" lang="ru-RU" sz="9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ярко выражена потребность у молодежной аудитории.</a:t>
            </a: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Основной запрос на перемены у населения связан                        с дорогами,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благоустройством, чистотой.</a:t>
            </a: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Один из векторов решения социальных задач — проекты             в формате ГЧП / МЧП.</a:t>
            </a: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249554" lvl="0" indent="-17145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>
                <a:srgbClr val="0092E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Дополнительный вектор предпринимательского развития — объекты инфраструктуры и организация активного отдыха, охоты, рыбалки.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79A4261-472E-60EF-845D-E2ABD26AA431}"/>
              </a:ext>
            </a:extLst>
          </p:cNvPr>
          <p:cNvSpPr txBox="1"/>
          <p:nvPr/>
        </p:nvSpPr>
        <p:spPr>
          <a:xfrm>
            <a:off x="282415" y="4563107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потенциала объектов туризма (по пятибалльной шкале)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5307AA-F5BD-753E-1E0C-87748BAE6196}"/>
              </a:ext>
            </a:extLst>
          </p:cNvPr>
          <p:cNvSpPr/>
          <p:nvPr/>
        </p:nvSpPr>
        <p:spPr>
          <a:xfrm flipV="1">
            <a:off x="294237" y="4536867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bject 69">
            <a:extLst>
              <a:ext uri="{FF2B5EF4-FFF2-40B4-BE49-F238E27FC236}">
                <a16:creationId xmlns="" xmlns:a16="http://schemas.microsoft.com/office/drawing/2014/main" id="{8E282948-80B5-3078-CA7B-00B038501A13}"/>
              </a:ext>
            </a:extLst>
          </p:cNvPr>
          <p:cNvSpPr/>
          <p:nvPr/>
        </p:nvSpPr>
        <p:spPr>
          <a:xfrm>
            <a:off x="9169201" y="313203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21B63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70">
            <a:extLst>
              <a:ext uri="{FF2B5EF4-FFF2-40B4-BE49-F238E27FC236}">
                <a16:creationId xmlns="" xmlns:a16="http://schemas.microsoft.com/office/drawing/2014/main" id="{9CB970FF-A4EC-36B7-80C3-26AFD0C38108}"/>
              </a:ext>
            </a:extLst>
          </p:cNvPr>
          <p:cNvSpPr/>
          <p:nvPr/>
        </p:nvSpPr>
        <p:spPr>
          <a:xfrm>
            <a:off x="9169201" y="48052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71">
            <a:extLst>
              <a:ext uri="{FF2B5EF4-FFF2-40B4-BE49-F238E27FC236}">
                <a16:creationId xmlns="" xmlns:a16="http://schemas.microsoft.com/office/drawing/2014/main" id="{8CCDD299-3C3A-7919-F671-F078F857BDBF}"/>
              </a:ext>
            </a:extLst>
          </p:cNvPr>
          <p:cNvSpPr txBox="1"/>
          <p:nvPr/>
        </p:nvSpPr>
        <p:spPr>
          <a:xfrm>
            <a:off x="9377681" y="258236"/>
            <a:ext cx="10625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м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олод</a:t>
            </a:r>
            <a:r>
              <a:rPr kumimoji="0" lang="ru-RU" sz="10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е</a:t>
            </a:r>
            <a:r>
              <a:rPr kumimoji="0" sz="10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жь</a:t>
            </a:r>
            <a:r>
              <a:rPr kumimoji="0" lang="ru-RU" sz="1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*</a:t>
            </a:r>
            <a:endParaRPr lang="ru-RU" sz="1000" b="1" spc="-10" dirty="0">
              <a:solidFill>
                <a:srgbClr val="2B2F32"/>
              </a:solidFill>
              <a:latin typeface="Arial Black" panose="020B0A04020102020204" pitchFamily="34" charset="0"/>
              <a:cs typeface="DIN Pro Bold"/>
            </a:endParaRPr>
          </a:p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вся</a:t>
            </a:r>
            <a:r>
              <a:rPr kumimoji="0" sz="10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cs typeface="DIN Pro Bold"/>
              </a:rPr>
              <a:t>выборка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DIN Pro Bold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00000000-0008-0000-0200-00000E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341932" y="1637988"/>
          <a:ext cx="6705397" cy="286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" name="Рисунок 24" descr="облако слов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86" y="2033288"/>
            <a:ext cx="3703761" cy="28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Диаграмма 26">
            <a:extLst>
              <a:ext uri="{FF2B5EF4-FFF2-40B4-BE49-F238E27FC236}">
                <a16:creationId xmlns="" xmlns:a16="http://schemas.microsoft.com/office/drawing/2014/main" id="{00000000-0008-0000-0200-00000F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4236" y="5005561"/>
          <a:ext cx="6057407" cy="229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object 71">
            <a:extLst>
              <a:ext uri="{FF2B5EF4-FFF2-40B4-BE49-F238E27FC236}">
                <a16:creationId xmlns="" xmlns:a16="http://schemas.microsoft.com/office/drawing/2014/main" id="{E968257E-E998-FAF6-41C8-9E04B5917A5D}"/>
              </a:ext>
            </a:extLst>
          </p:cNvPr>
          <p:cNvSpPr txBox="1"/>
          <p:nvPr/>
        </p:nvSpPr>
        <p:spPr>
          <a:xfrm>
            <a:off x="8282468" y="782777"/>
            <a:ext cx="2191781" cy="218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lnSpc>
                <a:spcPts val="800"/>
              </a:lnSpc>
              <a:spcBef>
                <a:spcPts val="950"/>
              </a:spcBef>
              <a:defRPr/>
            </a:pP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sz="800" i="1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kumimoji="0" sz="800" i="1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«молодежь» </a:t>
            </a:r>
            <a:r>
              <a:rPr kumimoji="0" sz="800" i="1" u="none" strike="noStrike" kern="1200" cap="none" spc="-5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респонденты</a:t>
            </a:r>
            <a:r>
              <a:rPr kumimoji="0" sz="800" i="1" u="none" strike="noStrike" kern="1200" cap="none" spc="-5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kumimoji="0" sz="800" i="1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возрасте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800" i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sz="800" i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sz="800" i="1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800" i="1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kumimoji="0" sz="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12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" name="Диаграмма 203">
            <a:extLst>
              <a:ext uri="{FF2B5EF4-FFF2-40B4-BE49-F238E27FC236}">
                <a16:creationId xmlns="" xmlns:a16="http://schemas.microsoft.com/office/drawing/2014/main" id="{943A1001-F862-45E5-B83B-2A4CB6B20AA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44741" y="3566425"/>
          <a:ext cx="5741864" cy="183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3" name="Арка 242">
            <a:extLst>
              <a:ext uri="{FF2B5EF4-FFF2-40B4-BE49-F238E27FC236}">
                <a16:creationId xmlns="" xmlns:a16="http://schemas.microsoft.com/office/drawing/2014/main" id="{DBE9BF13-92F9-4F45-AE80-D2BC3B59FDC1}"/>
              </a:ext>
            </a:extLst>
          </p:cNvPr>
          <p:cNvSpPr/>
          <p:nvPr/>
        </p:nvSpPr>
        <p:spPr>
          <a:xfrm>
            <a:off x="9306414" y="538598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Арка 257">
            <a:extLst>
              <a:ext uri="{FF2B5EF4-FFF2-40B4-BE49-F238E27FC236}">
                <a16:creationId xmlns="" xmlns:a16="http://schemas.microsoft.com/office/drawing/2014/main" id="{CDDB646F-BEE4-434F-B21F-CF6F3FE9E422}"/>
              </a:ext>
            </a:extLst>
          </p:cNvPr>
          <p:cNvSpPr/>
          <p:nvPr/>
        </p:nvSpPr>
        <p:spPr>
          <a:xfrm rot="10800000">
            <a:off x="9306414" y="5385983"/>
            <a:ext cx="948109" cy="945728"/>
          </a:xfrm>
          <a:prstGeom prst="blockArc">
            <a:avLst>
              <a:gd name="adj1" fmla="val 10800000"/>
              <a:gd name="adj2" fmla="val 21359919"/>
              <a:gd name="adj3" fmla="val 1067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Прямоугольник 258">
            <a:extLst>
              <a:ext uri="{FF2B5EF4-FFF2-40B4-BE49-F238E27FC236}">
                <a16:creationId xmlns="" xmlns:a16="http://schemas.microsoft.com/office/drawing/2014/main" id="{9B00EE2B-4667-FC4E-80A6-4F347C45B297}"/>
              </a:ext>
            </a:extLst>
          </p:cNvPr>
          <p:cNvSpPr/>
          <p:nvPr/>
        </p:nvSpPr>
        <p:spPr>
          <a:xfrm>
            <a:off x="8893846" y="5852767"/>
            <a:ext cx="1760142" cy="55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Арка 243">
            <a:extLst>
              <a:ext uri="{FF2B5EF4-FFF2-40B4-BE49-F238E27FC236}">
                <a16:creationId xmlns="" xmlns:a16="http://schemas.microsoft.com/office/drawing/2014/main" id="{5012DB7D-1954-FAD7-A98A-9AD2E89D57BE}"/>
              </a:ext>
            </a:extLst>
          </p:cNvPr>
          <p:cNvSpPr/>
          <p:nvPr/>
        </p:nvSpPr>
        <p:spPr>
          <a:xfrm>
            <a:off x="8064607" y="541267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Арка 244">
            <a:extLst>
              <a:ext uri="{FF2B5EF4-FFF2-40B4-BE49-F238E27FC236}">
                <a16:creationId xmlns="" xmlns:a16="http://schemas.microsoft.com/office/drawing/2014/main" id="{133E1C36-F127-8A0F-794B-B009EAD9A172}"/>
              </a:ext>
            </a:extLst>
          </p:cNvPr>
          <p:cNvSpPr/>
          <p:nvPr/>
        </p:nvSpPr>
        <p:spPr>
          <a:xfrm rot="11709679">
            <a:off x="8064605" y="5416092"/>
            <a:ext cx="948109" cy="945728"/>
          </a:xfrm>
          <a:prstGeom prst="blockArc">
            <a:avLst>
              <a:gd name="adj1" fmla="val 10800000"/>
              <a:gd name="adj2" fmla="val 2976132"/>
              <a:gd name="adj3" fmla="val 914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Арка 245">
            <a:extLst>
              <a:ext uri="{FF2B5EF4-FFF2-40B4-BE49-F238E27FC236}">
                <a16:creationId xmlns="" xmlns:a16="http://schemas.microsoft.com/office/drawing/2014/main" id="{E1A45385-1F77-38AC-4BE1-4AA039D48639}"/>
              </a:ext>
            </a:extLst>
          </p:cNvPr>
          <p:cNvSpPr/>
          <p:nvPr/>
        </p:nvSpPr>
        <p:spPr>
          <a:xfrm>
            <a:off x="6799741" y="538678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Арка 246">
            <a:extLst>
              <a:ext uri="{FF2B5EF4-FFF2-40B4-BE49-F238E27FC236}">
                <a16:creationId xmlns="" xmlns:a16="http://schemas.microsoft.com/office/drawing/2014/main" id="{16D9F206-48A3-DEFD-9481-6196538BE47A}"/>
              </a:ext>
            </a:extLst>
          </p:cNvPr>
          <p:cNvSpPr/>
          <p:nvPr/>
        </p:nvSpPr>
        <p:spPr>
          <a:xfrm rot="16030027">
            <a:off x="6799741" y="5386788"/>
            <a:ext cx="948109" cy="945728"/>
          </a:xfrm>
          <a:prstGeom prst="blockArc">
            <a:avLst>
              <a:gd name="adj1" fmla="val 10800000"/>
              <a:gd name="adj2" fmla="val 2495389"/>
              <a:gd name="adj3" fmla="val 936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="" xmlns:a16="http://schemas.microsoft.com/office/drawing/2014/main" id="{AE0D7EB1-CEB0-B108-F473-C4952F220CDE}"/>
              </a:ext>
            </a:extLst>
          </p:cNvPr>
          <p:cNvSpPr/>
          <p:nvPr/>
        </p:nvSpPr>
        <p:spPr>
          <a:xfrm>
            <a:off x="6387172" y="5853572"/>
            <a:ext cx="2749487" cy="55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object 213">
            <a:extLst>
              <a:ext uri="{FF2B5EF4-FFF2-40B4-BE49-F238E27FC236}">
                <a16:creationId xmlns="" xmlns:a16="http://schemas.microsoft.com/office/drawing/2014/main" id="{C60E0AD8-EE3A-DECD-93B5-C09ABAEDD797}"/>
              </a:ext>
            </a:extLst>
          </p:cNvPr>
          <p:cNvSpPr txBox="1"/>
          <p:nvPr/>
        </p:nvSpPr>
        <p:spPr>
          <a:xfrm>
            <a:off x="6793451" y="5563625"/>
            <a:ext cx="954398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bject 220">
            <a:extLst>
              <a:ext uri="{FF2B5EF4-FFF2-40B4-BE49-F238E27FC236}">
                <a16:creationId xmlns="" xmlns:a16="http://schemas.microsoft.com/office/drawing/2014/main" id="{680CCFE2-C2A6-722A-DDD2-50B878322ED2}"/>
              </a:ext>
            </a:extLst>
          </p:cNvPr>
          <p:cNvSpPr txBox="1"/>
          <p:nvPr/>
        </p:nvSpPr>
        <p:spPr>
          <a:xfrm>
            <a:off x="8159403" y="5563625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36,1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Арка 253">
            <a:extLst>
              <a:ext uri="{FF2B5EF4-FFF2-40B4-BE49-F238E27FC236}">
                <a16:creationId xmlns="" xmlns:a16="http://schemas.microsoft.com/office/drawing/2014/main" id="{BF2B8D8B-94BE-A43F-4707-E1A9386A3CB8}"/>
              </a:ext>
            </a:extLst>
          </p:cNvPr>
          <p:cNvSpPr/>
          <p:nvPr/>
        </p:nvSpPr>
        <p:spPr>
          <a:xfrm rot="18518455">
            <a:off x="9312719" y="5379318"/>
            <a:ext cx="948109" cy="945728"/>
          </a:xfrm>
          <a:prstGeom prst="blockArc">
            <a:avLst>
              <a:gd name="adj1" fmla="val 10800000"/>
              <a:gd name="adj2" fmla="val 14922724"/>
              <a:gd name="adj3" fmla="val 978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Прямоугольник 254">
            <a:extLst>
              <a:ext uri="{FF2B5EF4-FFF2-40B4-BE49-F238E27FC236}">
                <a16:creationId xmlns="" xmlns:a16="http://schemas.microsoft.com/office/drawing/2014/main" id="{AC66355F-74DC-E338-C894-A18A7B85DEC3}"/>
              </a:ext>
            </a:extLst>
          </p:cNvPr>
          <p:cNvSpPr/>
          <p:nvPr/>
        </p:nvSpPr>
        <p:spPr>
          <a:xfrm>
            <a:off x="8799518" y="5851962"/>
            <a:ext cx="1716652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object 218">
            <a:extLst>
              <a:ext uri="{FF2B5EF4-FFF2-40B4-BE49-F238E27FC236}">
                <a16:creationId xmlns="" xmlns:a16="http://schemas.microsoft.com/office/drawing/2014/main" id="{A63070BA-9E96-D0B0-044F-A41F4007D7DD}"/>
              </a:ext>
            </a:extLst>
          </p:cNvPr>
          <p:cNvSpPr txBox="1"/>
          <p:nvPr/>
        </p:nvSpPr>
        <p:spPr>
          <a:xfrm>
            <a:off x="9343467" y="5560419"/>
            <a:ext cx="948110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8,3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A9F0A0-BD09-047E-F3F7-755342F3AAE7}"/>
              </a:ext>
            </a:extLst>
          </p:cNvPr>
          <p:cNvSpPr txBox="1"/>
          <p:nvPr/>
        </p:nvSpPr>
        <p:spPr bwMode="auto">
          <a:xfrm>
            <a:off x="297999" y="325041"/>
            <a:ext cx="5552757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опрос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1B3CB73-02AA-01FB-D030-0C046101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="" xmlns:a16="http://schemas.microsoft.com/office/drawing/2014/main" id="{4485F383-62E8-7DBD-5F7B-798C5058F1D2}"/>
              </a:ext>
            </a:extLst>
          </p:cNvPr>
          <p:cNvSpPr txBox="1"/>
          <p:nvPr/>
        </p:nvSpPr>
        <p:spPr>
          <a:xfrm>
            <a:off x="313887" y="1117129"/>
            <a:ext cx="3664662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ХАРАКТЕРИСТИКИ ВЫБОРКИ</a:t>
            </a:r>
          </a:p>
        </p:txBody>
      </p:sp>
      <p:grpSp>
        <p:nvGrpSpPr>
          <p:cNvPr id="305" name="Группа 304">
            <a:extLst>
              <a:ext uri="{FF2B5EF4-FFF2-40B4-BE49-F238E27FC236}">
                <a16:creationId xmlns="" xmlns:a16="http://schemas.microsoft.com/office/drawing/2014/main" id="{6C891768-0422-A121-EF72-38A65DD7AA37}"/>
              </a:ext>
            </a:extLst>
          </p:cNvPr>
          <p:cNvGrpSpPr/>
          <p:nvPr/>
        </p:nvGrpSpPr>
        <p:grpSpPr>
          <a:xfrm>
            <a:off x="7648149" y="358192"/>
            <a:ext cx="3005843" cy="802229"/>
            <a:chOff x="4649061" y="-220079"/>
            <a:chExt cx="3005843" cy="802229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="" xmlns:a16="http://schemas.microsoft.com/office/drawing/2014/main" id="{571A925D-7D60-F8C4-DBEA-BB4E8C13AD8B}"/>
                </a:ext>
              </a:extLst>
            </p:cNvPr>
            <p:cNvSpPr/>
            <p:nvPr/>
          </p:nvSpPr>
          <p:spPr bwMode="auto">
            <a:xfrm>
              <a:off x="4671057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21B6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21B63A"/>
                </a:solidFill>
              </a:endParaRP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="" xmlns:a16="http://schemas.microsoft.com/office/drawing/2014/main" id="{751E8DB4-215F-4EBE-B704-F84CCD1C351B}"/>
                </a:ext>
              </a:extLst>
            </p:cNvPr>
            <p:cNvSpPr/>
            <p:nvPr/>
          </p:nvSpPr>
          <p:spPr bwMode="auto">
            <a:xfrm>
              <a:off x="488281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="" xmlns:a16="http://schemas.microsoft.com/office/drawing/2014/main" id="{A14DAB4C-BAEB-DAF2-C2A6-8F1DEB862D2D}"/>
                </a:ext>
              </a:extLst>
            </p:cNvPr>
            <p:cNvSpPr/>
            <p:nvPr/>
          </p:nvSpPr>
          <p:spPr bwMode="auto">
            <a:xfrm>
              <a:off x="5094573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="" xmlns:a16="http://schemas.microsoft.com/office/drawing/2014/main" id="{D54139FB-C7C5-57A2-E89C-D0CCBC68B568}"/>
                </a:ext>
              </a:extLst>
            </p:cNvPr>
            <p:cNvSpPr/>
            <p:nvPr/>
          </p:nvSpPr>
          <p:spPr bwMode="auto">
            <a:xfrm>
              <a:off x="5306330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="" xmlns:a16="http://schemas.microsoft.com/office/drawing/2014/main" id="{764399AD-3399-AD6D-D453-623F7563739E}"/>
                </a:ext>
              </a:extLst>
            </p:cNvPr>
            <p:cNvSpPr/>
            <p:nvPr/>
          </p:nvSpPr>
          <p:spPr bwMode="auto">
            <a:xfrm>
              <a:off x="5518086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="" xmlns:a16="http://schemas.microsoft.com/office/drawing/2014/main" id="{FA459835-3BFE-912F-7C0C-8203EA0D1677}"/>
                </a:ext>
              </a:extLst>
            </p:cNvPr>
            <p:cNvSpPr/>
            <p:nvPr/>
          </p:nvSpPr>
          <p:spPr bwMode="auto">
            <a:xfrm>
              <a:off x="572984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="" xmlns:a16="http://schemas.microsoft.com/office/drawing/2014/main" id="{52642E0F-47AA-9159-A062-E0F37D5FDAF6}"/>
                </a:ext>
              </a:extLst>
            </p:cNvPr>
            <p:cNvSpPr/>
            <p:nvPr/>
          </p:nvSpPr>
          <p:spPr bwMode="auto">
            <a:xfrm>
              <a:off x="5941601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="" xmlns:a16="http://schemas.microsoft.com/office/drawing/2014/main" id="{9ECA4C6C-D608-F898-2E4E-BFD8B4705953}"/>
                </a:ext>
              </a:extLst>
            </p:cNvPr>
            <p:cNvSpPr/>
            <p:nvPr/>
          </p:nvSpPr>
          <p:spPr bwMode="auto">
            <a:xfrm>
              <a:off x="6153358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="" xmlns:a16="http://schemas.microsoft.com/office/drawing/2014/main" id="{23543DF4-306C-7BCB-5451-B3143430349A}"/>
                </a:ext>
              </a:extLst>
            </p:cNvPr>
            <p:cNvSpPr/>
            <p:nvPr/>
          </p:nvSpPr>
          <p:spPr bwMode="auto">
            <a:xfrm>
              <a:off x="6365116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Скругленный прямоугольник 14">
              <a:extLst>
                <a:ext uri="{FF2B5EF4-FFF2-40B4-BE49-F238E27FC236}">
                  <a16:creationId xmlns="" xmlns:a16="http://schemas.microsoft.com/office/drawing/2014/main" id="{9B9ABE4B-2665-69AC-7A52-F7A9F1760753}"/>
                </a:ext>
              </a:extLst>
            </p:cNvPr>
            <p:cNvSpPr/>
            <p:nvPr/>
          </p:nvSpPr>
          <p:spPr bwMode="auto">
            <a:xfrm>
              <a:off x="6576874" y="194772"/>
              <a:ext cx="141172" cy="387378"/>
            </a:xfrm>
            <a:prstGeom prst="roundRect">
              <a:avLst>
                <a:gd name="adj" fmla="val 50000"/>
              </a:avLst>
            </a:prstGeom>
            <a:solidFill>
              <a:srgbClr val="C0C1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bject 74">
              <a:extLst>
                <a:ext uri="{FF2B5EF4-FFF2-40B4-BE49-F238E27FC236}">
                  <a16:creationId xmlns="" xmlns:a16="http://schemas.microsoft.com/office/drawing/2014/main" id="{82555B7A-0725-1D79-024B-D7367F790FC1}"/>
                </a:ext>
              </a:extLst>
            </p:cNvPr>
            <p:cNvSpPr txBox="1"/>
            <p:nvPr/>
          </p:nvSpPr>
          <p:spPr bwMode="auto">
            <a:xfrm>
              <a:off x="6826416" y="320492"/>
              <a:ext cx="733190" cy="135937"/>
            </a:xfrm>
            <a:prstGeom prst="rect">
              <a:avLst/>
            </a:prstGeom>
          </p:spPr>
          <p:txBody>
            <a:bodyPr vert="horz" wrap="square" lIns="0" tIns="12702" rIns="0" bIns="0" rtlCol="0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ru-RU" sz="800" b="1" spc="1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2,4</a:t>
              </a:r>
              <a:r>
                <a:rPr kumimoji="0" lang="ru-RU" sz="800" b="1" i="0" u="none" strike="noStrike" kern="1200" cap="none" spc="1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% МСП</a:t>
              </a:r>
            </a:p>
          </p:txBody>
        </p:sp>
        <p:sp>
          <p:nvSpPr>
            <p:cNvPr id="17" name="object 75">
              <a:extLst>
                <a:ext uri="{FF2B5EF4-FFF2-40B4-BE49-F238E27FC236}">
                  <a16:creationId xmlns="" xmlns:a16="http://schemas.microsoft.com/office/drawing/2014/main" id="{B4AFA595-0ED9-7B94-C5D0-CDBDC1598BCF}"/>
                </a:ext>
              </a:extLst>
            </p:cNvPr>
            <p:cNvSpPr txBox="1"/>
            <p:nvPr/>
          </p:nvSpPr>
          <p:spPr bwMode="auto">
            <a:xfrm>
              <a:off x="4649061" y="-220079"/>
              <a:ext cx="3005843" cy="333427"/>
            </a:xfrm>
            <a:prstGeom prst="rect">
              <a:avLst/>
            </a:prstGeom>
          </p:spPr>
          <p:txBody>
            <a:bodyPr vert="horz" wrap="square" lIns="0" tIns="12702" rIns="0" bIns="0" rtlCol="0" anchor="b">
              <a:spAutoFit/>
            </a:bodyPr>
            <a:lstStyle/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выборка </a:t>
              </a:r>
              <a:r>
                <a:rPr lang="ru-RU" sz="1000" b="1" dirty="0">
                  <a:solidFill>
                    <a:srgbClr val="1E3A5B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36</a:t>
              </a:r>
              <a:r>
                <a:rPr kumimoji="0" lang="ru-RU" sz="1000" b="1" u="none" strike="noStrike" kern="1200" cap="none" spc="0" normalizeH="0" baseline="0" noProof="0" dirty="0">
                  <a:ln>
                    <a:noFill/>
                  </a:ln>
                  <a:solidFill>
                    <a:srgbClr val="1E3A5B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 предпринимателей</a:t>
              </a:r>
            </a:p>
            <a:p>
              <a:pPr marL="12701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C24EC0B-9829-446C-2605-EBABF6C65914}"/>
              </a:ext>
            </a:extLst>
          </p:cNvPr>
          <p:cNvSpPr/>
          <p:nvPr/>
        </p:nvSpPr>
        <p:spPr>
          <a:xfrm>
            <a:off x="199523" y="2347202"/>
            <a:ext cx="876494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Арка 66">
            <a:extLst>
              <a:ext uri="{FF2B5EF4-FFF2-40B4-BE49-F238E27FC236}">
                <a16:creationId xmlns="" xmlns:a16="http://schemas.microsoft.com/office/drawing/2014/main" id="{0007E3DD-E0F0-9C3F-BA7B-1E6E8906C059}"/>
              </a:ext>
            </a:extLst>
          </p:cNvPr>
          <p:cNvSpPr/>
          <p:nvPr/>
        </p:nvSpPr>
        <p:spPr>
          <a:xfrm>
            <a:off x="9263697" y="202899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Арка 67">
            <a:extLst>
              <a:ext uri="{FF2B5EF4-FFF2-40B4-BE49-F238E27FC236}">
                <a16:creationId xmlns="" xmlns:a16="http://schemas.microsoft.com/office/drawing/2014/main" id="{8EFE767A-E70A-F523-EAE6-DB5AC6482D30}"/>
              </a:ext>
            </a:extLst>
          </p:cNvPr>
          <p:cNvSpPr/>
          <p:nvPr/>
        </p:nvSpPr>
        <p:spPr>
          <a:xfrm rot="21375138">
            <a:off x="9263641" y="2034873"/>
            <a:ext cx="948109" cy="945728"/>
          </a:xfrm>
          <a:prstGeom prst="blockArc">
            <a:avLst>
              <a:gd name="adj1" fmla="val 10800000"/>
              <a:gd name="adj2" fmla="val 19317369"/>
              <a:gd name="adj3" fmla="val 9026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09B4D3EB-B3EA-CD0B-2850-4AFB75634E6C}"/>
              </a:ext>
            </a:extLst>
          </p:cNvPr>
          <p:cNvSpPr/>
          <p:nvPr/>
        </p:nvSpPr>
        <p:spPr>
          <a:xfrm>
            <a:off x="9065636" y="2501640"/>
            <a:ext cx="1319726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Арка 69">
            <a:extLst>
              <a:ext uri="{FF2B5EF4-FFF2-40B4-BE49-F238E27FC236}">
                <a16:creationId xmlns="" xmlns:a16="http://schemas.microsoft.com/office/drawing/2014/main" id="{F8947F1D-51F2-FFE2-D8B7-E0B68C34CFD3}"/>
              </a:ext>
            </a:extLst>
          </p:cNvPr>
          <p:cNvSpPr/>
          <p:nvPr/>
        </p:nvSpPr>
        <p:spPr>
          <a:xfrm>
            <a:off x="8068114" y="202486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Арка 71">
            <a:extLst>
              <a:ext uri="{FF2B5EF4-FFF2-40B4-BE49-F238E27FC236}">
                <a16:creationId xmlns="" xmlns:a16="http://schemas.microsoft.com/office/drawing/2014/main" id="{7A5C206E-08E1-2097-8FB1-5B71B30CE6BB}"/>
              </a:ext>
            </a:extLst>
          </p:cNvPr>
          <p:cNvSpPr/>
          <p:nvPr/>
        </p:nvSpPr>
        <p:spPr>
          <a:xfrm>
            <a:off x="6836169" y="203365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Арка 96">
            <a:extLst>
              <a:ext uri="{FF2B5EF4-FFF2-40B4-BE49-F238E27FC236}">
                <a16:creationId xmlns="" xmlns:a16="http://schemas.microsoft.com/office/drawing/2014/main" id="{CB5C066A-8D81-E316-4A64-553A8445CCB8}"/>
              </a:ext>
            </a:extLst>
          </p:cNvPr>
          <p:cNvSpPr/>
          <p:nvPr/>
        </p:nvSpPr>
        <p:spPr>
          <a:xfrm rot="18625959">
            <a:off x="6836169" y="2031859"/>
            <a:ext cx="948109" cy="945728"/>
          </a:xfrm>
          <a:prstGeom prst="blockArc">
            <a:avLst>
              <a:gd name="adj1" fmla="val 10800000"/>
              <a:gd name="adj2" fmla="val 772411"/>
              <a:gd name="adj3" fmla="val 9353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212">
            <a:extLst>
              <a:ext uri="{FF2B5EF4-FFF2-40B4-BE49-F238E27FC236}">
                <a16:creationId xmlns="" xmlns:a16="http://schemas.microsoft.com/office/drawing/2014/main" id="{C38C1998-CE8A-98F0-E483-2AAF19AC6F01}"/>
              </a:ext>
            </a:extLst>
          </p:cNvPr>
          <p:cNvSpPr txBox="1"/>
          <p:nvPr/>
        </p:nvSpPr>
        <p:spPr>
          <a:xfrm>
            <a:off x="8207055" y="220498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bject 218">
            <a:extLst>
              <a:ext uri="{FF2B5EF4-FFF2-40B4-BE49-F238E27FC236}">
                <a16:creationId xmlns="" xmlns:a16="http://schemas.microsoft.com/office/drawing/2014/main" id="{ED52209D-E7AF-5EDF-5420-49E24C597E08}"/>
              </a:ext>
            </a:extLst>
          </p:cNvPr>
          <p:cNvSpPr txBox="1"/>
          <p:nvPr/>
        </p:nvSpPr>
        <p:spPr>
          <a:xfrm>
            <a:off x="9091576" y="2228919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77,8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bject 211">
            <a:extLst>
              <a:ext uri="{FF2B5EF4-FFF2-40B4-BE49-F238E27FC236}">
                <a16:creationId xmlns="" xmlns:a16="http://schemas.microsoft.com/office/drawing/2014/main" id="{2CABD815-6305-5B6A-24CC-10C04CFFE773}"/>
              </a:ext>
            </a:extLst>
          </p:cNvPr>
          <p:cNvSpPr txBox="1"/>
          <p:nvPr/>
        </p:nvSpPr>
        <p:spPr>
          <a:xfrm>
            <a:off x="6720066" y="2204686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86,1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Скругленный прямоугольник 113">
            <a:extLst>
              <a:ext uri="{FF2B5EF4-FFF2-40B4-BE49-F238E27FC236}">
                <a16:creationId xmlns="" xmlns:a16="http://schemas.microsoft.com/office/drawing/2014/main" id="{54A4AF9E-605C-62D3-54A1-081DC78F7166}"/>
              </a:ext>
            </a:extLst>
          </p:cNvPr>
          <p:cNvSpPr/>
          <p:nvPr/>
        </p:nvSpPr>
        <p:spPr bwMode="auto">
          <a:xfrm>
            <a:off x="335015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="" xmlns:a16="http://schemas.microsoft.com/office/drawing/2014/main" id="{9FD38F4D-90E8-A82A-F5A4-7A5CB936FD66}"/>
              </a:ext>
            </a:extLst>
          </p:cNvPr>
          <p:cNvSpPr/>
          <p:nvPr/>
        </p:nvSpPr>
        <p:spPr bwMode="auto">
          <a:xfrm>
            <a:off x="437130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="" xmlns:a16="http://schemas.microsoft.com/office/drawing/2014/main" id="{B3C3E41F-2F45-0EFB-E501-008C1C3E5D0E}"/>
              </a:ext>
            </a:extLst>
          </p:cNvPr>
          <p:cNvSpPr/>
          <p:nvPr/>
        </p:nvSpPr>
        <p:spPr bwMode="auto">
          <a:xfrm>
            <a:off x="641361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F011D4D2-3E64-D4CA-9A6D-A6D7A1A4387F}"/>
              </a:ext>
            </a:extLst>
          </p:cNvPr>
          <p:cNvSpPr/>
          <p:nvPr/>
        </p:nvSpPr>
        <p:spPr bwMode="auto">
          <a:xfrm>
            <a:off x="743476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2" name="Скругленный прямоугольник 121">
            <a:extLst>
              <a:ext uri="{FF2B5EF4-FFF2-40B4-BE49-F238E27FC236}">
                <a16:creationId xmlns="" xmlns:a16="http://schemas.microsoft.com/office/drawing/2014/main" id="{2CBD8365-B1A4-6EA8-6E0A-5133125B2AF0}"/>
              </a:ext>
            </a:extLst>
          </p:cNvPr>
          <p:cNvSpPr/>
          <p:nvPr/>
        </p:nvSpPr>
        <p:spPr bwMode="auto">
          <a:xfrm>
            <a:off x="845592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A8DCD0BF-A46F-4373-5DF5-80AE9BD5D6EF}"/>
              </a:ext>
            </a:extLst>
          </p:cNvPr>
          <p:cNvSpPr/>
          <p:nvPr/>
        </p:nvSpPr>
        <p:spPr bwMode="auto">
          <a:xfrm>
            <a:off x="947707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="" xmlns:a16="http://schemas.microsoft.com/office/drawing/2014/main" id="{539F2F1A-155A-676C-AC38-1C75991F56F8}"/>
              </a:ext>
            </a:extLst>
          </p:cNvPr>
          <p:cNvSpPr/>
          <p:nvPr/>
        </p:nvSpPr>
        <p:spPr bwMode="auto">
          <a:xfrm>
            <a:off x="1049822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DD7F35D4-E586-9A98-1599-0FCC3C17CB03}"/>
              </a:ext>
            </a:extLst>
          </p:cNvPr>
          <p:cNvSpPr/>
          <p:nvPr/>
        </p:nvSpPr>
        <p:spPr bwMode="auto">
          <a:xfrm>
            <a:off x="1151938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ADB2D2CE-BF02-E17E-0904-23EA9FF7FC9F}"/>
              </a:ext>
            </a:extLst>
          </p:cNvPr>
          <p:cNvSpPr/>
          <p:nvPr/>
        </p:nvSpPr>
        <p:spPr bwMode="auto">
          <a:xfrm>
            <a:off x="1254053" y="197711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0" name="object 74">
            <a:extLst>
              <a:ext uri="{FF2B5EF4-FFF2-40B4-BE49-F238E27FC236}">
                <a16:creationId xmlns="" xmlns:a16="http://schemas.microsoft.com/office/drawing/2014/main" id="{3265A958-9122-76B6-B054-5DA2E043FCFD}"/>
              </a:ext>
            </a:extLst>
          </p:cNvPr>
          <p:cNvSpPr txBox="1"/>
          <p:nvPr/>
        </p:nvSpPr>
        <p:spPr bwMode="auto">
          <a:xfrm>
            <a:off x="1374390" y="201812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35" name="object 75">
            <a:extLst>
              <a:ext uri="{FF2B5EF4-FFF2-40B4-BE49-F238E27FC236}">
                <a16:creationId xmlns="" xmlns:a16="http://schemas.microsoft.com/office/drawing/2014/main" id="{43D3A59D-6A83-130B-FE17-433F63718805}"/>
              </a:ext>
            </a:extLst>
          </p:cNvPr>
          <p:cNvSpPr txBox="1"/>
          <p:nvPr/>
        </p:nvSpPr>
        <p:spPr bwMode="auto">
          <a:xfrm>
            <a:off x="324409" y="1678802"/>
            <a:ext cx="1277078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БЫТ.</a:t>
            </a:r>
            <a:r>
              <a:rPr kumimoji="0" lang="ru-RU" sz="8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И ТРАНСПОРТ. УСЛУГИ НАСЕЛЕНИЮ</a:t>
            </a: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2" name="Скругленный прямоугольник 151">
            <a:extLst>
              <a:ext uri="{FF2B5EF4-FFF2-40B4-BE49-F238E27FC236}">
                <a16:creationId xmlns="" xmlns:a16="http://schemas.microsoft.com/office/drawing/2014/main" id="{7164DB6A-545F-685E-6333-2BA67018FA61}"/>
              </a:ext>
            </a:extLst>
          </p:cNvPr>
          <p:cNvSpPr/>
          <p:nvPr/>
        </p:nvSpPr>
        <p:spPr bwMode="auto">
          <a:xfrm>
            <a:off x="337907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B55EFC5B-8C00-2B0D-1907-DE5C77FE03AC}"/>
              </a:ext>
            </a:extLst>
          </p:cNvPr>
          <p:cNvSpPr/>
          <p:nvPr/>
        </p:nvSpPr>
        <p:spPr bwMode="auto">
          <a:xfrm>
            <a:off x="440022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4" name="Скругленный прямоугольник 153">
            <a:extLst>
              <a:ext uri="{FF2B5EF4-FFF2-40B4-BE49-F238E27FC236}">
                <a16:creationId xmlns="" xmlns:a16="http://schemas.microsoft.com/office/drawing/2014/main" id="{CEE7EC9C-3269-60BF-6B98-4207FF219F55}"/>
              </a:ext>
            </a:extLst>
          </p:cNvPr>
          <p:cNvSpPr/>
          <p:nvPr/>
        </p:nvSpPr>
        <p:spPr bwMode="auto">
          <a:xfrm>
            <a:off x="542138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41D3D03A-E437-4BB3-2461-AD380C468DAC}"/>
              </a:ext>
            </a:extLst>
          </p:cNvPr>
          <p:cNvSpPr/>
          <p:nvPr/>
        </p:nvSpPr>
        <p:spPr bwMode="auto">
          <a:xfrm>
            <a:off x="644253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="" xmlns:a16="http://schemas.microsoft.com/office/drawing/2014/main" id="{5BAC2211-7502-998C-3A57-BCB48878772B}"/>
              </a:ext>
            </a:extLst>
          </p:cNvPr>
          <p:cNvSpPr/>
          <p:nvPr/>
        </p:nvSpPr>
        <p:spPr bwMode="auto">
          <a:xfrm>
            <a:off x="746368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="" xmlns:a16="http://schemas.microsoft.com/office/drawing/2014/main" id="{664A7DAE-E4D5-10D4-08C1-0A7F3434A107}"/>
              </a:ext>
            </a:extLst>
          </p:cNvPr>
          <p:cNvSpPr/>
          <p:nvPr/>
        </p:nvSpPr>
        <p:spPr bwMode="auto">
          <a:xfrm>
            <a:off x="848484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C52E781A-C404-F17F-719C-7B8C51F3149E}"/>
              </a:ext>
            </a:extLst>
          </p:cNvPr>
          <p:cNvSpPr/>
          <p:nvPr/>
        </p:nvSpPr>
        <p:spPr bwMode="auto">
          <a:xfrm>
            <a:off x="950599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B21D7DA2-7840-87CA-753E-9E86E3E1B97A}"/>
              </a:ext>
            </a:extLst>
          </p:cNvPr>
          <p:cNvSpPr/>
          <p:nvPr/>
        </p:nvSpPr>
        <p:spPr bwMode="auto">
          <a:xfrm>
            <a:off x="1052714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67C1163-CD1B-5B62-0413-CC16DB7037FB}"/>
              </a:ext>
            </a:extLst>
          </p:cNvPr>
          <p:cNvSpPr/>
          <p:nvPr/>
        </p:nvSpPr>
        <p:spPr bwMode="auto">
          <a:xfrm>
            <a:off x="1154830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082BC263-2F79-B5A2-0721-591DE2D3B4DF}"/>
              </a:ext>
            </a:extLst>
          </p:cNvPr>
          <p:cNvSpPr/>
          <p:nvPr/>
        </p:nvSpPr>
        <p:spPr bwMode="auto">
          <a:xfrm>
            <a:off x="1256945" y="256504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object 74">
            <a:extLst>
              <a:ext uri="{FF2B5EF4-FFF2-40B4-BE49-F238E27FC236}">
                <a16:creationId xmlns="" xmlns:a16="http://schemas.microsoft.com/office/drawing/2014/main" id="{D7E29375-B09E-180A-BFD0-9566547435E9}"/>
              </a:ext>
            </a:extLst>
          </p:cNvPr>
          <p:cNvSpPr txBox="1"/>
          <p:nvPr/>
        </p:nvSpPr>
        <p:spPr bwMode="auto">
          <a:xfrm>
            <a:off x="1377282" y="260605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63" name="object 75">
            <a:extLst>
              <a:ext uri="{FF2B5EF4-FFF2-40B4-BE49-F238E27FC236}">
                <a16:creationId xmlns="" xmlns:a16="http://schemas.microsoft.com/office/drawing/2014/main" id="{72E9BBCE-532B-C97C-AF75-72E20FDD5E3E}"/>
              </a:ext>
            </a:extLst>
          </p:cNvPr>
          <p:cNvSpPr txBox="1"/>
          <p:nvPr/>
        </p:nvSpPr>
        <p:spPr bwMode="auto">
          <a:xfrm>
            <a:off x="327300" y="2266732"/>
            <a:ext cx="1343601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lvl="0" defTabSz="914217">
              <a:spcBef>
                <a:spcPts val="100"/>
              </a:spcBef>
              <a:defRPr/>
            </a:pP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ОБЩЕСТВЕННОЕ ПИТАНИЕ</a:t>
            </a: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8C8BE811-640D-9828-D8D1-1567CE611CF1}"/>
              </a:ext>
            </a:extLst>
          </p:cNvPr>
          <p:cNvSpPr/>
          <p:nvPr/>
        </p:nvSpPr>
        <p:spPr bwMode="auto">
          <a:xfrm>
            <a:off x="1894942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7" name="Скругленный прямоугольник 166">
            <a:extLst>
              <a:ext uri="{FF2B5EF4-FFF2-40B4-BE49-F238E27FC236}">
                <a16:creationId xmlns="" xmlns:a16="http://schemas.microsoft.com/office/drawing/2014/main" id="{C91B106F-47D1-F314-6325-2B1B04EA58C6}"/>
              </a:ext>
            </a:extLst>
          </p:cNvPr>
          <p:cNvSpPr/>
          <p:nvPr/>
        </p:nvSpPr>
        <p:spPr bwMode="auto">
          <a:xfrm>
            <a:off x="2099173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DBD5FCCE-A8AD-B5CD-D9E3-A113C3E37D65}"/>
              </a:ext>
            </a:extLst>
          </p:cNvPr>
          <p:cNvSpPr/>
          <p:nvPr/>
        </p:nvSpPr>
        <p:spPr bwMode="auto">
          <a:xfrm>
            <a:off x="2201288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9" name="Скругленный прямоугольник 168">
            <a:extLst>
              <a:ext uri="{FF2B5EF4-FFF2-40B4-BE49-F238E27FC236}">
                <a16:creationId xmlns="" xmlns:a16="http://schemas.microsoft.com/office/drawing/2014/main" id="{96CCA9A8-11D3-55AE-08B8-63B7C1EF0D22}"/>
              </a:ext>
            </a:extLst>
          </p:cNvPr>
          <p:cNvSpPr/>
          <p:nvPr/>
        </p:nvSpPr>
        <p:spPr bwMode="auto">
          <a:xfrm>
            <a:off x="2303403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0" name="Скругленный прямоугольник 169">
            <a:extLst>
              <a:ext uri="{FF2B5EF4-FFF2-40B4-BE49-F238E27FC236}">
                <a16:creationId xmlns="" xmlns:a16="http://schemas.microsoft.com/office/drawing/2014/main" id="{6346E8CF-72AD-2B9C-2BB3-4CE7BAD1D45D}"/>
              </a:ext>
            </a:extLst>
          </p:cNvPr>
          <p:cNvSpPr/>
          <p:nvPr/>
        </p:nvSpPr>
        <p:spPr bwMode="auto">
          <a:xfrm>
            <a:off x="2405519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B482CF06-BDDC-1AFB-C1F7-90117E4CF603}"/>
              </a:ext>
            </a:extLst>
          </p:cNvPr>
          <p:cNvSpPr/>
          <p:nvPr/>
        </p:nvSpPr>
        <p:spPr bwMode="auto">
          <a:xfrm>
            <a:off x="2507634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2" name="Скругленный прямоугольник 171">
            <a:extLst>
              <a:ext uri="{FF2B5EF4-FFF2-40B4-BE49-F238E27FC236}">
                <a16:creationId xmlns="" xmlns:a16="http://schemas.microsoft.com/office/drawing/2014/main" id="{58092DC4-8FD6-0CD8-CAAB-5BFD6FA74EAE}"/>
              </a:ext>
            </a:extLst>
          </p:cNvPr>
          <p:cNvSpPr/>
          <p:nvPr/>
        </p:nvSpPr>
        <p:spPr bwMode="auto">
          <a:xfrm>
            <a:off x="2609749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CD8928AC-EBAF-B364-6695-D77A20540AB2}"/>
              </a:ext>
            </a:extLst>
          </p:cNvPr>
          <p:cNvSpPr/>
          <p:nvPr/>
        </p:nvSpPr>
        <p:spPr bwMode="auto">
          <a:xfrm>
            <a:off x="2711865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4" name="Скругленный прямоугольник 173">
            <a:extLst>
              <a:ext uri="{FF2B5EF4-FFF2-40B4-BE49-F238E27FC236}">
                <a16:creationId xmlns="" xmlns:a16="http://schemas.microsoft.com/office/drawing/2014/main" id="{0CBBDFCC-247F-6F7E-E4B6-FA4FC698456D}"/>
              </a:ext>
            </a:extLst>
          </p:cNvPr>
          <p:cNvSpPr/>
          <p:nvPr/>
        </p:nvSpPr>
        <p:spPr bwMode="auto">
          <a:xfrm>
            <a:off x="2813980" y="1976436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5" name="object 74">
            <a:extLst>
              <a:ext uri="{FF2B5EF4-FFF2-40B4-BE49-F238E27FC236}">
                <a16:creationId xmlns="" xmlns:a16="http://schemas.microsoft.com/office/drawing/2014/main" id="{DE89F860-256E-0863-7184-FAB25D5903A6}"/>
              </a:ext>
            </a:extLst>
          </p:cNvPr>
          <p:cNvSpPr txBox="1"/>
          <p:nvPr/>
        </p:nvSpPr>
        <p:spPr bwMode="auto">
          <a:xfrm>
            <a:off x="2934316" y="2017450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76" name="object 75">
            <a:extLst>
              <a:ext uri="{FF2B5EF4-FFF2-40B4-BE49-F238E27FC236}">
                <a16:creationId xmlns="" xmlns:a16="http://schemas.microsoft.com/office/drawing/2014/main" id="{04EFF72D-E69E-BA5C-8F1C-7D2E10AD6E69}"/>
              </a:ext>
            </a:extLst>
          </p:cNvPr>
          <p:cNvSpPr txBox="1"/>
          <p:nvPr/>
        </p:nvSpPr>
        <p:spPr bwMode="auto">
          <a:xfrm>
            <a:off x="1884335" y="1659464"/>
            <a:ext cx="1431845" cy="271871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РОЗНИЧНАЯ </a:t>
            </a:r>
          </a:p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ТОРГОВЛЯ</a:t>
            </a:r>
          </a:p>
        </p:txBody>
      </p:sp>
      <p:sp>
        <p:nvSpPr>
          <p:cNvPr id="178" name="Скругленный прямоугольник 177">
            <a:extLst>
              <a:ext uri="{FF2B5EF4-FFF2-40B4-BE49-F238E27FC236}">
                <a16:creationId xmlns="" xmlns:a16="http://schemas.microsoft.com/office/drawing/2014/main" id="{45ECA416-C41B-AC92-496A-37D87190BAE1}"/>
              </a:ext>
            </a:extLst>
          </p:cNvPr>
          <p:cNvSpPr/>
          <p:nvPr/>
        </p:nvSpPr>
        <p:spPr bwMode="auto">
          <a:xfrm>
            <a:off x="1897835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7A6585E2-C7C4-4B6A-A854-CA580CAA1E59}"/>
              </a:ext>
            </a:extLst>
          </p:cNvPr>
          <p:cNvSpPr/>
          <p:nvPr/>
        </p:nvSpPr>
        <p:spPr bwMode="auto">
          <a:xfrm>
            <a:off x="1999950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6B0B6280-543A-69E7-7C5E-1261F4BB9CE2}"/>
              </a:ext>
            </a:extLst>
          </p:cNvPr>
          <p:cNvSpPr/>
          <p:nvPr/>
        </p:nvSpPr>
        <p:spPr bwMode="auto">
          <a:xfrm>
            <a:off x="2102066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="" xmlns:a16="http://schemas.microsoft.com/office/drawing/2014/main" id="{D81802FA-59D1-214D-4413-77774CB3890B}"/>
              </a:ext>
            </a:extLst>
          </p:cNvPr>
          <p:cNvSpPr/>
          <p:nvPr/>
        </p:nvSpPr>
        <p:spPr bwMode="auto">
          <a:xfrm>
            <a:off x="2204181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2" name="Скругленный прямоугольник 181">
            <a:extLst>
              <a:ext uri="{FF2B5EF4-FFF2-40B4-BE49-F238E27FC236}">
                <a16:creationId xmlns="" xmlns:a16="http://schemas.microsoft.com/office/drawing/2014/main" id="{9AFE87A9-C362-D5CB-744A-ECCC96C71B7E}"/>
              </a:ext>
            </a:extLst>
          </p:cNvPr>
          <p:cNvSpPr/>
          <p:nvPr/>
        </p:nvSpPr>
        <p:spPr bwMode="auto">
          <a:xfrm>
            <a:off x="2306296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3" name="Скругленный прямоугольник 182">
            <a:extLst>
              <a:ext uri="{FF2B5EF4-FFF2-40B4-BE49-F238E27FC236}">
                <a16:creationId xmlns="" xmlns:a16="http://schemas.microsoft.com/office/drawing/2014/main" id="{7133AA99-9D49-7A22-0460-635AF093E3C5}"/>
              </a:ext>
            </a:extLst>
          </p:cNvPr>
          <p:cNvSpPr/>
          <p:nvPr/>
        </p:nvSpPr>
        <p:spPr bwMode="auto">
          <a:xfrm>
            <a:off x="2408412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4" name="Скругленный прямоугольник 183">
            <a:extLst>
              <a:ext uri="{FF2B5EF4-FFF2-40B4-BE49-F238E27FC236}">
                <a16:creationId xmlns="" xmlns:a16="http://schemas.microsoft.com/office/drawing/2014/main" id="{579067AE-DF7C-56E9-6153-3534214A6B19}"/>
              </a:ext>
            </a:extLst>
          </p:cNvPr>
          <p:cNvSpPr/>
          <p:nvPr/>
        </p:nvSpPr>
        <p:spPr bwMode="auto">
          <a:xfrm>
            <a:off x="2510527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5" name="Скругленный прямоугольник 184">
            <a:extLst>
              <a:ext uri="{FF2B5EF4-FFF2-40B4-BE49-F238E27FC236}">
                <a16:creationId xmlns="" xmlns:a16="http://schemas.microsoft.com/office/drawing/2014/main" id="{97E781B5-1DF1-0EC1-FBCD-31533E321002}"/>
              </a:ext>
            </a:extLst>
          </p:cNvPr>
          <p:cNvSpPr/>
          <p:nvPr/>
        </p:nvSpPr>
        <p:spPr bwMode="auto">
          <a:xfrm>
            <a:off x="2612642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6" name="Скругленный прямоугольник 185">
            <a:extLst>
              <a:ext uri="{FF2B5EF4-FFF2-40B4-BE49-F238E27FC236}">
                <a16:creationId xmlns="" xmlns:a16="http://schemas.microsoft.com/office/drawing/2014/main" id="{A657712E-6202-C82F-2016-A919357E9CFE}"/>
              </a:ext>
            </a:extLst>
          </p:cNvPr>
          <p:cNvSpPr/>
          <p:nvPr/>
        </p:nvSpPr>
        <p:spPr bwMode="auto">
          <a:xfrm>
            <a:off x="2714758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7" name="Скругленный прямоугольник 186">
            <a:extLst>
              <a:ext uri="{FF2B5EF4-FFF2-40B4-BE49-F238E27FC236}">
                <a16:creationId xmlns="" xmlns:a16="http://schemas.microsoft.com/office/drawing/2014/main" id="{73BA015B-683C-A128-AE02-38D2ABCDC04D}"/>
              </a:ext>
            </a:extLst>
          </p:cNvPr>
          <p:cNvSpPr/>
          <p:nvPr/>
        </p:nvSpPr>
        <p:spPr bwMode="auto">
          <a:xfrm>
            <a:off x="2816873" y="256436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8" name="object 74">
            <a:extLst>
              <a:ext uri="{FF2B5EF4-FFF2-40B4-BE49-F238E27FC236}">
                <a16:creationId xmlns="" xmlns:a16="http://schemas.microsoft.com/office/drawing/2014/main" id="{F50FD605-85CA-ECA2-E3EE-F0078DDC5684}"/>
              </a:ext>
            </a:extLst>
          </p:cNvPr>
          <p:cNvSpPr txBox="1"/>
          <p:nvPr/>
        </p:nvSpPr>
        <p:spPr bwMode="auto">
          <a:xfrm>
            <a:off x="2937210" y="2605383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89" name="object 75">
            <a:extLst>
              <a:ext uri="{FF2B5EF4-FFF2-40B4-BE49-F238E27FC236}">
                <a16:creationId xmlns="" xmlns:a16="http://schemas.microsoft.com/office/drawing/2014/main" id="{3861B421-B600-E0E0-02A6-59E12D89D85E}"/>
              </a:ext>
            </a:extLst>
          </p:cNvPr>
          <p:cNvSpPr txBox="1"/>
          <p:nvPr/>
        </p:nvSpPr>
        <p:spPr bwMode="auto">
          <a:xfrm>
            <a:off x="1887228" y="2266056"/>
            <a:ext cx="1417195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ГОСТИНИЧНЫЙ СЕРВИС</a:t>
            </a:r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497616CB-4F9D-4B78-8E4A-963D9B512589}"/>
              </a:ext>
            </a:extLst>
          </p:cNvPr>
          <p:cNvSpPr/>
          <p:nvPr/>
        </p:nvSpPr>
        <p:spPr bwMode="auto">
          <a:xfrm>
            <a:off x="3427323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4" name="Скругленный прямоугольник 193">
            <a:extLst>
              <a:ext uri="{FF2B5EF4-FFF2-40B4-BE49-F238E27FC236}">
                <a16:creationId xmlns="" xmlns:a16="http://schemas.microsoft.com/office/drawing/2014/main" id="{B67E52B6-4245-FCC7-89C0-2F62A2A034E2}"/>
              </a:ext>
            </a:extLst>
          </p:cNvPr>
          <p:cNvSpPr/>
          <p:nvPr/>
        </p:nvSpPr>
        <p:spPr bwMode="auto">
          <a:xfrm>
            <a:off x="3631554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5" name="Скругленный прямоугольник 194">
            <a:extLst>
              <a:ext uri="{FF2B5EF4-FFF2-40B4-BE49-F238E27FC236}">
                <a16:creationId xmlns="" xmlns:a16="http://schemas.microsoft.com/office/drawing/2014/main" id="{2F10C298-275A-5C5D-E611-01DCA8B31EF0}"/>
              </a:ext>
            </a:extLst>
          </p:cNvPr>
          <p:cNvSpPr/>
          <p:nvPr/>
        </p:nvSpPr>
        <p:spPr bwMode="auto">
          <a:xfrm>
            <a:off x="3733669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6" name="Скругленный прямоугольник 195">
            <a:extLst>
              <a:ext uri="{FF2B5EF4-FFF2-40B4-BE49-F238E27FC236}">
                <a16:creationId xmlns="" xmlns:a16="http://schemas.microsoft.com/office/drawing/2014/main" id="{7E3273D2-DD83-B2F6-10FC-DA8C7B3EFACD}"/>
              </a:ext>
            </a:extLst>
          </p:cNvPr>
          <p:cNvSpPr/>
          <p:nvPr/>
        </p:nvSpPr>
        <p:spPr bwMode="auto">
          <a:xfrm>
            <a:off x="3835784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05DADA45-40D1-77ED-CCE6-6F147936EAAE}"/>
              </a:ext>
            </a:extLst>
          </p:cNvPr>
          <p:cNvSpPr/>
          <p:nvPr/>
        </p:nvSpPr>
        <p:spPr bwMode="auto">
          <a:xfrm>
            <a:off x="3937900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07B8FE2D-C79E-804C-E9F0-680308AE0180}"/>
              </a:ext>
            </a:extLst>
          </p:cNvPr>
          <p:cNvSpPr/>
          <p:nvPr/>
        </p:nvSpPr>
        <p:spPr bwMode="auto">
          <a:xfrm>
            <a:off x="4040015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9" name="Скругленный прямоугольник 198">
            <a:extLst>
              <a:ext uri="{FF2B5EF4-FFF2-40B4-BE49-F238E27FC236}">
                <a16:creationId xmlns="" xmlns:a16="http://schemas.microsoft.com/office/drawing/2014/main" id="{9EA8D2DC-A68C-249E-D3B0-3E73DB0D7190}"/>
              </a:ext>
            </a:extLst>
          </p:cNvPr>
          <p:cNvSpPr/>
          <p:nvPr/>
        </p:nvSpPr>
        <p:spPr bwMode="auto">
          <a:xfrm>
            <a:off x="4142130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="" xmlns:a16="http://schemas.microsoft.com/office/drawing/2014/main" id="{557E6499-08E8-2907-3351-34604194D27B}"/>
              </a:ext>
            </a:extLst>
          </p:cNvPr>
          <p:cNvSpPr/>
          <p:nvPr/>
        </p:nvSpPr>
        <p:spPr bwMode="auto">
          <a:xfrm>
            <a:off x="4244246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1" name="Скругленный прямоугольник 200">
            <a:extLst>
              <a:ext uri="{FF2B5EF4-FFF2-40B4-BE49-F238E27FC236}">
                <a16:creationId xmlns="" xmlns:a16="http://schemas.microsoft.com/office/drawing/2014/main" id="{D30160D5-1BB2-B72E-4831-171AAEE350A1}"/>
              </a:ext>
            </a:extLst>
          </p:cNvPr>
          <p:cNvSpPr/>
          <p:nvPr/>
        </p:nvSpPr>
        <p:spPr bwMode="auto">
          <a:xfrm>
            <a:off x="4346361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object 74">
            <a:extLst>
              <a:ext uri="{FF2B5EF4-FFF2-40B4-BE49-F238E27FC236}">
                <a16:creationId xmlns="" xmlns:a16="http://schemas.microsoft.com/office/drawing/2014/main" id="{59DE2C70-B7A5-00B7-CE71-DB99B47FFFDE}"/>
              </a:ext>
            </a:extLst>
          </p:cNvPr>
          <p:cNvSpPr txBox="1"/>
          <p:nvPr/>
        </p:nvSpPr>
        <p:spPr bwMode="auto">
          <a:xfrm>
            <a:off x="4466698" y="2036587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03" name="object 75">
            <a:extLst>
              <a:ext uri="{FF2B5EF4-FFF2-40B4-BE49-F238E27FC236}">
                <a16:creationId xmlns="" xmlns:a16="http://schemas.microsoft.com/office/drawing/2014/main" id="{258477BA-22BB-4039-32EA-3B0E04BB91F8}"/>
              </a:ext>
            </a:extLst>
          </p:cNvPr>
          <p:cNvSpPr txBox="1"/>
          <p:nvPr/>
        </p:nvSpPr>
        <p:spPr bwMode="auto">
          <a:xfrm>
            <a:off x="3416716" y="1697260"/>
            <a:ext cx="1343601" cy="25904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ЛОГИСТИКА И ПЕРЕВОЗКИ</a:t>
            </a: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="" xmlns:a16="http://schemas.microsoft.com/office/drawing/2014/main" id="{0FE9C984-0031-3D59-52BC-05B817D70EEA}"/>
              </a:ext>
            </a:extLst>
          </p:cNvPr>
          <p:cNvSpPr/>
          <p:nvPr/>
        </p:nvSpPr>
        <p:spPr bwMode="auto">
          <a:xfrm>
            <a:off x="3430216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6" name="Скругленный прямоугольник 205">
            <a:extLst>
              <a:ext uri="{FF2B5EF4-FFF2-40B4-BE49-F238E27FC236}">
                <a16:creationId xmlns="" xmlns:a16="http://schemas.microsoft.com/office/drawing/2014/main" id="{D52D533E-0134-F380-FBCA-FCD416A63BE8}"/>
              </a:ext>
            </a:extLst>
          </p:cNvPr>
          <p:cNvSpPr/>
          <p:nvPr/>
        </p:nvSpPr>
        <p:spPr bwMode="auto">
          <a:xfrm>
            <a:off x="3532331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7" name="Скругленный прямоугольник 206">
            <a:extLst>
              <a:ext uri="{FF2B5EF4-FFF2-40B4-BE49-F238E27FC236}">
                <a16:creationId xmlns="" xmlns:a16="http://schemas.microsoft.com/office/drawing/2014/main" id="{2F38C11F-D8FF-926C-3BB9-96982BAB0A92}"/>
              </a:ext>
            </a:extLst>
          </p:cNvPr>
          <p:cNvSpPr/>
          <p:nvPr/>
        </p:nvSpPr>
        <p:spPr bwMode="auto">
          <a:xfrm>
            <a:off x="3634447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8" name="Скругленный прямоугольник 207">
            <a:extLst>
              <a:ext uri="{FF2B5EF4-FFF2-40B4-BE49-F238E27FC236}">
                <a16:creationId xmlns="" xmlns:a16="http://schemas.microsoft.com/office/drawing/2014/main" id="{09B55F00-5F3D-2F49-CA7B-FE77EDAA4CBE}"/>
              </a:ext>
            </a:extLst>
          </p:cNvPr>
          <p:cNvSpPr/>
          <p:nvPr/>
        </p:nvSpPr>
        <p:spPr bwMode="auto">
          <a:xfrm>
            <a:off x="3736562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="" xmlns:a16="http://schemas.microsoft.com/office/drawing/2014/main" id="{6FD9DA3F-C370-E1E2-409C-70CED64799B6}"/>
              </a:ext>
            </a:extLst>
          </p:cNvPr>
          <p:cNvSpPr/>
          <p:nvPr/>
        </p:nvSpPr>
        <p:spPr bwMode="auto">
          <a:xfrm>
            <a:off x="3838677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0" name="Скругленный прямоугольник 209">
            <a:extLst>
              <a:ext uri="{FF2B5EF4-FFF2-40B4-BE49-F238E27FC236}">
                <a16:creationId xmlns="" xmlns:a16="http://schemas.microsoft.com/office/drawing/2014/main" id="{DEE9C428-236E-7C36-6ABB-1E8D1FE00CCB}"/>
              </a:ext>
            </a:extLst>
          </p:cNvPr>
          <p:cNvSpPr/>
          <p:nvPr/>
        </p:nvSpPr>
        <p:spPr bwMode="auto">
          <a:xfrm>
            <a:off x="3940793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1" name="Скругленный прямоугольник 210">
            <a:extLst>
              <a:ext uri="{FF2B5EF4-FFF2-40B4-BE49-F238E27FC236}">
                <a16:creationId xmlns="" xmlns:a16="http://schemas.microsoft.com/office/drawing/2014/main" id="{8F0A518E-4808-8081-0902-84978EE09055}"/>
              </a:ext>
            </a:extLst>
          </p:cNvPr>
          <p:cNvSpPr/>
          <p:nvPr/>
        </p:nvSpPr>
        <p:spPr bwMode="auto">
          <a:xfrm>
            <a:off x="4042908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="" xmlns:a16="http://schemas.microsoft.com/office/drawing/2014/main" id="{B22C7528-6490-AE6F-6410-0CB48C58B2AD}"/>
              </a:ext>
            </a:extLst>
          </p:cNvPr>
          <p:cNvSpPr/>
          <p:nvPr/>
        </p:nvSpPr>
        <p:spPr bwMode="auto">
          <a:xfrm>
            <a:off x="4145023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3" name="Скругленный прямоугольник 212">
            <a:extLst>
              <a:ext uri="{FF2B5EF4-FFF2-40B4-BE49-F238E27FC236}">
                <a16:creationId xmlns="" xmlns:a16="http://schemas.microsoft.com/office/drawing/2014/main" id="{0E17A8CF-0638-749C-21EA-50853E2FA10C}"/>
              </a:ext>
            </a:extLst>
          </p:cNvPr>
          <p:cNvSpPr/>
          <p:nvPr/>
        </p:nvSpPr>
        <p:spPr bwMode="auto">
          <a:xfrm>
            <a:off x="4247139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4" name="Скругленный прямоугольник 213">
            <a:extLst>
              <a:ext uri="{FF2B5EF4-FFF2-40B4-BE49-F238E27FC236}">
                <a16:creationId xmlns="" xmlns:a16="http://schemas.microsoft.com/office/drawing/2014/main" id="{1A1848EB-C4DB-0233-66A2-34E405FB7F7B}"/>
              </a:ext>
            </a:extLst>
          </p:cNvPr>
          <p:cNvSpPr/>
          <p:nvPr/>
        </p:nvSpPr>
        <p:spPr bwMode="auto">
          <a:xfrm>
            <a:off x="4349254" y="2571405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5" name="object 74">
            <a:extLst>
              <a:ext uri="{FF2B5EF4-FFF2-40B4-BE49-F238E27FC236}">
                <a16:creationId xmlns="" xmlns:a16="http://schemas.microsoft.com/office/drawing/2014/main" id="{3B2AD34B-6E0A-4B03-E19D-29114223407C}"/>
              </a:ext>
            </a:extLst>
          </p:cNvPr>
          <p:cNvSpPr txBox="1"/>
          <p:nvPr/>
        </p:nvSpPr>
        <p:spPr bwMode="auto">
          <a:xfrm>
            <a:off x="4469591" y="2612419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16" name="object 75">
            <a:extLst>
              <a:ext uri="{FF2B5EF4-FFF2-40B4-BE49-F238E27FC236}">
                <a16:creationId xmlns="" xmlns:a16="http://schemas.microsoft.com/office/drawing/2014/main" id="{3E981B36-2C50-F956-E13A-83D98946D0E3}"/>
              </a:ext>
            </a:extLst>
          </p:cNvPr>
          <p:cNvSpPr txBox="1"/>
          <p:nvPr/>
        </p:nvSpPr>
        <p:spPr bwMode="auto">
          <a:xfrm>
            <a:off x="3419609" y="2396202"/>
            <a:ext cx="1343601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</a:t>
            </a:r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="" xmlns:a16="http://schemas.microsoft.com/office/drawing/2014/main" id="{6D0665A2-ECB9-0E37-2201-B5A8391C5B13}"/>
              </a:ext>
            </a:extLst>
          </p:cNvPr>
          <p:cNvSpPr/>
          <p:nvPr/>
        </p:nvSpPr>
        <p:spPr bwMode="auto">
          <a:xfrm>
            <a:off x="5031614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="" xmlns:a16="http://schemas.microsoft.com/office/drawing/2014/main" id="{56557C94-337D-0928-1880-52E319F69359}"/>
              </a:ext>
            </a:extLst>
          </p:cNvPr>
          <p:cNvSpPr/>
          <p:nvPr/>
        </p:nvSpPr>
        <p:spPr bwMode="auto">
          <a:xfrm>
            <a:off x="5235845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F2A90598-AEFA-A8D8-5C23-B660B12FAE8D}"/>
              </a:ext>
            </a:extLst>
          </p:cNvPr>
          <p:cNvSpPr/>
          <p:nvPr/>
        </p:nvSpPr>
        <p:spPr bwMode="auto">
          <a:xfrm>
            <a:off x="5337960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28D37469-EB85-08BC-C1E5-0CC25919D393}"/>
              </a:ext>
            </a:extLst>
          </p:cNvPr>
          <p:cNvSpPr/>
          <p:nvPr/>
        </p:nvSpPr>
        <p:spPr bwMode="auto">
          <a:xfrm>
            <a:off x="5440075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3" name="Скругленный прямоугольник 222">
            <a:extLst>
              <a:ext uri="{FF2B5EF4-FFF2-40B4-BE49-F238E27FC236}">
                <a16:creationId xmlns="" xmlns:a16="http://schemas.microsoft.com/office/drawing/2014/main" id="{BBCA44D2-DA68-27A9-E4DC-D2B718A06BB4}"/>
              </a:ext>
            </a:extLst>
          </p:cNvPr>
          <p:cNvSpPr/>
          <p:nvPr/>
        </p:nvSpPr>
        <p:spPr bwMode="auto">
          <a:xfrm>
            <a:off x="5542191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4" name="Скругленный прямоугольник 223">
            <a:extLst>
              <a:ext uri="{FF2B5EF4-FFF2-40B4-BE49-F238E27FC236}">
                <a16:creationId xmlns="" xmlns:a16="http://schemas.microsoft.com/office/drawing/2014/main" id="{5A100386-4136-A97D-CDA4-9E47FA850397}"/>
              </a:ext>
            </a:extLst>
          </p:cNvPr>
          <p:cNvSpPr/>
          <p:nvPr/>
        </p:nvSpPr>
        <p:spPr bwMode="auto">
          <a:xfrm>
            <a:off x="5644306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Скругленный прямоугольник 224">
            <a:extLst>
              <a:ext uri="{FF2B5EF4-FFF2-40B4-BE49-F238E27FC236}">
                <a16:creationId xmlns="" xmlns:a16="http://schemas.microsoft.com/office/drawing/2014/main" id="{FF69AFD2-BF0F-DD4E-CB69-5E1C51DEDD1F}"/>
              </a:ext>
            </a:extLst>
          </p:cNvPr>
          <p:cNvSpPr/>
          <p:nvPr/>
        </p:nvSpPr>
        <p:spPr bwMode="auto">
          <a:xfrm>
            <a:off x="5746421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6" name="Скругленный прямоугольник 225">
            <a:extLst>
              <a:ext uri="{FF2B5EF4-FFF2-40B4-BE49-F238E27FC236}">
                <a16:creationId xmlns="" xmlns:a16="http://schemas.microsoft.com/office/drawing/2014/main" id="{613C0880-C61E-1A57-DB37-82A7D84057EE}"/>
              </a:ext>
            </a:extLst>
          </p:cNvPr>
          <p:cNvSpPr/>
          <p:nvPr/>
        </p:nvSpPr>
        <p:spPr bwMode="auto">
          <a:xfrm>
            <a:off x="5848537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Скругленный прямоугольник 226">
            <a:extLst>
              <a:ext uri="{FF2B5EF4-FFF2-40B4-BE49-F238E27FC236}">
                <a16:creationId xmlns="" xmlns:a16="http://schemas.microsoft.com/office/drawing/2014/main" id="{7AAB2B21-6FE0-BEAD-19CF-F5AC90FC8E60}"/>
              </a:ext>
            </a:extLst>
          </p:cNvPr>
          <p:cNvSpPr/>
          <p:nvPr/>
        </p:nvSpPr>
        <p:spPr bwMode="auto">
          <a:xfrm>
            <a:off x="5950652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object 74">
            <a:extLst>
              <a:ext uri="{FF2B5EF4-FFF2-40B4-BE49-F238E27FC236}">
                <a16:creationId xmlns="" xmlns:a16="http://schemas.microsoft.com/office/drawing/2014/main" id="{EAAFD232-97E8-D5F1-B51C-C1E47045269A}"/>
              </a:ext>
            </a:extLst>
          </p:cNvPr>
          <p:cNvSpPr txBox="1"/>
          <p:nvPr/>
        </p:nvSpPr>
        <p:spPr bwMode="auto">
          <a:xfrm>
            <a:off x="6070989" y="2035911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29" name="object 75">
            <a:extLst>
              <a:ext uri="{FF2B5EF4-FFF2-40B4-BE49-F238E27FC236}">
                <a16:creationId xmlns="" xmlns:a16="http://schemas.microsoft.com/office/drawing/2014/main" id="{069BEF39-4958-9F3E-F0B8-ABAE34AEC01D}"/>
              </a:ext>
            </a:extLst>
          </p:cNvPr>
          <p:cNvSpPr txBox="1"/>
          <p:nvPr/>
        </p:nvSpPr>
        <p:spPr bwMode="auto">
          <a:xfrm>
            <a:off x="5021007" y="1819694"/>
            <a:ext cx="1343601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ДРУГОЕ</a:t>
            </a:r>
          </a:p>
        </p:txBody>
      </p:sp>
      <p:sp>
        <p:nvSpPr>
          <p:cNvPr id="231" name="Скругленный прямоугольник 230">
            <a:extLst>
              <a:ext uri="{FF2B5EF4-FFF2-40B4-BE49-F238E27FC236}">
                <a16:creationId xmlns="" xmlns:a16="http://schemas.microsoft.com/office/drawing/2014/main" id="{B57F9C85-7B7F-9F82-1D6D-2F5794C8A9ED}"/>
              </a:ext>
            </a:extLst>
          </p:cNvPr>
          <p:cNvSpPr/>
          <p:nvPr/>
        </p:nvSpPr>
        <p:spPr bwMode="auto">
          <a:xfrm>
            <a:off x="5034507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Скругленный прямоугольник 231">
            <a:extLst>
              <a:ext uri="{FF2B5EF4-FFF2-40B4-BE49-F238E27FC236}">
                <a16:creationId xmlns="" xmlns:a16="http://schemas.microsoft.com/office/drawing/2014/main" id="{2E96E82B-DD6B-74F5-7327-F24273066A9D}"/>
              </a:ext>
            </a:extLst>
          </p:cNvPr>
          <p:cNvSpPr/>
          <p:nvPr/>
        </p:nvSpPr>
        <p:spPr bwMode="auto">
          <a:xfrm>
            <a:off x="5136622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3" name="Скругленный прямоугольник 232">
            <a:extLst>
              <a:ext uri="{FF2B5EF4-FFF2-40B4-BE49-F238E27FC236}">
                <a16:creationId xmlns="" xmlns:a16="http://schemas.microsoft.com/office/drawing/2014/main" id="{E8E8E956-5B11-97DB-99CA-95DC24235BE6}"/>
              </a:ext>
            </a:extLst>
          </p:cNvPr>
          <p:cNvSpPr/>
          <p:nvPr/>
        </p:nvSpPr>
        <p:spPr bwMode="auto">
          <a:xfrm>
            <a:off x="5238738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Скругленный прямоугольник 233">
            <a:extLst>
              <a:ext uri="{FF2B5EF4-FFF2-40B4-BE49-F238E27FC236}">
                <a16:creationId xmlns="" xmlns:a16="http://schemas.microsoft.com/office/drawing/2014/main" id="{7EFC6069-0657-AD50-41CA-A26FDBA482A3}"/>
              </a:ext>
            </a:extLst>
          </p:cNvPr>
          <p:cNvSpPr/>
          <p:nvPr/>
        </p:nvSpPr>
        <p:spPr bwMode="auto">
          <a:xfrm>
            <a:off x="5340853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5" name="Скругленный прямоугольник 234">
            <a:extLst>
              <a:ext uri="{FF2B5EF4-FFF2-40B4-BE49-F238E27FC236}">
                <a16:creationId xmlns="" xmlns:a16="http://schemas.microsoft.com/office/drawing/2014/main" id="{C4079703-785F-EDEF-E47C-38BCB28B745D}"/>
              </a:ext>
            </a:extLst>
          </p:cNvPr>
          <p:cNvSpPr/>
          <p:nvPr/>
        </p:nvSpPr>
        <p:spPr bwMode="auto">
          <a:xfrm>
            <a:off x="5442968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6" name="Скругленный прямоугольник 235">
            <a:extLst>
              <a:ext uri="{FF2B5EF4-FFF2-40B4-BE49-F238E27FC236}">
                <a16:creationId xmlns="" xmlns:a16="http://schemas.microsoft.com/office/drawing/2014/main" id="{9CF81B6A-FDFD-0695-3FDB-B72F5A84D6A8}"/>
              </a:ext>
            </a:extLst>
          </p:cNvPr>
          <p:cNvSpPr/>
          <p:nvPr/>
        </p:nvSpPr>
        <p:spPr bwMode="auto">
          <a:xfrm>
            <a:off x="5545084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7" name="Скругленный прямоугольник 236">
            <a:extLst>
              <a:ext uri="{FF2B5EF4-FFF2-40B4-BE49-F238E27FC236}">
                <a16:creationId xmlns="" xmlns:a16="http://schemas.microsoft.com/office/drawing/2014/main" id="{7F68EF5C-468F-885C-A69B-C5A99EAE49A1}"/>
              </a:ext>
            </a:extLst>
          </p:cNvPr>
          <p:cNvSpPr/>
          <p:nvPr/>
        </p:nvSpPr>
        <p:spPr bwMode="auto">
          <a:xfrm>
            <a:off x="5647199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8" name="Скругленный прямоугольник 237">
            <a:extLst>
              <a:ext uri="{FF2B5EF4-FFF2-40B4-BE49-F238E27FC236}">
                <a16:creationId xmlns="" xmlns:a16="http://schemas.microsoft.com/office/drawing/2014/main" id="{B408469C-1035-28BD-E184-4B2E3198ADB8}"/>
              </a:ext>
            </a:extLst>
          </p:cNvPr>
          <p:cNvSpPr/>
          <p:nvPr/>
        </p:nvSpPr>
        <p:spPr bwMode="auto">
          <a:xfrm>
            <a:off x="5749314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9" name="Скругленный прямоугольник 238">
            <a:extLst>
              <a:ext uri="{FF2B5EF4-FFF2-40B4-BE49-F238E27FC236}">
                <a16:creationId xmlns="" xmlns:a16="http://schemas.microsoft.com/office/drawing/2014/main" id="{328EBA16-66DE-9611-CA32-A098FE6BD460}"/>
              </a:ext>
            </a:extLst>
          </p:cNvPr>
          <p:cNvSpPr/>
          <p:nvPr/>
        </p:nvSpPr>
        <p:spPr bwMode="auto">
          <a:xfrm>
            <a:off x="5851430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0" name="Скругленный прямоугольник 239">
            <a:extLst>
              <a:ext uri="{FF2B5EF4-FFF2-40B4-BE49-F238E27FC236}">
                <a16:creationId xmlns="" xmlns:a16="http://schemas.microsoft.com/office/drawing/2014/main" id="{5641B515-8F7A-4AC7-5759-3400E6AA03F1}"/>
              </a:ext>
            </a:extLst>
          </p:cNvPr>
          <p:cNvSpPr/>
          <p:nvPr/>
        </p:nvSpPr>
        <p:spPr bwMode="auto">
          <a:xfrm>
            <a:off x="5953545" y="2570728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1" name="object 74">
            <a:extLst>
              <a:ext uri="{FF2B5EF4-FFF2-40B4-BE49-F238E27FC236}">
                <a16:creationId xmlns="" xmlns:a16="http://schemas.microsoft.com/office/drawing/2014/main" id="{3487DFFB-7E09-B35A-755B-744EA7688991}"/>
              </a:ext>
            </a:extLst>
          </p:cNvPr>
          <p:cNvSpPr txBox="1"/>
          <p:nvPr/>
        </p:nvSpPr>
        <p:spPr bwMode="auto">
          <a:xfrm>
            <a:off x="6073882" y="2611742"/>
            <a:ext cx="301045" cy="135937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spc="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42" name="object 75">
            <a:extLst>
              <a:ext uri="{FF2B5EF4-FFF2-40B4-BE49-F238E27FC236}">
                <a16:creationId xmlns="" xmlns:a16="http://schemas.microsoft.com/office/drawing/2014/main" id="{DDC9E9BF-3EDD-E5D3-98E9-48C4C36EB7DB}"/>
              </a:ext>
            </a:extLst>
          </p:cNvPr>
          <p:cNvSpPr txBox="1"/>
          <p:nvPr/>
        </p:nvSpPr>
        <p:spPr bwMode="auto">
          <a:xfrm>
            <a:off x="5023900" y="2395525"/>
            <a:ext cx="1343601" cy="135937"/>
          </a:xfrm>
          <a:prstGeom prst="rect">
            <a:avLst/>
          </a:prstGeom>
        </p:spPr>
        <p:txBody>
          <a:bodyPr vert="horz" wrap="square" lIns="0" tIns="12702" rIns="0" bIns="0" rtlCol="0" anchor="b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ЖИВОТНОВОДСТВО</a:t>
            </a:r>
          </a:p>
        </p:txBody>
      </p:sp>
      <p:sp>
        <p:nvSpPr>
          <p:cNvPr id="251" name="object 213">
            <a:extLst>
              <a:ext uri="{FF2B5EF4-FFF2-40B4-BE49-F238E27FC236}">
                <a16:creationId xmlns="" xmlns:a16="http://schemas.microsoft.com/office/drawing/2014/main" id="{362C76B2-F8E4-CF1A-F62F-3E4D966A0609}"/>
              </a:ext>
            </a:extLst>
          </p:cNvPr>
          <p:cNvSpPr txBox="1"/>
          <p:nvPr/>
        </p:nvSpPr>
        <p:spPr>
          <a:xfrm>
            <a:off x="6627784" y="5866933"/>
            <a:ext cx="1242107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считают условия            для бизнеса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улучшились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bject 220">
            <a:extLst>
              <a:ext uri="{FF2B5EF4-FFF2-40B4-BE49-F238E27FC236}">
                <a16:creationId xmlns="" xmlns:a16="http://schemas.microsoft.com/office/drawing/2014/main" id="{17A2BD47-B4C5-B535-E620-8B298585D30C}"/>
              </a:ext>
            </a:extLst>
          </p:cNvPr>
          <p:cNvSpPr txBox="1"/>
          <p:nvPr/>
        </p:nvSpPr>
        <p:spPr>
          <a:xfrm>
            <a:off x="7866980" y="5828217"/>
            <a:ext cx="1305638" cy="510474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планируют расширяться           в течение 1 года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object 218">
            <a:extLst>
              <a:ext uri="{FF2B5EF4-FFF2-40B4-BE49-F238E27FC236}">
                <a16:creationId xmlns="" xmlns:a16="http://schemas.microsoft.com/office/drawing/2014/main" id="{16F7B505-406E-C311-EDB0-A56109F0A2D9}"/>
              </a:ext>
            </a:extLst>
          </p:cNvPr>
          <p:cNvSpPr txBox="1"/>
          <p:nvPr/>
        </p:nvSpPr>
        <p:spPr>
          <a:xfrm>
            <a:off x="9132408" y="5795405"/>
            <a:ext cx="1319726" cy="513680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готовы инвестировать        в новый 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Арка 259">
            <a:extLst>
              <a:ext uri="{FF2B5EF4-FFF2-40B4-BE49-F238E27FC236}">
                <a16:creationId xmlns="" xmlns:a16="http://schemas.microsoft.com/office/drawing/2014/main" id="{19B13028-0E3E-DA1B-1E55-4AD702EF9A0E}"/>
              </a:ext>
            </a:extLst>
          </p:cNvPr>
          <p:cNvSpPr/>
          <p:nvPr/>
        </p:nvSpPr>
        <p:spPr>
          <a:xfrm>
            <a:off x="4027319" y="379229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Арка 260">
            <a:extLst>
              <a:ext uri="{FF2B5EF4-FFF2-40B4-BE49-F238E27FC236}">
                <a16:creationId xmlns="" xmlns:a16="http://schemas.microsoft.com/office/drawing/2014/main" id="{30072B97-5B3C-12F4-DCEA-D05395A820C3}"/>
              </a:ext>
            </a:extLst>
          </p:cNvPr>
          <p:cNvSpPr/>
          <p:nvPr/>
        </p:nvSpPr>
        <p:spPr>
          <a:xfrm rot="12042924">
            <a:off x="4027319" y="3792292"/>
            <a:ext cx="948109" cy="945728"/>
          </a:xfrm>
          <a:prstGeom prst="blockArc">
            <a:avLst>
              <a:gd name="adj1" fmla="val 10800000"/>
              <a:gd name="adj2" fmla="val 20622701"/>
              <a:gd name="adj3" fmla="val 9482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Арка 261">
            <a:extLst>
              <a:ext uri="{FF2B5EF4-FFF2-40B4-BE49-F238E27FC236}">
                <a16:creationId xmlns="" xmlns:a16="http://schemas.microsoft.com/office/drawing/2014/main" id="{B4A1F6A3-F690-0EDD-B7BE-D1D34315FF2E}"/>
              </a:ext>
            </a:extLst>
          </p:cNvPr>
          <p:cNvSpPr/>
          <p:nvPr/>
        </p:nvSpPr>
        <p:spPr>
          <a:xfrm>
            <a:off x="2838103" y="379601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Арка 262">
            <a:extLst>
              <a:ext uri="{FF2B5EF4-FFF2-40B4-BE49-F238E27FC236}">
                <a16:creationId xmlns="" xmlns:a16="http://schemas.microsoft.com/office/drawing/2014/main" id="{43F6122E-BD91-B40E-F4CC-4DE1D9A4CB2F}"/>
              </a:ext>
            </a:extLst>
          </p:cNvPr>
          <p:cNvSpPr/>
          <p:nvPr/>
        </p:nvSpPr>
        <p:spPr>
          <a:xfrm rot="12798020">
            <a:off x="2838103" y="3796015"/>
            <a:ext cx="948109" cy="945728"/>
          </a:xfrm>
          <a:prstGeom prst="blockArc">
            <a:avLst>
              <a:gd name="adj1" fmla="val 10800000"/>
              <a:gd name="adj2" fmla="val 19916609"/>
              <a:gd name="adj3" fmla="val 10387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Арка 263">
            <a:extLst>
              <a:ext uri="{FF2B5EF4-FFF2-40B4-BE49-F238E27FC236}">
                <a16:creationId xmlns="" xmlns:a16="http://schemas.microsoft.com/office/drawing/2014/main" id="{75588744-7937-EC0C-CA9F-4195EC1DDC19}"/>
              </a:ext>
            </a:extLst>
          </p:cNvPr>
          <p:cNvSpPr/>
          <p:nvPr/>
        </p:nvSpPr>
        <p:spPr>
          <a:xfrm>
            <a:off x="1660700" y="379495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Арка 264">
            <a:extLst>
              <a:ext uri="{FF2B5EF4-FFF2-40B4-BE49-F238E27FC236}">
                <a16:creationId xmlns="" xmlns:a16="http://schemas.microsoft.com/office/drawing/2014/main" id="{BE03FA97-B3E8-374D-0D0F-2A281C2CCCFF}"/>
              </a:ext>
            </a:extLst>
          </p:cNvPr>
          <p:cNvSpPr/>
          <p:nvPr/>
        </p:nvSpPr>
        <p:spPr>
          <a:xfrm rot="15112944">
            <a:off x="1660700" y="3794954"/>
            <a:ext cx="948109" cy="945728"/>
          </a:xfrm>
          <a:prstGeom prst="blockArc">
            <a:avLst>
              <a:gd name="adj1" fmla="val 10800000"/>
              <a:gd name="adj2" fmla="val 242742"/>
              <a:gd name="adj3" fmla="val 10854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Арка 265">
            <a:extLst>
              <a:ext uri="{FF2B5EF4-FFF2-40B4-BE49-F238E27FC236}">
                <a16:creationId xmlns="" xmlns:a16="http://schemas.microsoft.com/office/drawing/2014/main" id="{81C63D3D-ED8A-AFB1-A1AB-71A8C4DDC76D}"/>
              </a:ext>
            </a:extLst>
          </p:cNvPr>
          <p:cNvSpPr/>
          <p:nvPr/>
        </p:nvSpPr>
        <p:spPr>
          <a:xfrm>
            <a:off x="448742" y="380375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Арка 266">
            <a:extLst>
              <a:ext uri="{FF2B5EF4-FFF2-40B4-BE49-F238E27FC236}">
                <a16:creationId xmlns="" xmlns:a16="http://schemas.microsoft.com/office/drawing/2014/main" id="{5257312A-F4AD-B47B-888A-3B228B96667F}"/>
              </a:ext>
            </a:extLst>
          </p:cNvPr>
          <p:cNvSpPr/>
          <p:nvPr/>
        </p:nvSpPr>
        <p:spPr>
          <a:xfrm rot="15561240">
            <a:off x="448742" y="3803750"/>
            <a:ext cx="948109" cy="945728"/>
          </a:xfrm>
          <a:prstGeom prst="blockArc">
            <a:avLst>
              <a:gd name="adj1" fmla="val 10800000"/>
              <a:gd name="adj2" fmla="val 1106184"/>
              <a:gd name="adj3" fmla="val 9650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="" xmlns:a16="http://schemas.microsoft.com/office/drawing/2014/main" id="{C927C39B-568C-809F-7FF0-48FE872A6C10}"/>
              </a:ext>
            </a:extLst>
          </p:cNvPr>
          <p:cNvSpPr/>
          <p:nvPr/>
        </p:nvSpPr>
        <p:spPr>
          <a:xfrm>
            <a:off x="290494" y="4296146"/>
            <a:ext cx="5289243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object 211">
            <a:extLst>
              <a:ext uri="{FF2B5EF4-FFF2-40B4-BE49-F238E27FC236}">
                <a16:creationId xmlns="" xmlns:a16="http://schemas.microsoft.com/office/drawing/2014/main" id="{CF2F96F3-A6B0-BAF0-3F0E-8C2D53704F3C}"/>
              </a:ext>
            </a:extLst>
          </p:cNvPr>
          <p:cNvSpPr txBox="1"/>
          <p:nvPr/>
        </p:nvSpPr>
        <p:spPr>
          <a:xfrm>
            <a:off x="297633" y="4291563"/>
            <a:ext cx="1242955" cy="370669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сложностей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возникало</a:t>
            </a:r>
          </a:p>
        </p:txBody>
      </p:sp>
      <p:sp>
        <p:nvSpPr>
          <p:cNvPr id="270" name="object 212">
            <a:extLst>
              <a:ext uri="{FF2B5EF4-FFF2-40B4-BE49-F238E27FC236}">
                <a16:creationId xmlns="" xmlns:a16="http://schemas.microsoft.com/office/drawing/2014/main" id="{5FDB6D26-96FA-7BF8-831A-BB029058C25A}"/>
              </a:ext>
            </a:extLst>
          </p:cNvPr>
          <p:cNvSpPr txBox="1"/>
          <p:nvPr/>
        </p:nvSpPr>
        <p:spPr>
          <a:xfrm>
            <a:off x="1799641" y="397507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40,5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bject 213">
            <a:extLst>
              <a:ext uri="{FF2B5EF4-FFF2-40B4-BE49-F238E27FC236}">
                <a16:creationId xmlns="" xmlns:a16="http://schemas.microsoft.com/office/drawing/2014/main" id="{C1CADB34-C116-AE61-62BD-A25AC52A4145}"/>
              </a:ext>
            </a:extLst>
          </p:cNvPr>
          <p:cNvSpPr txBox="1"/>
          <p:nvPr/>
        </p:nvSpPr>
        <p:spPr>
          <a:xfrm>
            <a:off x="2632554" y="3972851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bject 211">
            <a:extLst>
              <a:ext uri="{FF2B5EF4-FFF2-40B4-BE49-F238E27FC236}">
                <a16:creationId xmlns="" xmlns:a16="http://schemas.microsoft.com/office/drawing/2014/main" id="{DCB3C765-4D85-F2C8-3DAE-70164D2E8D69}"/>
              </a:ext>
            </a:extLst>
          </p:cNvPr>
          <p:cNvSpPr txBox="1"/>
          <p:nvPr/>
        </p:nvSpPr>
        <p:spPr>
          <a:xfrm>
            <a:off x="332639" y="3974777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54,1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bject 212">
            <a:extLst>
              <a:ext uri="{FF2B5EF4-FFF2-40B4-BE49-F238E27FC236}">
                <a16:creationId xmlns="" xmlns:a16="http://schemas.microsoft.com/office/drawing/2014/main" id="{58028699-5387-7530-7C69-5FA12B6A959A}"/>
              </a:ext>
            </a:extLst>
          </p:cNvPr>
          <p:cNvSpPr txBox="1"/>
          <p:nvPr/>
        </p:nvSpPr>
        <p:spPr>
          <a:xfrm>
            <a:off x="1517583" y="4297809"/>
            <a:ext cx="1255192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никогда не обращались</a:t>
            </a:r>
          </a:p>
        </p:txBody>
      </p:sp>
      <p:sp>
        <p:nvSpPr>
          <p:cNvPr id="274" name="object 213">
            <a:extLst>
              <a:ext uri="{FF2B5EF4-FFF2-40B4-BE49-F238E27FC236}">
                <a16:creationId xmlns="" xmlns:a16="http://schemas.microsoft.com/office/drawing/2014/main" id="{57B98ECE-49E8-A6C7-522C-1488E2BABE3F}"/>
              </a:ext>
            </a:extLst>
          </p:cNvPr>
          <p:cNvSpPr txBox="1"/>
          <p:nvPr/>
        </p:nvSpPr>
        <p:spPr>
          <a:xfrm>
            <a:off x="2629775" y="4267629"/>
            <a:ext cx="1327982" cy="367421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тсутствие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информации</a:t>
            </a:r>
          </a:p>
        </p:txBody>
      </p:sp>
      <p:sp>
        <p:nvSpPr>
          <p:cNvPr id="275" name="object 212">
            <a:extLst>
              <a:ext uri="{FF2B5EF4-FFF2-40B4-BE49-F238E27FC236}">
                <a16:creationId xmlns="" xmlns:a16="http://schemas.microsoft.com/office/drawing/2014/main" id="{435B08CC-D893-8A2D-35D9-BC438CA97BEE}"/>
              </a:ext>
            </a:extLst>
          </p:cNvPr>
          <p:cNvSpPr txBox="1"/>
          <p:nvPr/>
        </p:nvSpPr>
        <p:spPr>
          <a:xfrm>
            <a:off x="4166260" y="3972417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object 212">
            <a:extLst>
              <a:ext uri="{FF2B5EF4-FFF2-40B4-BE49-F238E27FC236}">
                <a16:creationId xmlns="" xmlns:a16="http://schemas.microsoft.com/office/drawing/2014/main" id="{11FE9CDB-98C4-F639-E440-265088BE6DD7}"/>
              </a:ext>
            </a:extLst>
          </p:cNvPr>
          <p:cNvSpPr txBox="1"/>
          <p:nvPr/>
        </p:nvSpPr>
        <p:spPr>
          <a:xfrm>
            <a:off x="3874456" y="4260374"/>
            <a:ext cx="1251102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нформация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не системная</a:t>
            </a:r>
          </a:p>
        </p:txBody>
      </p:sp>
      <p:sp>
        <p:nvSpPr>
          <p:cNvPr id="280" name="Арка 279">
            <a:extLst>
              <a:ext uri="{FF2B5EF4-FFF2-40B4-BE49-F238E27FC236}">
                <a16:creationId xmlns="" xmlns:a16="http://schemas.microsoft.com/office/drawing/2014/main" id="{E6161EB8-17CC-C2D3-55D8-A4CA8E68B41A}"/>
              </a:ext>
            </a:extLst>
          </p:cNvPr>
          <p:cNvSpPr/>
          <p:nvPr/>
        </p:nvSpPr>
        <p:spPr>
          <a:xfrm>
            <a:off x="4049911" y="628838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Арка 280">
            <a:extLst>
              <a:ext uri="{FF2B5EF4-FFF2-40B4-BE49-F238E27FC236}">
                <a16:creationId xmlns="" xmlns:a16="http://schemas.microsoft.com/office/drawing/2014/main" id="{B83A578F-E576-07E3-CAB0-E2C50E2CB66C}"/>
              </a:ext>
            </a:extLst>
          </p:cNvPr>
          <p:cNvSpPr/>
          <p:nvPr/>
        </p:nvSpPr>
        <p:spPr>
          <a:xfrm rot="17485921">
            <a:off x="4049911" y="6288384"/>
            <a:ext cx="948109" cy="945728"/>
          </a:xfrm>
          <a:prstGeom prst="blockArc">
            <a:avLst>
              <a:gd name="adj1" fmla="val 10800000"/>
              <a:gd name="adj2" fmla="val 16664875"/>
              <a:gd name="adj3" fmla="val 9938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Арка 281">
            <a:extLst>
              <a:ext uri="{FF2B5EF4-FFF2-40B4-BE49-F238E27FC236}">
                <a16:creationId xmlns="" xmlns:a16="http://schemas.microsoft.com/office/drawing/2014/main" id="{948D49D4-ACAD-21D3-1195-DFB353F2CFCE}"/>
              </a:ext>
            </a:extLst>
          </p:cNvPr>
          <p:cNvSpPr/>
          <p:nvPr/>
        </p:nvSpPr>
        <p:spPr>
          <a:xfrm>
            <a:off x="5247996" y="628944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Арка 282">
            <a:extLst>
              <a:ext uri="{FF2B5EF4-FFF2-40B4-BE49-F238E27FC236}">
                <a16:creationId xmlns="" xmlns:a16="http://schemas.microsoft.com/office/drawing/2014/main" id="{6DFFDE2C-47E3-F565-BC39-96A65860D08C}"/>
              </a:ext>
            </a:extLst>
          </p:cNvPr>
          <p:cNvSpPr/>
          <p:nvPr/>
        </p:nvSpPr>
        <p:spPr>
          <a:xfrm rot="15603744">
            <a:off x="5247996" y="6289445"/>
            <a:ext cx="948109" cy="945728"/>
          </a:xfrm>
          <a:prstGeom prst="blockArc">
            <a:avLst>
              <a:gd name="adj1" fmla="val 10800000"/>
              <a:gd name="adj2" fmla="val 17533636"/>
              <a:gd name="adj3" fmla="val 9943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Арка 283">
            <a:extLst>
              <a:ext uri="{FF2B5EF4-FFF2-40B4-BE49-F238E27FC236}">
                <a16:creationId xmlns="" xmlns:a16="http://schemas.microsoft.com/office/drawing/2014/main" id="{9C1C2DAA-4B96-1C98-10CA-3AA832BA6EF3}"/>
              </a:ext>
            </a:extLst>
          </p:cNvPr>
          <p:cNvSpPr/>
          <p:nvPr/>
        </p:nvSpPr>
        <p:spPr>
          <a:xfrm>
            <a:off x="2852601" y="629210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Арка 284">
            <a:extLst>
              <a:ext uri="{FF2B5EF4-FFF2-40B4-BE49-F238E27FC236}">
                <a16:creationId xmlns="" xmlns:a16="http://schemas.microsoft.com/office/drawing/2014/main" id="{53EED28C-0234-E2E4-3F98-E9DF98E91B20}"/>
              </a:ext>
            </a:extLst>
          </p:cNvPr>
          <p:cNvSpPr/>
          <p:nvPr/>
        </p:nvSpPr>
        <p:spPr>
          <a:xfrm rot="15133510">
            <a:off x="2852601" y="6292106"/>
            <a:ext cx="948109" cy="945728"/>
          </a:xfrm>
          <a:prstGeom prst="blockArc">
            <a:avLst>
              <a:gd name="adj1" fmla="val 10800000"/>
              <a:gd name="adj2" fmla="val 19439390"/>
              <a:gd name="adj3" fmla="val 9366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Арка 285">
            <a:extLst>
              <a:ext uri="{FF2B5EF4-FFF2-40B4-BE49-F238E27FC236}">
                <a16:creationId xmlns="" xmlns:a16="http://schemas.microsoft.com/office/drawing/2014/main" id="{E08D077C-6045-3F4D-0320-8FF701A0FC7F}"/>
              </a:ext>
            </a:extLst>
          </p:cNvPr>
          <p:cNvSpPr/>
          <p:nvPr/>
        </p:nvSpPr>
        <p:spPr>
          <a:xfrm>
            <a:off x="1643934" y="629104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Арка 286">
            <a:extLst>
              <a:ext uri="{FF2B5EF4-FFF2-40B4-BE49-F238E27FC236}">
                <a16:creationId xmlns="" xmlns:a16="http://schemas.microsoft.com/office/drawing/2014/main" id="{E730DAFB-491F-ACCF-DA90-0EAADBEF0143}"/>
              </a:ext>
            </a:extLst>
          </p:cNvPr>
          <p:cNvSpPr/>
          <p:nvPr/>
        </p:nvSpPr>
        <p:spPr>
          <a:xfrm rot="14907288">
            <a:off x="1643934" y="6291045"/>
            <a:ext cx="948109" cy="945728"/>
          </a:xfrm>
          <a:prstGeom prst="blockArc">
            <a:avLst>
              <a:gd name="adj1" fmla="val 10800000"/>
              <a:gd name="adj2" fmla="val 19991081"/>
              <a:gd name="adj3" fmla="val 10557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Арка 287">
            <a:extLst>
              <a:ext uri="{FF2B5EF4-FFF2-40B4-BE49-F238E27FC236}">
                <a16:creationId xmlns="" xmlns:a16="http://schemas.microsoft.com/office/drawing/2014/main" id="{F4A778B6-8844-4152-22AB-E198BC5FE057}"/>
              </a:ext>
            </a:extLst>
          </p:cNvPr>
          <p:cNvSpPr/>
          <p:nvPr/>
        </p:nvSpPr>
        <p:spPr>
          <a:xfrm>
            <a:off x="505465" y="629984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Арка 288">
            <a:extLst>
              <a:ext uri="{FF2B5EF4-FFF2-40B4-BE49-F238E27FC236}">
                <a16:creationId xmlns="" xmlns:a16="http://schemas.microsoft.com/office/drawing/2014/main" id="{A818523F-3A70-72CD-6BFA-83E1083A18E3}"/>
              </a:ext>
            </a:extLst>
          </p:cNvPr>
          <p:cNvSpPr/>
          <p:nvPr/>
        </p:nvSpPr>
        <p:spPr>
          <a:xfrm rot="21150460">
            <a:off x="505465" y="6299841"/>
            <a:ext cx="948109" cy="945728"/>
          </a:xfrm>
          <a:prstGeom prst="blockArc">
            <a:avLst>
              <a:gd name="adj1" fmla="val 10800000"/>
              <a:gd name="adj2" fmla="val 14029258"/>
              <a:gd name="adj3" fmla="val 9349"/>
            </a:avLst>
          </a:prstGeom>
          <a:solidFill>
            <a:srgbClr val="0092E1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Прямоугольник 289">
            <a:extLst>
              <a:ext uri="{FF2B5EF4-FFF2-40B4-BE49-F238E27FC236}">
                <a16:creationId xmlns="" xmlns:a16="http://schemas.microsoft.com/office/drawing/2014/main" id="{F390595C-A9DF-B98B-B604-17C22ECA266A}"/>
              </a:ext>
            </a:extLst>
          </p:cNvPr>
          <p:cNvSpPr/>
          <p:nvPr/>
        </p:nvSpPr>
        <p:spPr>
          <a:xfrm>
            <a:off x="265456" y="6785282"/>
            <a:ext cx="6637488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object 211">
            <a:extLst>
              <a:ext uri="{FF2B5EF4-FFF2-40B4-BE49-F238E27FC236}">
                <a16:creationId xmlns="" xmlns:a16="http://schemas.microsoft.com/office/drawing/2014/main" id="{CE22F7C7-45BB-4018-D169-D7C2D1BB98E5}"/>
              </a:ext>
            </a:extLst>
          </p:cNvPr>
          <p:cNvSpPr txBox="1"/>
          <p:nvPr/>
        </p:nvSpPr>
        <p:spPr>
          <a:xfrm>
            <a:off x="289909" y="6724946"/>
            <a:ext cx="1334606" cy="511692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100" b="1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ысокая</a:t>
            </a: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налоговая нагрузка</a:t>
            </a:r>
          </a:p>
        </p:txBody>
      </p:sp>
      <p:sp>
        <p:nvSpPr>
          <p:cNvPr id="292" name="object 212">
            <a:extLst>
              <a:ext uri="{FF2B5EF4-FFF2-40B4-BE49-F238E27FC236}">
                <a16:creationId xmlns="" xmlns:a16="http://schemas.microsoft.com/office/drawing/2014/main" id="{9BD034F6-3CB9-26EE-EA8F-58D4119EEEEA}"/>
              </a:ext>
            </a:extLst>
          </p:cNvPr>
          <p:cNvSpPr txBox="1"/>
          <p:nvPr/>
        </p:nvSpPr>
        <p:spPr>
          <a:xfrm>
            <a:off x="1782875" y="6471170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bject 213">
            <a:extLst>
              <a:ext uri="{FF2B5EF4-FFF2-40B4-BE49-F238E27FC236}">
                <a16:creationId xmlns="" xmlns:a16="http://schemas.microsoft.com/office/drawing/2014/main" id="{454D1B18-72E8-B74C-69C9-021A2E3DB8CA}"/>
              </a:ext>
            </a:extLst>
          </p:cNvPr>
          <p:cNvSpPr txBox="1"/>
          <p:nvPr/>
        </p:nvSpPr>
        <p:spPr>
          <a:xfrm>
            <a:off x="2628897" y="6458183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16,7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bject 211">
            <a:extLst>
              <a:ext uri="{FF2B5EF4-FFF2-40B4-BE49-F238E27FC236}">
                <a16:creationId xmlns="" xmlns:a16="http://schemas.microsoft.com/office/drawing/2014/main" id="{07015CF0-6084-439D-AD06-9CDEA5157779}"/>
              </a:ext>
            </a:extLst>
          </p:cNvPr>
          <p:cNvSpPr txBox="1"/>
          <p:nvPr/>
        </p:nvSpPr>
        <p:spPr>
          <a:xfrm>
            <a:off x="389362" y="6470868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18,9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212">
            <a:extLst>
              <a:ext uri="{FF2B5EF4-FFF2-40B4-BE49-F238E27FC236}">
                <a16:creationId xmlns="" xmlns:a16="http://schemas.microsoft.com/office/drawing/2014/main" id="{A09D3D77-7431-051F-A7E7-D23C4D3306C7}"/>
              </a:ext>
            </a:extLst>
          </p:cNvPr>
          <p:cNvSpPr txBox="1"/>
          <p:nvPr/>
        </p:nvSpPr>
        <p:spPr>
          <a:xfrm>
            <a:off x="1458268" y="6744210"/>
            <a:ext cx="1302122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R="5081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ехватка</a:t>
            </a: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5081" lvl="0" indent="0" algn="ctr" defTabSz="914400" rtl="0" eaLnBrk="1" fontAlgn="auto" latinLnBrk="0" hangingPunct="1">
              <a:lnSpc>
                <a:spcPts val="11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</p:txBody>
      </p:sp>
      <p:sp>
        <p:nvSpPr>
          <p:cNvPr id="296" name="object 213">
            <a:extLst>
              <a:ext uri="{FF2B5EF4-FFF2-40B4-BE49-F238E27FC236}">
                <a16:creationId xmlns="" xmlns:a16="http://schemas.microsoft.com/office/drawing/2014/main" id="{586C2767-74FD-9EF9-C95E-D4D4A5478FF2}"/>
              </a:ext>
            </a:extLst>
          </p:cNvPr>
          <p:cNvSpPr txBox="1"/>
          <p:nvPr/>
        </p:nvSpPr>
        <p:spPr>
          <a:xfrm>
            <a:off x="3960699" y="6729658"/>
            <a:ext cx="1131042" cy="367421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algn="ctr">
              <a:lnSpc>
                <a:spcPts val="1100"/>
              </a:lnSpc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конкуренция</a:t>
            </a:r>
          </a:p>
        </p:txBody>
      </p:sp>
      <p:sp>
        <p:nvSpPr>
          <p:cNvPr id="297" name="object 109">
            <a:extLst>
              <a:ext uri="{FF2B5EF4-FFF2-40B4-BE49-F238E27FC236}">
                <a16:creationId xmlns="" xmlns:a16="http://schemas.microsoft.com/office/drawing/2014/main" id="{FB53795E-FD29-FBBE-C4BB-8BD24987AAFC}"/>
              </a:ext>
            </a:extLst>
          </p:cNvPr>
          <p:cNvSpPr/>
          <p:nvPr/>
        </p:nvSpPr>
        <p:spPr>
          <a:xfrm>
            <a:off x="658000" y="6890731"/>
            <a:ext cx="44457" cy="42551"/>
          </a:xfrm>
          <a:custGeom>
            <a:avLst/>
            <a:gdLst/>
            <a:ahLst/>
            <a:cxnLst/>
            <a:rect l="l" t="t" r="r" b="b"/>
            <a:pathLst>
              <a:path w="44450" h="42545">
                <a:moveTo>
                  <a:pt x="22958" y="0"/>
                </a:moveTo>
                <a:lnTo>
                  <a:pt x="14624" y="1198"/>
                </a:lnTo>
                <a:lnTo>
                  <a:pt x="7366" y="5321"/>
                </a:lnTo>
                <a:lnTo>
                  <a:pt x="2127" y="12044"/>
                </a:lnTo>
                <a:lnTo>
                  <a:pt x="0" y="20206"/>
                </a:lnTo>
                <a:lnTo>
                  <a:pt x="1243" y="28238"/>
                </a:lnTo>
                <a:lnTo>
                  <a:pt x="5522" y="35234"/>
                </a:lnTo>
                <a:lnTo>
                  <a:pt x="12503" y="40289"/>
                </a:lnTo>
                <a:lnTo>
                  <a:pt x="20963" y="42338"/>
                </a:lnTo>
                <a:lnTo>
                  <a:pt x="29294" y="41140"/>
                </a:lnTo>
                <a:lnTo>
                  <a:pt x="36550" y="37017"/>
                </a:lnTo>
                <a:lnTo>
                  <a:pt x="41789" y="30294"/>
                </a:lnTo>
                <a:lnTo>
                  <a:pt x="43917" y="22135"/>
                </a:lnTo>
                <a:lnTo>
                  <a:pt x="42675" y="14100"/>
                </a:lnTo>
                <a:lnTo>
                  <a:pt x="38399" y="7100"/>
                </a:lnTo>
                <a:lnTo>
                  <a:pt x="31426" y="2049"/>
                </a:lnTo>
                <a:lnTo>
                  <a:pt x="229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object 135">
            <a:extLst>
              <a:ext uri="{FF2B5EF4-FFF2-40B4-BE49-F238E27FC236}">
                <a16:creationId xmlns="" xmlns:a16="http://schemas.microsoft.com/office/drawing/2014/main" id="{FAFE8EC5-E5AE-2FE3-25DF-43DC95E66722}"/>
              </a:ext>
            </a:extLst>
          </p:cNvPr>
          <p:cNvSpPr/>
          <p:nvPr/>
        </p:nvSpPr>
        <p:spPr>
          <a:xfrm>
            <a:off x="630610" y="6864306"/>
            <a:ext cx="98713" cy="95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object 144">
            <a:extLst>
              <a:ext uri="{FF2B5EF4-FFF2-40B4-BE49-F238E27FC236}">
                <a16:creationId xmlns="" xmlns:a16="http://schemas.microsoft.com/office/drawing/2014/main" id="{88EC50AA-FFD4-A1DD-86F9-69951F940B67}"/>
              </a:ext>
            </a:extLst>
          </p:cNvPr>
          <p:cNvSpPr/>
          <p:nvPr/>
        </p:nvSpPr>
        <p:spPr>
          <a:xfrm>
            <a:off x="619538" y="6853638"/>
            <a:ext cx="120852" cy="116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object 170">
            <a:extLst>
              <a:ext uri="{FF2B5EF4-FFF2-40B4-BE49-F238E27FC236}">
                <a16:creationId xmlns="" xmlns:a16="http://schemas.microsoft.com/office/drawing/2014/main" id="{8A476277-5888-8DE3-BDB4-955811E50C0A}"/>
              </a:ext>
            </a:extLst>
          </p:cNvPr>
          <p:cNvSpPr/>
          <p:nvPr/>
        </p:nvSpPr>
        <p:spPr>
          <a:xfrm>
            <a:off x="637571" y="6871025"/>
            <a:ext cx="84785" cy="81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object 212">
            <a:extLst>
              <a:ext uri="{FF2B5EF4-FFF2-40B4-BE49-F238E27FC236}">
                <a16:creationId xmlns="" xmlns:a16="http://schemas.microsoft.com/office/drawing/2014/main" id="{B39D528D-0945-E69F-92D2-2F2659FD73C9}"/>
              </a:ext>
            </a:extLst>
          </p:cNvPr>
          <p:cNvSpPr txBox="1"/>
          <p:nvPr/>
        </p:nvSpPr>
        <p:spPr>
          <a:xfrm>
            <a:off x="4188852" y="646850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13,3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bject 213">
            <a:extLst>
              <a:ext uri="{FF2B5EF4-FFF2-40B4-BE49-F238E27FC236}">
                <a16:creationId xmlns="" xmlns:a16="http://schemas.microsoft.com/office/drawing/2014/main" id="{A39484D6-F3B8-A619-F98F-52833EC40CF5}"/>
              </a:ext>
            </a:extLst>
          </p:cNvPr>
          <p:cNvSpPr txBox="1"/>
          <p:nvPr/>
        </p:nvSpPr>
        <p:spPr>
          <a:xfrm>
            <a:off x="5040149" y="646988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,7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bject 212">
            <a:extLst>
              <a:ext uri="{FF2B5EF4-FFF2-40B4-BE49-F238E27FC236}">
                <a16:creationId xmlns="" xmlns:a16="http://schemas.microsoft.com/office/drawing/2014/main" id="{FF5F1D43-4EE8-0070-CA18-6EB3A277BA0E}"/>
              </a:ext>
            </a:extLst>
          </p:cNvPr>
          <p:cNvSpPr txBox="1"/>
          <p:nvPr/>
        </p:nvSpPr>
        <p:spPr>
          <a:xfrm>
            <a:off x="2754782" y="6707312"/>
            <a:ext cx="1138630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оборотных средств</a:t>
            </a:r>
          </a:p>
        </p:txBody>
      </p:sp>
      <p:sp>
        <p:nvSpPr>
          <p:cNvPr id="304" name="object 213">
            <a:extLst>
              <a:ext uri="{FF2B5EF4-FFF2-40B4-BE49-F238E27FC236}">
                <a16:creationId xmlns="" xmlns:a16="http://schemas.microsoft.com/office/drawing/2014/main" id="{36C06164-21BB-DF20-853D-86D4F9452970}"/>
              </a:ext>
            </a:extLst>
          </p:cNvPr>
          <p:cNvSpPr txBox="1"/>
          <p:nvPr/>
        </p:nvSpPr>
        <p:spPr>
          <a:xfrm>
            <a:off x="5148205" y="6720537"/>
            <a:ext cx="1181887" cy="367421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ограниченный спрос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ject 82">
            <a:extLst>
              <a:ext uri="{FF2B5EF4-FFF2-40B4-BE49-F238E27FC236}">
                <a16:creationId xmlns="" xmlns:a16="http://schemas.microsoft.com/office/drawing/2014/main" id="{A867C514-106E-01EA-21B9-24FC529100AC}"/>
              </a:ext>
            </a:extLst>
          </p:cNvPr>
          <p:cNvSpPr txBox="1"/>
          <p:nvPr/>
        </p:nvSpPr>
        <p:spPr>
          <a:xfrm>
            <a:off x="6591308" y="6552232"/>
            <a:ext cx="4596093" cy="89768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u="none" strike="noStrike" kern="1200" cap="none" spc="-2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ТЕРРИТОРИИ НЕ ХВАТАЕТ БИЗНЕСА:</a:t>
            </a:r>
          </a:p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объектов индустрии отдыха и развлечений;</a:t>
            </a:r>
          </a:p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промышленных предприятий;</a:t>
            </a:r>
          </a:p>
          <a:p>
            <a:pPr marL="12700" marR="249554" lvl="0" indent="0" defTabSz="914400" rtl="0" eaLnBrk="1" fontAlgn="auto" latinLnBrk="0" hangingPunct="1"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2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организаций, оказывающих </a:t>
            </a: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образовательные услуги;</a:t>
            </a: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культурно-досуговых центров;</a:t>
            </a:r>
          </a:p>
          <a:p>
            <a:pPr marL="12700" marR="249554" lvl="0">
              <a:spcBef>
                <a:spcPts val="240"/>
              </a:spcBef>
              <a:defRPr/>
            </a:pPr>
            <a:r>
              <a:rPr lang="ru-RU" sz="8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транспортно-логистических комплексов.</a:t>
            </a:r>
            <a:endParaRPr kumimoji="0" lang="ru-RU" sz="800" b="1" i="0" u="none" strike="noStrike" kern="1200" cap="none" spc="-2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E3477C-623B-CC50-B84C-D45D9A45294E}"/>
              </a:ext>
            </a:extLst>
          </p:cNvPr>
          <p:cNvSpPr txBox="1"/>
          <p:nvPr/>
        </p:nvSpPr>
        <p:spPr>
          <a:xfrm>
            <a:off x="286178" y="3076883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957582F8-3B0E-FE87-4D57-1834A60B5427}"/>
              </a:ext>
            </a:extLst>
          </p:cNvPr>
          <p:cNvSpPr/>
          <p:nvPr/>
        </p:nvSpPr>
        <p:spPr>
          <a:xfrm flipV="1">
            <a:off x="298000" y="3050643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38658D-2473-E476-84A8-64DB85EDB012}"/>
              </a:ext>
            </a:extLst>
          </p:cNvPr>
          <p:cNvSpPr txBox="1"/>
          <p:nvPr/>
        </p:nvSpPr>
        <p:spPr>
          <a:xfrm>
            <a:off x="6579486" y="3070812"/>
            <a:ext cx="381214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готовность к расширению бизнеса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0D180B23-DA17-47BB-3258-4B92C54FA72A}"/>
              </a:ext>
            </a:extLst>
          </p:cNvPr>
          <p:cNvSpPr/>
          <p:nvPr/>
        </p:nvSpPr>
        <p:spPr>
          <a:xfrm flipV="1">
            <a:off x="6591308" y="3044572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D7A2B6E-98C0-C6E5-347C-419D009247B1}"/>
              </a:ext>
            </a:extLst>
          </p:cNvPr>
          <p:cNvSpPr txBox="1"/>
          <p:nvPr/>
        </p:nvSpPr>
        <p:spPr>
          <a:xfrm>
            <a:off x="289946" y="5601722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основные проблемы развития бизнеса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E344EE9E-4A96-E357-1DB8-C98CE7247ED1}"/>
              </a:ext>
            </a:extLst>
          </p:cNvPr>
          <p:cNvSpPr/>
          <p:nvPr/>
        </p:nvSpPr>
        <p:spPr>
          <a:xfrm flipV="1">
            <a:off x="301768" y="5575482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6" name="object 187">
            <a:extLst>
              <a:ext uri="{FF2B5EF4-FFF2-40B4-BE49-F238E27FC236}">
                <a16:creationId xmlns="" xmlns:a16="http://schemas.microsoft.com/office/drawing/2014/main" id="{C9E6C09B-E382-4F3B-1FFF-B91F00718E41}"/>
              </a:ext>
            </a:extLst>
          </p:cNvPr>
          <p:cNvSpPr txBox="1"/>
          <p:nvPr/>
        </p:nvSpPr>
        <p:spPr>
          <a:xfrm>
            <a:off x="6881909" y="3513699"/>
            <a:ext cx="2538653" cy="200698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по 5-балльной шкале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815A806-598F-D959-E2AD-65BDF6240781}"/>
              </a:ext>
            </a:extLst>
          </p:cNvPr>
          <p:cNvCxnSpPr>
            <a:cxnSpLocks/>
          </p:cNvCxnSpPr>
          <p:nvPr/>
        </p:nvCxnSpPr>
        <p:spPr>
          <a:xfrm>
            <a:off x="6473357" y="3383126"/>
            <a:ext cx="0" cy="3926691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Арка 26">
            <a:extLst>
              <a:ext uri="{FF2B5EF4-FFF2-40B4-BE49-F238E27FC236}">
                <a16:creationId xmlns="" xmlns:a16="http://schemas.microsoft.com/office/drawing/2014/main" id="{0E6FF54E-FB10-F9BD-FC1A-5CB9D5050FF4}"/>
              </a:ext>
            </a:extLst>
          </p:cNvPr>
          <p:cNvSpPr/>
          <p:nvPr/>
        </p:nvSpPr>
        <p:spPr>
          <a:xfrm rot="20896853">
            <a:off x="8072801" y="2026964"/>
            <a:ext cx="948109" cy="945728"/>
          </a:xfrm>
          <a:prstGeom prst="blockArc">
            <a:avLst>
              <a:gd name="adj1" fmla="val 10800000"/>
              <a:gd name="adj2" fmla="val 16243992"/>
              <a:gd name="adj3" fmla="val 9770"/>
            </a:avLst>
          </a:prstGeom>
          <a:solidFill>
            <a:srgbClr val="21B63A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="" xmlns:a16="http://schemas.microsoft.com/office/drawing/2014/main" id="{86270EAE-B987-1615-9B35-5B25A290384B}"/>
              </a:ext>
            </a:extLst>
          </p:cNvPr>
          <p:cNvSpPr/>
          <p:nvPr/>
        </p:nvSpPr>
        <p:spPr>
          <a:xfrm>
            <a:off x="6636148" y="2498615"/>
            <a:ext cx="2866594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211">
            <a:extLst>
              <a:ext uri="{FF2B5EF4-FFF2-40B4-BE49-F238E27FC236}">
                <a16:creationId xmlns="" xmlns:a16="http://schemas.microsoft.com/office/drawing/2014/main" id="{F3F28710-D189-7E11-2346-E7B2466A2AAE}"/>
              </a:ext>
            </a:extLst>
          </p:cNvPr>
          <p:cNvSpPr txBox="1"/>
          <p:nvPr/>
        </p:nvSpPr>
        <p:spPr>
          <a:xfrm>
            <a:off x="6685060" y="2458836"/>
            <a:ext cx="1242955" cy="370669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опыт в бизнесе более 3-х лет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212">
            <a:extLst>
              <a:ext uri="{FF2B5EF4-FFF2-40B4-BE49-F238E27FC236}">
                <a16:creationId xmlns="" xmlns:a16="http://schemas.microsoft.com/office/drawing/2014/main" id="{3B1FAF1C-6B0E-5E63-29F0-62DD5C8058A3}"/>
              </a:ext>
            </a:extLst>
          </p:cNvPr>
          <p:cNvSpPr txBox="1"/>
          <p:nvPr/>
        </p:nvSpPr>
        <p:spPr>
          <a:xfrm>
            <a:off x="7959333" y="2478360"/>
            <a:ext cx="1138630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 до 5 человек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218">
            <a:extLst>
              <a:ext uri="{FF2B5EF4-FFF2-40B4-BE49-F238E27FC236}">
                <a16:creationId xmlns="" xmlns:a16="http://schemas.microsoft.com/office/drawing/2014/main" id="{79E3AE67-FC96-FB02-888E-3CE67B9684DE}"/>
              </a:ext>
            </a:extLst>
          </p:cNvPr>
          <p:cNvSpPr txBox="1"/>
          <p:nvPr/>
        </p:nvSpPr>
        <p:spPr>
          <a:xfrm>
            <a:off x="9091576" y="2495535"/>
            <a:ext cx="1319726" cy="229584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микробизнес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118">
            <a:extLst>
              <a:ext uri="{FF2B5EF4-FFF2-40B4-BE49-F238E27FC236}">
                <a16:creationId xmlns="" xmlns:a16="http://schemas.microsoft.com/office/drawing/2014/main" id="{B08F0A7E-CFAF-4338-A138-91B02C194463}"/>
              </a:ext>
            </a:extLst>
          </p:cNvPr>
          <p:cNvSpPr/>
          <p:nvPr/>
        </p:nvSpPr>
        <p:spPr bwMode="auto">
          <a:xfrm>
            <a:off x="538496" y="1977742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0" name="Скругленный прямоугольник 118">
            <a:extLst>
              <a:ext uri="{FF2B5EF4-FFF2-40B4-BE49-F238E27FC236}">
                <a16:creationId xmlns="" xmlns:a16="http://schemas.microsoft.com/office/drawing/2014/main" id="{07D2F4D4-6550-4BD3-BD59-6E2DDEE3A3C2}"/>
              </a:ext>
            </a:extLst>
          </p:cNvPr>
          <p:cNvSpPr/>
          <p:nvPr/>
        </p:nvSpPr>
        <p:spPr bwMode="auto">
          <a:xfrm>
            <a:off x="1999125" y="1978789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3" name="Скругленный прямоугольник 193">
            <a:extLst>
              <a:ext uri="{FF2B5EF4-FFF2-40B4-BE49-F238E27FC236}">
                <a16:creationId xmlns="" xmlns:a16="http://schemas.microsoft.com/office/drawing/2014/main" id="{6F09BB3D-8378-416D-8165-529D75A8A82A}"/>
              </a:ext>
            </a:extLst>
          </p:cNvPr>
          <p:cNvSpPr/>
          <p:nvPr/>
        </p:nvSpPr>
        <p:spPr bwMode="auto">
          <a:xfrm>
            <a:off x="3530935" y="1994897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77" name="Скругленный прямоугольник 219">
            <a:extLst>
              <a:ext uri="{FF2B5EF4-FFF2-40B4-BE49-F238E27FC236}">
                <a16:creationId xmlns="" xmlns:a16="http://schemas.microsoft.com/office/drawing/2014/main" id="{548FA53A-F644-404E-ACE5-064E87E3ECAC}"/>
              </a:ext>
            </a:extLst>
          </p:cNvPr>
          <p:cNvSpPr/>
          <p:nvPr/>
        </p:nvSpPr>
        <p:spPr bwMode="auto">
          <a:xfrm>
            <a:off x="5134264" y="1995573"/>
            <a:ext cx="68077" cy="186804"/>
          </a:xfrm>
          <a:prstGeom prst="roundRect">
            <a:avLst>
              <a:gd name="adj" fmla="val 50000"/>
            </a:avLst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6847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="" xmlns:a16="http://schemas.microsoft.com/office/drawing/2014/main" id="{940DDC3D-3140-46BF-ABEE-07F912EB00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616274" y="1611946"/>
          <a:ext cx="4001090" cy="212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0F43E2-9C82-DFB9-1064-986F0E284FBF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развитие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bject 229">
            <a:extLst>
              <a:ext uri="{FF2B5EF4-FFF2-40B4-BE49-F238E27FC236}">
                <a16:creationId xmlns="" xmlns:a16="http://schemas.microsoft.com/office/drawing/2014/main" id="{81AB0A5E-E4E9-65F8-73C7-F49B70D8E99B}"/>
              </a:ext>
            </a:extLst>
          </p:cNvPr>
          <p:cNvSpPr txBox="1"/>
          <p:nvPr/>
        </p:nvSpPr>
        <p:spPr>
          <a:xfrm>
            <a:off x="6583246" y="5694766"/>
            <a:ext cx="3812150" cy="1674824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Знаковые ресурсные проблемы развития действующего бизнеса — кадры; по остальным ресурсам ситуация относительно в норме.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Опрошенный бизнес ощущает высокое конкурентное давление, прежде всего, со стороны местных компаний, незначительное со стороны региональных компаний — концентрация на рынке МО.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Оценка перспектив сохранения спроса на 2—3 года для действующего бизнеса — позитивная.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фоне 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средней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оценки (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3,81</a:t>
            </a:r>
            <a:r>
              <a:rPr kumimoji="0" lang="ru-RU" sz="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по 5-балльной шкале) лучше других оценены коммуникации между бизнесом и властью, ниже других — </a:t>
            </a:r>
            <a:r>
              <a:rPr lang="ru-RU" sz="7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внутри деловой среды.</a:t>
            </a:r>
            <a:endParaRPr kumimoji="0" lang="ru-RU" sz="7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455C4A-59CF-4860-5EB0-2354738DFFD1}"/>
              </a:ext>
            </a:extLst>
          </p:cNvPr>
          <p:cNvSpPr txBox="1"/>
          <p:nvPr/>
        </p:nvSpPr>
        <p:spPr>
          <a:xfrm>
            <a:off x="286178" y="1212750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обеспеченность ресурсами для расширения (оценка)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C2663FF-F8C3-0A54-5B5F-64BE1D506C8B}"/>
              </a:ext>
            </a:extLst>
          </p:cNvPr>
          <p:cNvSpPr/>
          <p:nvPr/>
        </p:nvSpPr>
        <p:spPr>
          <a:xfrm flipV="1">
            <a:off x="298000" y="1186510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7CD870-34EC-5857-DF34-455AE97F3334}"/>
              </a:ext>
            </a:extLst>
          </p:cNvPr>
          <p:cNvSpPr txBox="1"/>
          <p:nvPr/>
        </p:nvSpPr>
        <p:spPr>
          <a:xfrm>
            <a:off x="6591308" y="120667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ожидания в части деловой активности (1—5)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1FBCB8D-C496-9CDB-ED54-6B4E9A6EA06F}"/>
              </a:ext>
            </a:extLst>
          </p:cNvPr>
          <p:cNvSpPr/>
          <p:nvPr/>
        </p:nvSpPr>
        <p:spPr>
          <a:xfrm flipV="1">
            <a:off x="6591308" y="118043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16BEA353-F17A-37BD-331B-FB09F1357C42}"/>
              </a:ext>
            </a:extLst>
          </p:cNvPr>
          <p:cNvCxnSpPr>
            <a:cxnSpLocks/>
          </p:cNvCxnSpPr>
          <p:nvPr/>
        </p:nvCxnSpPr>
        <p:spPr>
          <a:xfrm flipH="1">
            <a:off x="6462618" y="1518993"/>
            <a:ext cx="10739" cy="5790824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DD0E82B-24C7-B58D-7B8A-00763454E2A9}"/>
              </a:ext>
            </a:extLst>
          </p:cNvPr>
          <p:cNvSpPr txBox="1"/>
          <p:nvPr/>
        </p:nvSpPr>
        <p:spPr>
          <a:xfrm>
            <a:off x="289946" y="4773997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качества коммуникации (1—5)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58E45AF0-1580-04E5-F853-F9673B32DC8E}"/>
              </a:ext>
            </a:extLst>
          </p:cNvPr>
          <p:cNvSpPr/>
          <p:nvPr/>
        </p:nvSpPr>
        <p:spPr>
          <a:xfrm flipV="1">
            <a:off x="301768" y="4747757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60FB324-74CA-040D-4776-D0372FC210DF}"/>
              </a:ext>
            </a:extLst>
          </p:cNvPr>
          <p:cNvSpPr txBox="1"/>
          <p:nvPr/>
        </p:nvSpPr>
        <p:spPr>
          <a:xfrm>
            <a:off x="6591308" y="3851510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оценка уровня конкуренции (</a:t>
            </a:r>
            <a:r>
              <a:rPr lang="ru-RU" sz="1200" b="1" spc="-40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1—5</a:t>
            </a: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9BFD98B-AB64-42A9-EB2E-62A8B438156E}"/>
              </a:ext>
            </a:extLst>
          </p:cNvPr>
          <p:cNvSpPr/>
          <p:nvPr/>
        </p:nvSpPr>
        <p:spPr>
          <a:xfrm flipV="1">
            <a:off x="6591308" y="3825270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="" xmlns:a16="http://schemas.microsoft.com/office/drawing/2014/main" id="{47AB8769-1BCF-466C-8521-C04DD171DE9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517" y="1551304"/>
          <a:ext cx="6228615" cy="309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EF63A54-258A-5C25-61F5-9BCEFBCFA13F}"/>
              </a:ext>
            </a:extLst>
          </p:cNvPr>
          <p:cNvSpPr/>
          <p:nvPr/>
        </p:nvSpPr>
        <p:spPr>
          <a:xfrm>
            <a:off x="5259379" y="2153693"/>
            <a:ext cx="216023" cy="97966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="" xmlns:a16="http://schemas.microsoft.com/office/drawing/2014/main" id="{1F4AC515-7017-43F4-97AF-DEA260201AD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642843" y="4250335"/>
          <a:ext cx="3888433" cy="135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="" xmlns:a16="http://schemas.microsoft.com/office/drawing/2014/main" id="{8F064480-924A-4407-861C-79758EADE12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0689" y="5179472"/>
          <a:ext cx="6049012" cy="227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02734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0465347" y="2069277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0F43E2-9C82-DFB9-1064-986F0E284FBF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ПОЗИЦИЯ ПРЕДПРИНИМАТЕЛЕЙ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ниши и потребности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0E76E19C-6CAA-836C-6D6B-B263B9273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6E97C9-EEA2-876D-B171-97DD5D92C76A}"/>
              </a:ext>
            </a:extLst>
          </p:cNvPr>
          <p:cNvSpPr txBox="1"/>
          <p:nvPr/>
        </p:nvSpPr>
        <p:spPr>
          <a:xfrm>
            <a:off x="286178" y="1212750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восстановление бизнеса — % загрузки мощностей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2991F698-A942-31C7-9CB7-8018AD201E81}"/>
              </a:ext>
            </a:extLst>
          </p:cNvPr>
          <p:cNvSpPr/>
          <p:nvPr/>
        </p:nvSpPr>
        <p:spPr>
          <a:xfrm flipV="1">
            <a:off x="298000" y="1186510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EB22DF-FA06-6FF2-4FD1-8208F4534A84}"/>
              </a:ext>
            </a:extLst>
          </p:cNvPr>
          <p:cNvSpPr txBox="1"/>
          <p:nvPr/>
        </p:nvSpPr>
        <p:spPr>
          <a:xfrm>
            <a:off x="6591308" y="120667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факторы успешной реализации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4A6AE3AE-E165-8067-26EB-6D7B37F9E6F1}"/>
              </a:ext>
            </a:extLst>
          </p:cNvPr>
          <p:cNvSpPr/>
          <p:nvPr/>
        </p:nvSpPr>
        <p:spPr>
          <a:xfrm flipV="1">
            <a:off x="6591308" y="118043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BD9BB1A-26C9-07CD-4838-FF2DF16C4EB3}"/>
              </a:ext>
            </a:extLst>
          </p:cNvPr>
          <p:cNvSpPr txBox="1"/>
          <p:nvPr/>
        </p:nvSpPr>
        <p:spPr>
          <a:xfrm>
            <a:off x="286178" y="2835729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необходимая инфраструктура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CA74A605-C440-75A8-2706-E2AF758F5672}"/>
              </a:ext>
            </a:extLst>
          </p:cNvPr>
          <p:cNvSpPr/>
          <p:nvPr/>
        </p:nvSpPr>
        <p:spPr>
          <a:xfrm flipV="1">
            <a:off x="298000" y="2809489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6B645A4-E725-4824-38EF-BD7EA2AA0728}"/>
              </a:ext>
            </a:extLst>
          </p:cNvPr>
          <p:cNvSpPr txBox="1"/>
          <p:nvPr/>
        </p:nvSpPr>
        <p:spPr>
          <a:xfrm>
            <a:off x="6591308" y="4261639"/>
            <a:ext cx="3800324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факторы негативного влияния на проекты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65BD5462-732F-AC53-2EDB-0E610EF89283}"/>
              </a:ext>
            </a:extLst>
          </p:cNvPr>
          <p:cNvSpPr/>
          <p:nvPr/>
        </p:nvSpPr>
        <p:spPr>
          <a:xfrm flipV="1">
            <a:off x="6591308" y="4235399"/>
            <a:ext cx="3800320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7E887B2-6472-5430-A97C-A39F72775F26}"/>
              </a:ext>
            </a:extLst>
          </p:cNvPr>
          <p:cNvSpPr txBox="1"/>
          <p:nvPr/>
        </p:nvSpPr>
        <p:spPr>
          <a:xfrm>
            <a:off x="280247" y="5726984"/>
            <a:ext cx="6069228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опыт реализации инвестиционных проектов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83AD5ED0-3493-C8E8-EFFC-0395E6B061B5}"/>
              </a:ext>
            </a:extLst>
          </p:cNvPr>
          <p:cNvSpPr/>
          <p:nvPr/>
        </p:nvSpPr>
        <p:spPr>
          <a:xfrm flipV="1">
            <a:off x="292069" y="5700744"/>
            <a:ext cx="606922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06153F53-D77C-F71B-446E-1DF1F1277936}"/>
              </a:ext>
            </a:extLst>
          </p:cNvPr>
          <p:cNvCxnSpPr>
            <a:cxnSpLocks/>
          </p:cNvCxnSpPr>
          <p:nvPr/>
        </p:nvCxnSpPr>
        <p:spPr>
          <a:xfrm flipH="1">
            <a:off x="6462618" y="1518993"/>
            <a:ext cx="10739" cy="5790824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Диаграмма 27">
            <a:extLst>
              <a:ext uri="{FF2B5EF4-FFF2-40B4-BE49-F238E27FC236}">
                <a16:creationId xmlns="" xmlns:a16="http://schemas.microsoft.com/office/drawing/2014/main" id="{1775B2C8-1829-4F25-B9D4-3C3D553CDB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247" y="1609203"/>
          <a:ext cx="5930548" cy="1172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="" xmlns:a16="http://schemas.microsoft.com/office/drawing/2014/main" id="{ECBCAE2E-8257-43D1-BF91-6CEED7C4950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22618" y="1333154"/>
          <a:ext cx="4286006" cy="280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>
            <a:extLst>
              <a:ext uri="{FF2B5EF4-FFF2-40B4-BE49-F238E27FC236}">
                <a16:creationId xmlns="" xmlns:a16="http://schemas.microsoft.com/office/drawing/2014/main" id="{C66E9512-60B1-4362-81BE-6A3E43A953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78748" y="4324179"/>
          <a:ext cx="4729875" cy="298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>
            <a:extLst>
              <a:ext uri="{FF2B5EF4-FFF2-40B4-BE49-F238E27FC236}">
                <a16:creationId xmlns="" xmlns:a16="http://schemas.microsoft.com/office/drawing/2014/main" id="{7017B6B8-436C-4421-9385-C0B705CFD0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134020" y="2935466"/>
          <a:ext cx="7460672" cy="268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>
            <a:extLst>
              <a:ext uri="{FF2B5EF4-FFF2-40B4-BE49-F238E27FC236}">
                <a16:creationId xmlns="" xmlns:a16="http://schemas.microsoft.com/office/drawing/2014/main" id="{8F7304A0-3F34-4307-A914-2B33B489A79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47836" y="6105094"/>
          <a:ext cx="5925133" cy="13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BDCD719-8883-FAE4-95AB-FC2BC40B7951}"/>
              </a:ext>
            </a:extLst>
          </p:cNvPr>
          <p:cNvSpPr/>
          <p:nvPr/>
        </p:nvSpPr>
        <p:spPr>
          <a:xfrm>
            <a:off x="3978548" y="4930205"/>
            <a:ext cx="1800200" cy="4740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F90ADD5-5384-43B0-69ED-5D3ADF50F1B2}"/>
              </a:ext>
            </a:extLst>
          </p:cNvPr>
          <p:cNvSpPr/>
          <p:nvPr/>
        </p:nvSpPr>
        <p:spPr>
          <a:xfrm>
            <a:off x="9091115" y="6517729"/>
            <a:ext cx="1243709" cy="57606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1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Стрелка: вниз 161">
            <a:extLst>
              <a:ext uri="{FF2B5EF4-FFF2-40B4-BE49-F238E27FC236}">
                <a16:creationId xmlns="" xmlns:a16="http://schemas.microsoft.com/office/drawing/2014/main" id="{65BAE6E6-6879-42E7-811F-14007662E97D}"/>
              </a:ext>
            </a:extLst>
          </p:cNvPr>
          <p:cNvSpPr/>
          <p:nvPr/>
        </p:nvSpPr>
        <p:spPr>
          <a:xfrm>
            <a:off x="7396399" y="5634176"/>
            <a:ext cx="131239" cy="13516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75" name="Прямоугольник 274">
            <a:extLst>
              <a:ext uri="{FF2B5EF4-FFF2-40B4-BE49-F238E27FC236}">
                <a16:creationId xmlns="" xmlns:a16="http://schemas.microsoft.com/office/drawing/2014/main" id="{687C4CD6-C8F0-4811-B00D-BBE432C9459F}"/>
              </a:ext>
            </a:extLst>
          </p:cNvPr>
          <p:cNvSpPr/>
          <p:nvPr/>
        </p:nvSpPr>
        <p:spPr>
          <a:xfrm>
            <a:off x="8751432" y="6434720"/>
            <a:ext cx="1666556" cy="66534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Картирование процесса взаимодействия с органами власти</a:t>
            </a:r>
          </a:p>
        </p:txBody>
      </p:sp>
      <p:sp>
        <p:nvSpPr>
          <p:cNvPr id="273" name="Прямоугольник 272">
            <a:extLst>
              <a:ext uri="{FF2B5EF4-FFF2-40B4-BE49-F238E27FC236}">
                <a16:creationId xmlns="" xmlns:a16="http://schemas.microsoft.com/office/drawing/2014/main" id="{616EFED8-EB8E-4181-8A5C-1BA36B90B6DB}"/>
              </a:ext>
            </a:extLst>
          </p:cNvPr>
          <p:cNvSpPr/>
          <p:nvPr/>
        </p:nvSpPr>
        <p:spPr>
          <a:xfrm>
            <a:off x="4503721" y="6421386"/>
            <a:ext cx="1666556" cy="684812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комплекса  первоочередных задач  </a:t>
            </a:r>
            <a:endParaRPr lang="en-US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</a:t>
            </a:r>
          </a:p>
        </p:txBody>
      </p:sp>
      <p:sp>
        <p:nvSpPr>
          <p:cNvPr id="270" name="Прямоугольник 269">
            <a:extLst>
              <a:ext uri="{FF2B5EF4-FFF2-40B4-BE49-F238E27FC236}">
                <a16:creationId xmlns="" xmlns:a16="http://schemas.microsoft.com/office/drawing/2014/main" id="{5FE5EE00-EC60-4BE7-8A62-BF2B86E2F572}"/>
              </a:ext>
            </a:extLst>
          </p:cNvPr>
          <p:cNvSpPr/>
          <p:nvPr/>
        </p:nvSpPr>
        <p:spPr>
          <a:xfrm>
            <a:off x="6678211" y="507701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</a:t>
            </a: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идей  прорывного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характера</a:t>
            </a: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="" xmlns:a16="http://schemas.microsoft.com/office/drawing/2014/main" id="{7F4859C5-F495-4D28-B399-54029839A9FB}"/>
              </a:ext>
            </a:extLst>
          </p:cNvPr>
          <p:cNvSpPr/>
          <p:nvPr/>
        </p:nvSpPr>
        <p:spPr>
          <a:xfrm>
            <a:off x="8808850" y="3382057"/>
            <a:ext cx="1640361" cy="666750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актуальности форм </a:t>
            </a:r>
            <a:endParaRPr lang="en-US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механизмов поддержки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с учетом перспектив развития МО</a:t>
            </a:r>
          </a:p>
        </p:txBody>
      </p:sp>
      <p:sp>
        <p:nvSpPr>
          <p:cNvPr id="160" name="Стрелка: вниз 159">
            <a:extLst>
              <a:ext uri="{FF2B5EF4-FFF2-40B4-BE49-F238E27FC236}">
                <a16:creationId xmlns="" xmlns:a16="http://schemas.microsoft.com/office/drawing/2014/main" id="{429B97A5-2623-488D-9873-AD8C01EE01D0}"/>
              </a:ext>
            </a:extLst>
          </p:cNvPr>
          <p:cNvSpPr/>
          <p:nvPr/>
        </p:nvSpPr>
        <p:spPr>
          <a:xfrm>
            <a:off x="5472228" y="3934894"/>
            <a:ext cx="121564" cy="1421916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59" name="Стрелка: вниз 158">
            <a:extLst>
              <a:ext uri="{FF2B5EF4-FFF2-40B4-BE49-F238E27FC236}">
                <a16:creationId xmlns="" xmlns:a16="http://schemas.microsoft.com/office/drawing/2014/main" id="{C8CD2F0A-2F0E-49CE-941C-E722CABA2ABF}"/>
              </a:ext>
            </a:extLst>
          </p:cNvPr>
          <p:cNvSpPr/>
          <p:nvPr/>
        </p:nvSpPr>
        <p:spPr>
          <a:xfrm>
            <a:off x="5115726" y="3938447"/>
            <a:ext cx="121564" cy="2475575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66" name="Прямоугольник 265">
            <a:extLst>
              <a:ext uri="{FF2B5EF4-FFF2-40B4-BE49-F238E27FC236}">
                <a16:creationId xmlns="" xmlns:a16="http://schemas.microsoft.com/office/drawing/2014/main" id="{818FAA05-1AE4-46FA-A448-A7D33054CE09}"/>
              </a:ext>
            </a:extLst>
          </p:cNvPr>
          <p:cNvSpPr/>
          <p:nvPr/>
        </p:nvSpPr>
        <p:spPr>
          <a:xfrm>
            <a:off x="4520706" y="340659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идей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изменению продуктовой матрицы</a:t>
            </a: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="" xmlns:a16="http://schemas.microsoft.com/office/drawing/2014/main" id="{ED449D09-68BA-4860-B37A-32F05607DBA2}"/>
              </a:ext>
            </a:extLst>
          </p:cNvPr>
          <p:cNvSpPr/>
          <p:nvPr/>
        </p:nvSpPr>
        <p:spPr>
          <a:xfrm>
            <a:off x="275412" y="6721200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опроса  (анкетирование) жителей МО</a:t>
            </a:r>
          </a:p>
        </p:txBody>
      </p:sp>
      <p:sp>
        <p:nvSpPr>
          <p:cNvPr id="262" name="Прямоугольник 261">
            <a:extLst>
              <a:ext uri="{FF2B5EF4-FFF2-40B4-BE49-F238E27FC236}">
                <a16:creationId xmlns="" xmlns:a16="http://schemas.microsoft.com/office/drawing/2014/main" id="{F86F18DD-B726-417B-AEE0-64B3CC60B0F4}"/>
              </a:ext>
            </a:extLst>
          </p:cNvPr>
          <p:cNvSpPr/>
          <p:nvPr/>
        </p:nvSpPr>
        <p:spPr>
          <a:xfrm>
            <a:off x="267897" y="5885532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статистики от администрации МО, правительства региона, Росстата, сбор экспертных оценок</a:t>
            </a:r>
            <a:r>
              <a:rPr lang="en-US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открытых источников</a:t>
            </a:r>
          </a:p>
        </p:txBody>
      </p:sp>
      <p:sp>
        <p:nvSpPr>
          <p:cNvPr id="240" name="Прямоугольник 239">
            <a:extLst>
              <a:ext uri="{FF2B5EF4-FFF2-40B4-BE49-F238E27FC236}">
                <a16:creationId xmlns="" xmlns:a16="http://schemas.microsoft.com/office/drawing/2014/main" id="{C0AAB833-08F1-4DD4-A8FE-9025289D8859}"/>
              </a:ext>
            </a:extLst>
          </p:cNvPr>
          <p:cNvSpPr/>
          <p:nvPr/>
        </p:nvSpPr>
        <p:spPr>
          <a:xfrm>
            <a:off x="2412752" y="4661631"/>
            <a:ext cx="1640514" cy="463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географии поставок ресурсов</a:t>
            </a:r>
          </a:p>
        </p:txBody>
      </p:sp>
      <p:sp>
        <p:nvSpPr>
          <p:cNvPr id="239" name="Прямоугольник 238">
            <a:extLst>
              <a:ext uri="{FF2B5EF4-FFF2-40B4-BE49-F238E27FC236}">
                <a16:creationId xmlns="" xmlns:a16="http://schemas.microsoft.com/office/drawing/2014/main" id="{B15732EA-B378-4DB6-94B8-9BC051E623DA}"/>
              </a:ext>
            </a:extLst>
          </p:cNvPr>
          <p:cNvSpPr/>
          <p:nvPr/>
        </p:nvSpPr>
        <p:spPr>
          <a:xfrm>
            <a:off x="2412752" y="4051816"/>
            <a:ext cx="1640514" cy="5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ключевых  компетенций МО                      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реестр их носителей</a:t>
            </a:r>
          </a:p>
        </p:txBody>
      </p:sp>
      <p:sp>
        <p:nvSpPr>
          <p:cNvPr id="238" name="Прямоугольник 237">
            <a:extLst>
              <a:ext uri="{FF2B5EF4-FFF2-40B4-BE49-F238E27FC236}">
                <a16:creationId xmlns="" xmlns:a16="http://schemas.microsoft.com/office/drawing/2014/main" id="{18A447E4-6D0A-43BF-B5B6-EF20B3852896}"/>
              </a:ext>
            </a:extLst>
          </p:cNvPr>
          <p:cNvSpPr/>
          <p:nvPr/>
        </p:nvSpPr>
        <p:spPr>
          <a:xfrm>
            <a:off x="2412752" y="3389744"/>
            <a:ext cx="1640514" cy="580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продуктовой  матрицы МО и трендов ее  перспективного развития</a:t>
            </a:r>
            <a:endParaRPr lang="ru-RU" sz="8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7" name="Соединитель: уступ 196">
            <a:extLst>
              <a:ext uri="{FF2B5EF4-FFF2-40B4-BE49-F238E27FC236}">
                <a16:creationId xmlns="" xmlns:a16="http://schemas.microsoft.com/office/drawing/2014/main" id="{1C430202-A25A-436C-9752-D7C55BE80C49}"/>
              </a:ext>
            </a:extLst>
          </p:cNvPr>
          <p:cNvCxnSpPr>
            <a:cxnSpLocks/>
          </p:cNvCxnSpPr>
          <p:nvPr/>
        </p:nvCxnSpPr>
        <p:spPr>
          <a:xfrm flipV="1">
            <a:off x="8310058" y="3936851"/>
            <a:ext cx="498792" cy="1932635"/>
          </a:xfrm>
          <a:prstGeom prst="bentConnector3">
            <a:avLst>
              <a:gd name="adj1" fmla="val 43623"/>
            </a:avLst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Соединитель: уступ 181">
            <a:extLst>
              <a:ext uri="{FF2B5EF4-FFF2-40B4-BE49-F238E27FC236}">
                <a16:creationId xmlns="" xmlns:a16="http://schemas.microsoft.com/office/drawing/2014/main" id="{55F0C08A-0E85-4DA6-89E8-454CBF9A657D}"/>
              </a:ext>
            </a:extLst>
          </p:cNvPr>
          <p:cNvCxnSpPr>
            <a:cxnSpLocks/>
            <a:stCxn id="269" idx="3"/>
            <a:endCxn id="267" idx="1"/>
          </p:cNvCxnSpPr>
          <p:nvPr/>
        </p:nvCxnSpPr>
        <p:spPr>
          <a:xfrm flipV="1">
            <a:off x="6170277" y="3726102"/>
            <a:ext cx="499420" cy="1924802"/>
          </a:xfrm>
          <a:prstGeom prst="bentConnector3">
            <a:avLst>
              <a:gd name="adj1" fmla="val 48031"/>
            </a:avLst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="" xmlns:a16="http://schemas.microsoft.com/office/drawing/2014/main" id="{7BB9BE57-8482-4BAE-92D1-51E436B6AF41}"/>
              </a:ext>
            </a:extLst>
          </p:cNvPr>
          <p:cNvCxnSpPr>
            <a:cxnSpLocks/>
          </p:cNvCxnSpPr>
          <p:nvPr/>
        </p:nvCxnSpPr>
        <p:spPr>
          <a:xfrm>
            <a:off x="1924118" y="7215316"/>
            <a:ext cx="494268" cy="0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Стрелка: вниз 171">
            <a:extLst>
              <a:ext uri="{FF2B5EF4-FFF2-40B4-BE49-F238E27FC236}">
                <a16:creationId xmlns="" xmlns:a16="http://schemas.microsoft.com/office/drawing/2014/main" id="{ECB206D9-2540-48BE-BC4B-AD93EF97449D}"/>
              </a:ext>
            </a:extLst>
          </p:cNvPr>
          <p:cNvSpPr/>
          <p:nvPr/>
        </p:nvSpPr>
        <p:spPr>
          <a:xfrm rot="16200000">
            <a:off x="8489435" y="3456952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1" name="Стрелка: вниз 170">
            <a:extLst>
              <a:ext uri="{FF2B5EF4-FFF2-40B4-BE49-F238E27FC236}">
                <a16:creationId xmlns="" xmlns:a16="http://schemas.microsoft.com/office/drawing/2014/main" id="{45234487-0373-4F9B-9BD3-C3720F24062B}"/>
              </a:ext>
            </a:extLst>
          </p:cNvPr>
          <p:cNvSpPr/>
          <p:nvPr/>
        </p:nvSpPr>
        <p:spPr>
          <a:xfrm rot="16200000">
            <a:off x="6358381" y="656799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8" name="Стрелка: вниз 167">
            <a:extLst>
              <a:ext uri="{FF2B5EF4-FFF2-40B4-BE49-F238E27FC236}">
                <a16:creationId xmlns="" xmlns:a16="http://schemas.microsoft.com/office/drawing/2014/main" id="{7FD159F4-46BE-49E2-A102-0FF1BE086F07}"/>
              </a:ext>
            </a:extLst>
          </p:cNvPr>
          <p:cNvSpPr/>
          <p:nvPr/>
        </p:nvSpPr>
        <p:spPr>
          <a:xfrm rot="16200000">
            <a:off x="6349324" y="517150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5" name="Стрелка: вниз 164">
            <a:extLst>
              <a:ext uri="{FF2B5EF4-FFF2-40B4-BE49-F238E27FC236}">
                <a16:creationId xmlns="" xmlns:a16="http://schemas.microsoft.com/office/drawing/2014/main" id="{8389A520-2336-4D16-AA94-278FEBB74ED7}"/>
              </a:ext>
            </a:extLst>
          </p:cNvPr>
          <p:cNvSpPr/>
          <p:nvPr/>
        </p:nvSpPr>
        <p:spPr>
          <a:xfrm>
            <a:off x="9499930" y="4045606"/>
            <a:ext cx="119350" cy="1405716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1" name="Стрелка: вниз 160">
            <a:extLst>
              <a:ext uri="{FF2B5EF4-FFF2-40B4-BE49-F238E27FC236}">
                <a16:creationId xmlns="" xmlns:a16="http://schemas.microsoft.com/office/drawing/2014/main" id="{A6C69793-6FFE-46F0-9B00-FD7EEA46D5BE}"/>
              </a:ext>
            </a:extLst>
          </p:cNvPr>
          <p:cNvSpPr/>
          <p:nvPr/>
        </p:nvSpPr>
        <p:spPr>
          <a:xfrm>
            <a:off x="7404101" y="3973324"/>
            <a:ext cx="123538" cy="1098471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="" xmlns:a16="http://schemas.microsoft.com/office/drawing/2014/main" id="{87AA2AB2-89B7-49BF-A4FC-BA5B47F4DE86}"/>
              </a:ext>
            </a:extLst>
          </p:cNvPr>
          <p:cNvCxnSpPr>
            <a:cxnSpLocks/>
            <a:endCxn id="238" idx="1"/>
          </p:cNvCxnSpPr>
          <p:nvPr/>
        </p:nvCxnSpPr>
        <p:spPr>
          <a:xfrm flipV="1">
            <a:off x="1924507" y="3680038"/>
            <a:ext cx="488245" cy="66874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="" xmlns:a16="http://schemas.microsoft.com/office/drawing/2014/main" id="{D8535413-A295-4D80-B8AA-5DA12108841F}"/>
              </a:ext>
            </a:extLst>
          </p:cNvPr>
          <p:cNvCxnSpPr>
            <a:cxnSpLocks/>
          </p:cNvCxnSpPr>
          <p:nvPr/>
        </p:nvCxnSpPr>
        <p:spPr>
          <a:xfrm>
            <a:off x="1924507" y="3735416"/>
            <a:ext cx="483133" cy="59776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="" xmlns:a16="http://schemas.microsoft.com/office/drawing/2014/main" id="{821B617F-2FA3-41C9-91C2-3FAD5B946BF1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1915926" y="3705811"/>
            <a:ext cx="481426" cy="89568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="" xmlns:a16="http://schemas.microsoft.com/office/drawing/2014/main" id="{12C6AA42-8A0C-4258-99BB-8AE90F8683F4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1915926" y="4374231"/>
            <a:ext cx="499204" cy="227269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="" xmlns:a16="http://schemas.microsoft.com/office/drawing/2014/main" id="{AAD7AA32-A1DC-42A9-8B31-F77FF3169611}"/>
              </a:ext>
            </a:extLst>
          </p:cNvPr>
          <p:cNvCxnSpPr>
            <a:cxnSpLocks/>
          </p:cNvCxnSpPr>
          <p:nvPr/>
        </p:nvCxnSpPr>
        <p:spPr>
          <a:xfrm flipV="1">
            <a:off x="1924507" y="4930954"/>
            <a:ext cx="483133" cy="501805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="" xmlns:a16="http://schemas.microsoft.com/office/drawing/2014/main" id="{E0CFB085-56D0-4AE8-8065-C7C95CFB8BB2}"/>
              </a:ext>
            </a:extLst>
          </p:cNvPr>
          <p:cNvCxnSpPr>
            <a:cxnSpLocks/>
          </p:cNvCxnSpPr>
          <p:nvPr/>
        </p:nvCxnSpPr>
        <p:spPr>
          <a:xfrm flipV="1">
            <a:off x="1924507" y="5432543"/>
            <a:ext cx="483133" cy="216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="" xmlns:a16="http://schemas.microsoft.com/office/drawing/2014/main" id="{3BD4712D-C72C-4C19-ACA8-5A2325D94DC7}"/>
              </a:ext>
            </a:extLst>
          </p:cNvPr>
          <p:cNvCxnSpPr>
            <a:cxnSpLocks/>
          </p:cNvCxnSpPr>
          <p:nvPr/>
        </p:nvCxnSpPr>
        <p:spPr>
          <a:xfrm>
            <a:off x="1924507" y="5432759"/>
            <a:ext cx="483133" cy="552668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="" xmlns:a16="http://schemas.microsoft.com/office/drawing/2014/main" id="{C3420843-4F30-4799-A7D6-B044E4A877A4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83133" cy="381487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="" xmlns:a16="http://schemas.microsoft.com/office/drawing/2014/main" id="{85AE3835-6970-41C9-9663-160C24A29B13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72845" cy="894238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37"/>
          <p:cNvSpPr txBox="1"/>
          <p:nvPr/>
        </p:nvSpPr>
        <p:spPr>
          <a:xfrm>
            <a:off x="0" y="2867946"/>
            <a:ext cx="1069339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0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содержание</a:t>
            </a:r>
            <a:r>
              <a:rPr lang="ru-RU" sz="1200" b="1" spc="-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</a:t>
            </a:r>
            <a:r>
              <a:rPr lang="ru-RU" sz="1200" b="1" spc="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работ</a:t>
            </a:r>
            <a:endParaRPr lang="ru-RU" sz="12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1117129"/>
            <a:ext cx="10692130" cy="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10692003" y="0"/>
                </a:moveTo>
                <a:lnTo>
                  <a:pt x="0" y="0"/>
                </a:lnTo>
              </a:path>
            </a:pathLst>
          </a:custGeom>
          <a:solidFill>
            <a:srgbClr val="FFDE16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5864" y="192293"/>
            <a:ext cx="0" cy="812165"/>
          </a:xfrm>
          <a:custGeom>
            <a:avLst/>
            <a:gdLst/>
            <a:ahLst/>
            <a:cxnLst/>
            <a:rect l="l" t="t" r="r" b="b"/>
            <a:pathLst>
              <a:path h="812165">
                <a:moveTo>
                  <a:pt x="0" y="0"/>
                </a:moveTo>
                <a:lnTo>
                  <a:pt x="0" y="811745"/>
                </a:lnTo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801074" y="1381224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98701" y="1485918"/>
            <a:ext cx="1330960" cy="6336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5080">
              <a:lnSpc>
                <a:spcPct val="101800"/>
              </a:lnSpc>
              <a:spcBef>
                <a:spcPts val="80"/>
              </a:spcBef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СРАВНИТЕЛЬНЫЙ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СИСТЕМЫ 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УПРАВЛЕНИЯ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Е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ТИЦИОННЫМ 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ПРОЦЕССОМ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</a:t>
            </a:r>
            <a:r>
              <a:rPr sz="800" b="1" spc="-2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800" b="1" spc="-2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69660" y="1402738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67183" y="1485918"/>
            <a:ext cx="1420213" cy="51001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116839">
              <a:lnSpc>
                <a:spcPct val="101800"/>
              </a:lnSpc>
              <a:spcBef>
                <a:spcPts val="80"/>
              </a:spcBef>
            </a:pP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ПРОВЕДЕНИЕ </a:t>
            </a: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СЕРИЙ 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МОЗГОВЫХ  ШТУРМОВ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3970">
              <a:lnSpc>
                <a:spcPct val="100000"/>
              </a:lnSpc>
              <a:spcBef>
                <a:spcPts val="20"/>
              </a:spcBef>
            </a:pP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spc="-6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ЭКСПЕРТАМИ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38244" y="1402738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+mj-l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37384" y="2365107"/>
            <a:ext cx="2247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3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22945" y="1539426"/>
            <a:ext cx="1438275" cy="508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SWOT</a:t>
            </a:r>
            <a:r>
              <a:rPr lang="ru-RU"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-АНАЛИЗ</a:t>
            </a:r>
            <a:r>
              <a:rPr sz="800" b="1" spc="-1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5080">
              <a:lnSpc>
                <a:spcPct val="101800"/>
              </a:lnSpc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СЕРИЯ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МОЗГОВЫХ  ШТУРМОВ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</a:t>
            </a:r>
            <a:r>
              <a:rPr sz="800" b="1" spc="-6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РАБОЧЕЙ  ГРУППОЙ</a:t>
            </a:r>
            <a:endParaRPr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406828" y="1395055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06003" y="2365107"/>
            <a:ext cx="223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2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06003" y="1485918"/>
            <a:ext cx="1452101" cy="2569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СБОР,</a:t>
            </a:r>
            <a:r>
              <a:rPr lang="ru-RU" sz="800" b="1" spc="-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ОБРАБОТКА,  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 ИНФО</a:t>
            </a:r>
            <a:r>
              <a:rPr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</a:t>
            </a:r>
            <a:r>
              <a:rPr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МАЦИИ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018405" y="1008502"/>
            <a:ext cx="6565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этапы</a:t>
            </a:r>
            <a:endParaRPr sz="12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75412" y="1395055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52400" sx="102000" sy="102000" algn="ctr" rotWithShape="0">
              <a:srgbClr val="000000">
                <a:alpha val="24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87188" y="1793534"/>
            <a:ext cx="1453692" cy="5232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2225" marR="5080">
              <a:lnSpc>
                <a:spcPts val="800"/>
              </a:lnSpc>
              <a:spcBef>
                <a:spcPts val="490"/>
              </a:spcBef>
            </a:pP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методологии 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2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sz="7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шаблонов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глубинных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регламентов</a:t>
            </a:r>
            <a:r>
              <a:rPr sz="7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</a:t>
            </a:r>
            <a:r>
              <a:rPr sz="7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2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полевых</a:t>
            </a:r>
            <a:r>
              <a:rPr sz="700" b="1" spc="-8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endParaRPr sz="7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048474" y="4302614"/>
            <a:ext cx="135890" cy="2907302"/>
          </a:xfrm>
          <a:custGeom>
            <a:avLst/>
            <a:gdLst/>
            <a:ahLst/>
            <a:cxnLst/>
            <a:rect l="l" t="t" r="r" b="b"/>
            <a:pathLst>
              <a:path w="135889" h="2904490">
                <a:moveTo>
                  <a:pt x="7874" y="0"/>
                </a:moveTo>
                <a:lnTo>
                  <a:pt x="135369" y="0"/>
                </a:lnTo>
                <a:lnTo>
                  <a:pt x="135369" y="2904159"/>
                </a:lnTo>
                <a:lnTo>
                  <a:pt x="0" y="2904159"/>
                </a:lnTo>
              </a:path>
            </a:pathLst>
          </a:custGeom>
          <a:ln w="12700">
            <a:solidFill>
              <a:srgbClr val="21B63A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cxnSp>
        <p:nvCxnSpPr>
          <p:cNvPr id="146" name="Прямая со стрелкой 145">
            <a:extLst>
              <a:ext uri="{FF2B5EF4-FFF2-40B4-BE49-F238E27FC236}">
                <a16:creationId xmlns="" xmlns:a16="http://schemas.microsoft.com/office/drawing/2014/main" id="{8E48D7A6-62FB-4B5F-807D-F739DA2F579F}"/>
              </a:ext>
            </a:extLst>
          </p:cNvPr>
          <p:cNvCxnSpPr>
            <a:cxnSpLocks/>
          </p:cNvCxnSpPr>
          <p:nvPr/>
        </p:nvCxnSpPr>
        <p:spPr>
          <a:xfrm>
            <a:off x="4055897" y="3684120"/>
            <a:ext cx="465760" cy="3477"/>
          </a:xfrm>
          <a:prstGeom prst="straightConnector1">
            <a:avLst/>
          </a:prstGeom>
          <a:ln w="12700">
            <a:solidFill>
              <a:srgbClr val="21B63A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Стрелка: вниз 163">
            <a:extLst>
              <a:ext uri="{FF2B5EF4-FFF2-40B4-BE49-F238E27FC236}">
                <a16:creationId xmlns="" xmlns:a16="http://schemas.microsoft.com/office/drawing/2014/main" id="{E174A60F-D92A-4FF7-9065-8C5CA611B8E8}"/>
              </a:ext>
            </a:extLst>
          </p:cNvPr>
          <p:cNvSpPr/>
          <p:nvPr/>
        </p:nvSpPr>
        <p:spPr>
          <a:xfrm>
            <a:off x="7398564" y="6236035"/>
            <a:ext cx="122400" cy="303068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6" name="Стрелка: вниз 165">
            <a:extLst>
              <a:ext uri="{FF2B5EF4-FFF2-40B4-BE49-F238E27FC236}">
                <a16:creationId xmlns="" xmlns:a16="http://schemas.microsoft.com/office/drawing/2014/main" id="{BE1FA994-8660-440D-97D8-E3D79CC724E8}"/>
              </a:ext>
            </a:extLst>
          </p:cNvPr>
          <p:cNvSpPr/>
          <p:nvPr/>
        </p:nvSpPr>
        <p:spPr>
          <a:xfrm>
            <a:off x="9502980" y="6240741"/>
            <a:ext cx="119350" cy="193979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7" name="Стрелка: вниз 166">
            <a:extLst>
              <a:ext uri="{FF2B5EF4-FFF2-40B4-BE49-F238E27FC236}">
                <a16:creationId xmlns="" xmlns:a16="http://schemas.microsoft.com/office/drawing/2014/main" id="{9945A221-67FD-4769-B335-8235DF5FD509}"/>
              </a:ext>
            </a:extLst>
          </p:cNvPr>
          <p:cNvSpPr/>
          <p:nvPr/>
        </p:nvSpPr>
        <p:spPr>
          <a:xfrm rot="16200000">
            <a:off x="6351562" y="5616266"/>
            <a:ext cx="123535" cy="499743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9" name="Стрелка: вниз 168">
            <a:extLst>
              <a:ext uri="{FF2B5EF4-FFF2-40B4-BE49-F238E27FC236}">
                <a16:creationId xmlns="" xmlns:a16="http://schemas.microsoft.com/office/drawing/2014/main" id="{BE877990-44CE-461B-A156-7F508DC68A30}"/>
              </a:ext>
            </a:extLst>
          </p:cNvPr>
          <p:cNvSpPr/>
          <p:nvPr/>
        </p:nvSpPr>
        <p:spPr>
          <a:xfrm rot="16200000">
            <a:off x="8476789" y="5807894"/>
            <a:ext cx="122400" cy="440600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0" name="Стрелка: вниз 169">
            <a:extLst>
              <a:ext uri="{FF2B5EF4-FFF2-40B4-BE49-F238E27FC236}">
                <a16:creationId xmlns="" xmlns:a16="http://schemas.microsoft.com/office/drawing/2014/main" id="{C649807A-DA42-446C-93F6-0E39B4FD42BB}"/>
              </a:ext>
            </a:extLst>
          </p:cNvPr>
          <p:cNvSpPr/>
          <p:nvPr/>
        </p:nvSpPr>
        <p:spPr>
          <a:xfrm rot="16200000">
            <a:off x="8476789" y="6602231"/>
            <a:ext cx="122400" cy="440600"/>
          </a:xfrm>
          <a:prstGeom prst="downArrow">
            <a:avLst/>
          </a:prstGeom>
          <a:gradFill>
            <a:gsLst>
              <a:gs pos="0">
                <a:srgbClr val="0092E0"/>
              </a:gs>
              <a:gs pos="100000">
                <a:srgbClr val="21B63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30" name="object 51">
            <a:extLst>
              <a:ext uri="{FF2B5EF4-FFF2-40B4-BE49-F238E27FC236}">
                <a16:creationId xmlns="" xmlns:a16="http://schemas.microsoft.com/office/drawing/2014/main" id="{88C8CF4C-4AF0-409B-823F-7238250ECB4D}"/>
              </a:ext>
            </a:extLst>
          </p:cNvPr>
          <p:cNvSpPr txBox="1"/>
          <p:nvPr/>
        </p:nvSpPr>
        <p:spPr>
          <a:xfrm>
            <a:off x="387188" y="2365107"/>
            <a:ext cx="2235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rgbClr val="0092E1"/>
                </a:solidFill>
                <a:latin typeface="Arial Black" panose="020B0A04020102020204" pitchFamily="34" charset="0"/>
                <a:cs typeface="Arial Black" panose="020B0604020202020204" pitchFamily="34" charset="0"/>
              </a:rPr>
              <a:t>1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31" name="object 52">
            <a:extLst>
              <a:ext uri="{FF2B5EF4-FFF2-40B4-BE49-F238E27FC236}">
                <a16:creationId xmlns="" xmlns:a16="http://schemas.microsoft.com/office/drawing/2014/main" id="{45386DC7-28B8-4473-8368-E712E53D2A82}"/>
              </a:ext>
            </a:extLst>
          </p:cNvPr>
          <p:cNvSpPr txBox="1"/>
          <p:nvPr/>
        </p:nvSpPr>
        <p:spPr>
          <a:xfrm>
            <a:off x="387188" y="1485918"/>
            <a:ext cx="1540835" cy="2569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41910">
              <a:lnSpc>
                <a:spcPct val="101800"/>
              </a:lnSpc>
              <a:spcBef>
                <a:spcPts val="80"/>
              </a:spcBef>
            </a:pP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</a:t>
            </a:r>
            <a:r>
              <a:rPr lang="ru-RU" sz="800" b="1" spc="-2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</a:t>
            </a: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</a:t>
            </a:r>
            <a:r>
              <a:rPr lang="ru-RU" sz="800" b="1" spc="-55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</a:t>
            </a:r>
            <a:r>
              <a:rPr lang="ru-RU"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ОТ</a:t>
            </a:r>
            <a:r>
              <a:rPr 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ОВИТЕЛЬНЫЕ  </a:t>
            </a:r>
            <a:r>
              <a:rPr lang="ru-RU" sz="800" b="1" spc="-1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РАБОТЫ</a:t>
            </a:r>
            <a:endParaRPr lang="ru-RU" sz="800" b="1" dirty="0">
              <a:solidFill>
                <a:srgbClr val="1E3A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2" name="Прямоугольник 241">
            <a:extLst>
              <a:ext uri="{FF2B5EF4-FFF2-40B4-BE49-F238E27FC236}">
                <a16:creationId xmlns="" xmlns:a16="http://schemas.microsoft.com/office/drawing/2014/main" id="{96BFFB42-D83C-4F03-8DDA-5BF7D7B3B044}"/>
              </a:ext>
            </a:extLst>
          </p:cNvPr>
          <p:cNvSpPr/>
          <p:nvPr/>
        </p:nvSpPr>
        <p:spPr>
          <a:xfrm>
            <a:off x="2412752" y="5206406"/>
            <a:ext cx="1640514" cy="486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географии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ассортимента реализации продукции</a:t>
            </a:r>
          </a:p>
        </p:txBody>
      </p:sp>
      <p:sp>
        <p:nvSpPr>
          <p:cNvPr id="245" name="Прямоугольник 244">
            <a:extLst>
              <a:ext uri="{FF2B5EF4-FFF2-40B4-BE49-F238E27FC236}">
                <a16:creationId xmlns="" xmlns:a16="http://schemas.microsoft.com/office/drawing/2014/main" id="{6E26F696-893D-42F9-81C4-6AEB32E5EAE5}"/>
              </a:ext>
            </a:extLst>
          </p:cNvPr>
          <p:cNvSpPr/>
          <p:nvPr/>
        </p:nvSpPr>
        <p:spPr>
          <a:xfrm>
            <a:off x="2412752" y="5774367"/>
            <a:ext cx="1640514" cy="515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цепочек поставок  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сложившихся моделей  кооперации / интеграции</a:t>
            </a:r>
          </a:p>
        </p:txBody>
      </p:sp>
      <p:sp>
        <p:nvSpPr>
          <p:cNvPr id="247" name="Прямоугольник 246">
            <a:extLst>
              <a:ext uri="{FF2B5EF4-FFF2-40B4-BE49-F238E27FC236}">
                <a16:creationId xmlns="" xmlns:a16="http://schemas.microsoft.com/office/drawing/2014/main" id="{AEA38081-1773-45F5-84EC-794D6CC22223}"/>
              </a:ext>
            </a:extLst>
          </p:cNvPr>
          <p:cNvSpPr/>
          <p:nvPr/>
        </p:nvSpPr>
        <p:spPr>
          <a:xfrm>
            <a:off x="2412752" y="6370880"/>
            <a:ext cx="1640514" cy="552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пропускной  способности каналов  логистики</a:t>
            </a:r>
            <a:endParaRPr lang="ru-RU" sz="800" b="1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="" xmlns:a16="http://schemas.microsoft.com/office/drawing/2014/main" id="{5D5F60C2-4992-49B8-B99B-1489D97132F3}"/>
              </a:ext>
            </a:extLst>
          </p:cNvPr>
          <p:cNvSpPr/>
          <p:nvPr/>
        </p:nvSpPr>
        <p:spPr>
          <a:xfrm>
            <a:off x="2412752" y="7005034"/>
            <a:ext cx="1640514" cy="422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ресурсной базы МО</a:t>
            </a:r>
          </a:p>
        </p:txBody>
      </p:sp>
      <p:sp>
        <p:nvSpPr>
          <p:cNvPr id="257" name="Прямоугольник 256">
            <a:extLst>
              <a:ext uri="{FF2B5EF4-FFF2-40B4-BE49-F238E27FC236}">
                <a16:creationId xmlns="" xmlns:a16="http://schemas.microsoft.com/office/drawing/2014/main" id="{61514757-DC86-4D05-9025-3EE8F05C860E}"/>
              </a:ext>
            </a:extLst>
          </p:cNvPr>
          <p:cNvSpPr/>
          <p:nvPr/>
        </p:nvSpPr>
        <p:spPr>
          <a:xfrm>
            <a:off x="285905" y="3381212"/>
            <a:ext cx="1640514" cy="843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ключевых  компаний МО на основе  статистики (ОКВЭД): не менее 80 % выручки МО, социальная значимость                          и активность</a:t>
            </a:r>
          </a:p>
        </p:txBody>
      </p:sp>
      <p:sp>
        <p:nvSpPr>
          <p:cNvPr id="259" name="Прямоугольник 258">
            <a:extLst>
              <a:ext uri="{FF2B5EF4-FFF2-40B4-BE49-F238E27FC236}">
                <a16:creationId xmlns="" xmlns:a16="http://schemas.microsoft.com/office/drawing/2014/main" id="{4672DAEF-E2BD-4C1B-8BD6-9646DD349F91}"/>
              </a:ext>
            </a:extLst>
          </p:cNvPr>
          <p:cNvSpPr/>
          <p:nvPr/>
        </p:nvSpPr>
        <p:spPr>
          <a:xfrm>
            <a:off x="275412" y="4302615"/>
            <a:ext cx="1640514" cy="597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опроса  (анкетирование)  предпринимателей                                      и владельцев бизнеса</a:t>
            </a:r>
          </a:p>
        </p:txBody>
      </p:sp>
      <p:sp>
        <p:nvSpPr>
          <p:cNvPr id="261" name="Прямоугольник 260">
            <a:extLst>
              <a:ext uri="{FF2B5EF4-FFF2-40B4-BE49-F238E27FC236}">
                <a16:creationId xmlns="" xmlns:a16="http://schemas.microsoft.com/office/drawing/2014/main" id="{72FAD601-D32E-4C4A-B8CF-C622816C9576}"/>
              </a:ext>
            </a:extLst>
          </p:cNvPr>
          <p:cNvSpPr/>
          <p:nvPr/>
        </p:nvSpPr>
        <p:spPr>
          <a:xfrm>
            <a:off x="270280" y="4973465"/>
            <a:ext cx="1645493" cy="838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77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серии глубинных структурированных  интервью с владельцами и первыми лицами бизнеса (организации, индивидуальные предприниматели)</a:t>
            </a:r>
          </a:p>
        </p:txBody>
      </p:sp>
      <p:sp>
        <p:nvSpPr>
          <p:cNvPr id="267" name="Прямоугольник 266">
            <a:extLst>
              <a:ext uri="{FF2B5EF4-FFF2-40B4-BE49-F238E27FC236}">
                <a16:creationId xmlns="" xmlns:a16="http://schemas.microsoft.com/office/drawing/2014/main" id="{918F7A8F-5D77-4135-897C-CA1F930F90A6}"/>
              </a:ext>
            </a:extLst>
          </p:cNvPr>
          <p:cNvSpPr/>
          <p:nvPr/>
        </p:nvSpPr>
        <p:spPr>
          <a:xfrm>
            <a:off x="6669697" y="3406598"/>
            <a:ext cx="1640361" cy="639007"/>
          </a:xfrm>
          <a:prstGeom prst="rect">
            <a:avLst/>
          </a:prstGeom>
          <a:solidFill>
            <a:schemeClr val="bg1"/>
          </a:solidFill>
          <a:ln w="127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моделей  кооперации и партнерства, в т. ч.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соседними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территориями</a:t>
            </a:r>
          </a:p>
        </p:txBody>
      </p:sp>
      <p:sp>
        <p:nvSpPr>
          <p:cNvPr id="269" name="Прямоугольник 268">
            <a:extLst>
              <a:ext uri="{FF2B5EF4-FFF2-40B4-BE49-F238E27FC236}">
                <a16:creationId xmlns="" xmlns:a16="http://schemas.microsoft.com/office/drawing/2014/main" id="{E8BC02E6-8130-4B33-BDC8-9F3A993A3358}"/>
              </a:ext>
            </a:extLst>
          </p:cNvPr>
          <p:cNvSpPr/>
          <p:nvPr/>
        </p:nvSpPr>
        <p:spPr>
          <a:xfrm>
            <a:off x="4503721" y="5369038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 инвестиционных идей  эволюционного характера</a:t>
            </a:r>
          </a:p>
        </p:txBody>
      </p:sp>
      <p:sp>
        <p:nvSpPr>
          <p:cNvPr id="271" name="Прямоугольник 270">
            <a:extLst>
              <a:ext uri="{FF2B5EF4-FFF2-40B4-BE49-F238E27FC236}">
                <a16:creationId xmlns="" xmlns:a16="http://schemas.microsoft.com/office/drawing/2014/main" id="{84171669-9333-4F84-BBDE-B89074A3ACE8}"/>
              </a:ext>
            </a:extLst>
          </p:cNvPr>
          <p:cNvSpPr/>
          <p:nvPr/>
        </p:nvSpPr>
        <p:spPr>
          <a:xfrm>
            <a:off x="6682607" y="5777527"/>
            <a:ext cx="1666556" cy="458508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перспективной продуктовой матрицы МО</a:t>
            </a:r>
          </a:p>
        </p:txBody>
      </p:sp>
      <p:sp>
        <p:nvSpPr>
          <p:cNvPr id="272" name="Прямоугольник 271">
            <a:extLst>
              <a:ext uri="{FF2B5EF4-FFF2-40B4-BE49-F238E27FC236}">
                <a16:creationId xmlns="" xmlns:a16="http://schemas.microsoft.com/office/drawing/2014/main" id="{4A8E8E68-05BD-4DA1-A0DC-359655F8F0F2}"/>
              </a:ext>
            </a:extLst>
          </p:cNvPr>
          <p:cNvSpPr/>
          <p:nvPr/>
        </p:nvSpPr>
        <p:spPr>
          <a:xfrm>
            <a:off x="6669697" y="6526845"/>
            <a:ext cx="1666556" cy="566790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пула  инвестиционных проектов, определение интересантов</a:t>
            </a:r>
          </a:p>
        </p:txBody>
      </p:sp>
      <p:sp>
        <p:nvSpPr>
          <p:cNvPr id="274" name="Прямоугольник 273">
            <a:extLst>
              <a:ext uri="{FF2B5EF4-FFF2-40B4-BE49-F238E27FC236}">
                <a16:creationId xmlns="" xmlns:a16="http://schemas.microsoft.com/office/drawing/2014/main" id="{B27F5045-E927-4B46-8EA2-9EFE7F743787}"/>
              </a:ext>
            </a:extLst>
          </p:cNvPr>
          <p:cNvSpPr/>
          <p:nvPr/>
        </p:nvSpPr>
        <p:spPr>
          <a:xfrm>
            <a:off x="8757991" y="5451322"/>
            <a:ext cx="1666556" cy="78941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</a:t>
            </a:r>
          </a:p>
          <a:p>
            <a:pPr>
              <a:lnSpc>
                <a:spcPts val="800"/>
              </a:lnSpc>
            </a:pP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совершенствованию форм финансовой</a:t>
            </a:r>
            <a:r>
              <a:rPr lang="en-US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организационной  поддержки бизнеса</a:t>
            </a:r>
          </a:p>
        </p:txBody>
      </p:sp>
      <p:sp>
        <p:nvSpPr>
          <p:cNvPr id="94" name="object 46">
            <a:extLst>
              <a:ext uri="{FF2B5EF4-FFF2-40B4-BE49-F238E27FC236}">
                <a16:creationId xmlns="" xmlns:a16="http://schemas.microsoft.com/office/drawing/2014/main" id="{B4CD7A96-A069-43F8-A8C9-B4E401846F29}"/>
              </a:ext>
            </a:extLst>
          </p:cNvPr>
          <p:cNvSpPr txBox="1"/>
          <p:nvPr/>
        </p:nvSpPr>
        <p:spPr>
          <a:xfrm>
            <a:off x="6765955" y="2365107"/>
            <a:ext cx="1012147" cy="318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4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95" name="object 44">
            <a:extLst>
              <a:ext uri="{FF2B5EF4-FFF2-40B4-BE49-F238E27FC236}">
                <a16:creationId xmlns="" xmlns:a16="http://schemas.microsoft.com/office/drawing/2014/main" id="{1FDCA024-2792-4D58-AAD3-2A15AB5D5186}"/>
              </a:ext>
            </a:extLst>
          </p:cNvPr>
          <p:cNvSpPr txBox="1"/>
          <p:nvPr/>
        </p:nvSpPr>
        <p:spPr>
          <a:xfrm>
            <a:off x="8898599" y="2365107"/>
            <a:ext cx="1331062" cy="318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5</a:t>
            </a:r>
            <a:endParaRPr sz="2000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4D7CD2-2DA7-B5C7-CA3E-68E54BB44AFF}"/>
              </a:ext>
            </a:extLst>
          </p:cNvPr>
          <p:cNvSpPr txBox="1"/>
          <p:nvPr/>
        </p:nvSpPr>
        <p:spPr>
          <a:xfrm>
            <a:off x="298001" y="325041"/>
            <a:ext cx="729129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МЕТОДОЛОГИЯ РАЗРАБОТКИ ИНВЕСТИЦИОННОГО ПРОФИЛЯ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3F40B3A-62FE-85CF-F66B-90E444CE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495EA9DD-5C4E-DD18-2B4C-7E7EA553709D}"/>
              </a:ext>
            </a:extLst>
          </p:cNvPr>
          <p:cNvSpPr/>
          <p:nvPr/>
        </p:nvSpPr>
        <p:spPr>
          <a:xfrm>
            <a:off x="1026220" y="3188223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E5F7EB0C-943B-9C9D-BCC9-AF113B26D507}"/>
              </a:ext>
            </a:extLst>
          </p:cNvPr>
          <p:cNvSpPr/>
          <p:nvPr/>
        </p:nvSpPr>
        <p:spPr>
          <a:xfrm>
            <a:off x="3169947" y="3196352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33D86AD8-D01C-07D4-4B5A-55429A2FEE1D}"/>
              </a:ext>
            </a:extLst>
          </p:cNvPr>
          <p:cNvSpPr/>
          <p:nvPr/>
        </p:nvSpPr>
        <p:spPr>
          <a:xfrm>
            <a:off x="5309984" y="3202965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2F76D206-13C5-E73B-0659-98E15133E2FA}"/>
              </a:ext>
            </a:extLst>
          </p:cNvPr>
          <p:cNvSpPr/>
          <p:nvPr/>
        </p:nvSpPr>
        <p:spPr>
          <a:xfrm>
            <a:off x="7453711" y="3211094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9F8909A9-661C-A703-2349-BD5A6BE3DE4B}"/>
              </a:ext>
            </a:extLst>
          </p:cNvPr>
          <p:cNvSpPr/>
          <p:nvPr/>
        </p:nvSpPr>
        <p:spPr>
          <a:xfrm>
            <a:off x="9591269" y="3211094"/>
            <a:ext cx="122856" cy="122856"/>
          </a:xfrm>
          <a:prstGeom prst="ellipse">
            <a:avLst/>
          </a:prstGeom>
          <a:solidFill>
            <a:srgbClr val="21B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DEDF79E-65C5-9628-8AC8-C333C81025F0}"/>
              </a:ext>
            </a:extLst>
          </p:cNvPr>
          <p:cNvSpPr/>
          <p:nvPr/>
        </p:nvSpPr>
        <p:spPr>
          <a:xfrm>
            <a:off x="285904" y="955364"/>
            <a:ext cx="10163295" cy="307135"/>
          </a:xfrm>
          <a:prstGeom prst="roundRect">
            <a:avLst>
              <a:gd name="adj" fmla="val 50000"/>
            </a:avLst>
          </a:prstGeom>
          <a:noFill/>
          <a:ln w="19050">
            <a:gradFill flip="none" rotWithShape="1">
              <a:gsLst>
                <a:gs pos="0">
                  <a:srgbClr val="0092E0"/>
                </a:gs>
                <a:gs pos="100000">
                  <a:srgbClr val="21B63A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E6AED52-9BB3-8B33-E3A3-973AAEE90CBA}"/>
              </a:ext>
            </a:extLst>
          </p:cNvPr>
          <p:cNvSpPr/>
          <p:nvPr/>
        </p:nvSpPr>
        <p:spPr>
          <a:xfrm>
            <a:off x="285904" y="2820235"/>
            <a:ext cx="10163295" cy="307135"/>
          </a:xfrm>
          <a:prstGeom prst="roundRect">
            <a:avLst>
              <a:gd name="adj" fmla="val 50000"/>
            </a:avLst>
          </a:prstGeom>
          <a:noFill/>
          <a:ln w="19050">
            <a:gradFill flip="none" rotWithShape="1">
              <a:gsLst>
                <a:gs pos="0">
                  <a:srgbClr val="0092E0"/>
                </a:gs>
                <a:gs pos="100000">
                  <a:srgbClr val="21B63A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8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54">
            <a:extLst>
              <a:ext uri="{FF2B5EF4-FFF2-40B4-BE49-F238E27FC236}">
                <a16:creationId xmlns="" xmlns:a16="http://schemas.microsoft.com/office/drawing/2014/main" id="{4F5BED55-62EE-A4B6-5446-E7B1FD29C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136570"/>
              </p:ext>
            </p:extLst>
          </p:nvPr>
        </p:nvGraphicFramePr>
        <p:xfrm>
          <a:off x="1810220" y="1244380"/>
          <a:ext cx="6113995" cy="5944562"/>
        </p:xfrm>
        <a:graphic>
          <a:graphicData uri="http://schemas.openxmlformats.org/drawingml/2006/table">
            <a:tbl>
              <a:tblPr/>
              <a:tblGrid>
                <a:gridCol w="322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240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676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1664"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компания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Montserrat SemiBold"/>
                          <a:cs typeface="Arial Black" panose="020B0604020202020204" pitchFamily="34" charset="0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02 ЛЕСОВОДСТВО/ЛЕСОЗАГОТОВКИ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Сибстройлес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Пекарюк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Николай Николаевич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09 ПРЕДОСТАВЛЕНИЕ УСЛУГ В ОБЛАСТИ ДОБЫЧИ ПОЛЕЗНЫХ ИСКОПАЕМЫХ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ЭКОТОН»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Мельник Ярослав Петрович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«Борец сервис-Нефтеюганск»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Тимонин Владимир Александрович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33 РЕМОНТ И МОНТАЖ МАШИН И ОБОРУДОВАНИЯ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«Региональные 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Электрические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Сети-Центр»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Турутин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Александр Викторович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«Ремонтно-Технологический Сервис»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Хаблак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Александр Иванович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41—43 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Строительная Компания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Пыть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Ях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-Строй-Сервис»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Сабалене Александра Александровна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49 ГРУЗОВЫЕ И ПАССАЖИРСКИЕ ПЕРЕВОЗКИ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«Дионис МС»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Керимов Сакрат Керимович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Нефтеюганская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транспортная компания 4»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Булгакова Зоя Валентиновна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Нефтьтранссиб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Мусаев </a:t>
                      </a:r>
                      <a:r>
                        <a:rPr lang="ru-RU" sz="8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Аднан</a:t>
                      </a:r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Исаевич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Автоспецтранс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Хужулов Супьян Султанович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Спецтранс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-С»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Юхименко Игорь Григорьевич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«РН-ГРУПП»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Чернокоз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Иван Сергеевич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ТеплоЭнергоСервис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Кушнирюк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Александр Николаевич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Аллат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Оруджова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Шафига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Видади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Кызы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«Югорская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транспортно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экспедиционная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компания»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Причеснова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Наталья Викторовна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«Кристалл»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Волошин Константин </a:t>
                      </a:r>
                      <a:r>
                        <a:rPr lang="ru-RU" sz="8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Алимович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Автотранссервис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Хужулов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Муса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Султанович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ИнтерРегион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Досаев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Олег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Маулдыевич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Норднефтьсервис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Мусаев Магомед </a:t>
                      </a:r>
                      <a:r>
                        <a:rPr lang="ru-RU" sz="8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Умарович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Автотранс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-Услуги»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Гамидов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Шериф </a:t>
                      </a:r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Абдукеримович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91664">
                <a:tc gridSpan="3"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52 СКЛАДСКОЕ ХОЗЯЙСТВО И ВСПОМОГАТЕЛЬНАЯ ТРАНСПОРТНАЯ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8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СеверТрансСервис</a:t>
                      </a:r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Лунев Вячеслав Викторович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«Северная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транспортная компания»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Салимьянов</a:t>
                      </a:r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Рустам </a:t>
                      </a:r>
                      <a:r>
                        <a:rPr lang="ru-RU" sz="800" b="1" i="0" u="none" strike="noStrike" dirty="0" err="1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Хасанович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«Арбат»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 err="1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Кайгородов</a:t>
                      </a:r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Владислав Леонидович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91664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800" b="1" i="0" u="none" strike="noStrike" dirty="0" smtClean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ru-RU" sz="800" b="1" i="0" u="none" strike="noStrike" dirty="0">
                        <a:solidFill>
                          <a:srgbClr val="1E3A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«Бизнес-металл»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00" b="1" i="0" u="none" strike="noStrike" dirty="0">
                          <a:solidFill>
                            <a:srgbClr val="1E3A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Сазонова Татьяна Борисовна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38BC8A3A-31D1-232D-1E2C-8DADF6EABCE0}"/>
              </a:ext>
            </a:extLst>
          </p:cNvPr>
          <p:cNvSpPr/>
          <p:nvPr/>
        </p:nvSpPr>
        <p:spPr>
          <a:xfrm>
            <a:off x="312204" y="2051492"/>
            <a:ext cx="1146175" cy="709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79224C75-FCFC-F305-ABED-8C1D4294C285}"/>
              </a:ext>
            </a:extLst>
          </p:cNvPr>
          <p:cNvSpPr/>
          <p:nvPr/>
        </p:nvSpPr>
        <p:spPr>
          <a:xfrm>
            <a:off x="312204" y="1246923"/>
            <a:ext cx="1146175" cy="675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5" name="Прямая соединительная линия 24"/>
          <p:cNvCxnSpPr>
            <a:cxnSpLocks/>
            <a:endCxn id="28" idx="0"/>
          </p:cNvCxnSpPr>
          <p:nvPr/>
        </p:nvCxnSpPr>
        <p:spPr bwMode="auto">
          <a:xfrm>
            <a:off x="416979" y="3222884"/>
            <a:ext cx="0" cy="3775157"/>
          </a:xfrm>
          <a:prstGeom prst="line">
            <a:avLst/>
          </a:prstGeom>
          <a:ln w="28575"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 bwMode="auto">
          <a:xfrm>
            <a:off x="312204" y="3222884"/>
            <a:ext cx="209550" cy="2095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312204" y="5172666"/>
            <a:ext cx="209550" cy="209550"/>
          </a:xfrm>
          <a:prstGeom prst="ellips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312204" y="6998041"/>
            <a:ext cx="209550" cy="21113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object 51"/>
          <p:cNvSpPr txBox="1"/>
          <p:nvPr/>
        </p:nvSpPr>
        <p:spPr bwMode="auto">
          <a:xfrm>
            <a:off x="683065" y="3190931"/>
            <a:ext cx="1265556" cy="500137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Отраслевые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51"/>
          <p:cNvSpPr txBox="1"/>
          <p:nvPr/>
        </p:nvSpPr>
        <p:spPr bwMode="auto">
          <a:xfrm>
            <a:off x="652268" y="5095340"/>
            <a:ext cx="1331912" cy="333425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51"/>
          <p:cNvSpPr txBox="1"/>
          <p:nvPr/>
        </p:nvSpPr>
        <p:spPr bwMode="auto">
          <a:xfrm>
            <a:off x="630043" y="6824770"/>
            <a:ext cx="1075400" cy="48731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Носители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  <a:r>
              <a:rPr lang="en-US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kern="0" spc="10" dirty="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kumimoji="0" lang="ru-RU" sz="100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персонал</a:t>
            </a:r>
            <a:endParaRPr kumimoji="0" sz="100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47"/>
          <p:cNvSpPr txBox="1"/>
          <p:nvPr/>
        </p:nvSpPr>
        <p:spPr bwMode="auto">
          <a:xfrm>
            <a:off x="312404" y="1368588"/>
            <a:ext cx="1146175" cy="278281"/>
          </a:xfrm>
          <a:prstGeom prst="rect">
            <a:avLst/>
          </a:prstGeom>
          <a:noFill/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24</a:t>
            </a:r>
            <a:endParaRPr kumimoji="0" lang="ru-RU" sz="1700" b="1" u="none" strike="noStrike" kern="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1" name="object 51"/>
          <p:cNvSpPr txBox="1">
            <a:spLocks noChangeArrowheads="1"/>
          </p:cNvSpPr>
          <p:nvPr/>
        </p:nvSpPr>
        <p:spPr bwMode="auto">
          <a:xfrm>
            <a:off x="312404" y="1636877"/>
            <a:ext cx="1146175" cy="151323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компании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ontserrat ExtraBold"/>
              <a:cs typeface="Arial" panose="020B0604020202020204" pitchFamily="34" charset="0"/>
            </a:endParaRPr>
          </a:p>
        </p:txBody>
      </p:sp>
      <p:sp>
        <p:nvSpPr>
          <p:cNvPr id="43" name="object 47"/>
          <p:cNvSpPr txBox="1"/>
          <p:nvPr/>
        </p:nvSpPr>
        <p:spPr bwMode="auto">
          <a:xfrm>
            <a:off x="312404" y="2123219"/>
            <a:ext cx="1146175" cy="277813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82 %</a:t>
            </a:r>
            <a:endParaRPr kumimoji="0" sz="17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4" name="object 51"/>
          <p:cNvSpPr txBox="1"/>
          <p:nvPr/>
        </p:nvSpPr>
        <p:spPr bwMode="auto">
          <a:xfrm>
            <a:off x="312404" y="2421764"/>
            <a:ext cx="1146175" cy="2444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ts val="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экономики территории</a:t>
            </a:r>
            <a:endParaRPr kumimoji="0" sz="950" b="1" i="0" u="none" strike="noStrike" kern="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2">
            <a:extLst>
              <a:ext uri="{FF2B5EF4-FFF2-40B4-BE49-F238E27FC236}">
                <a16:creationId xmlns="" xmlns:a16="http://schemas.microsoft.com/office/drawing/2014/main" id="{3BD07A61-8C38-6E56-C77F-884810C0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5FEF22-C421-7388-C1D2-5A5BDA9B4A19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КЛЮЧЕВЫЕ КОМПЕТЕНЦИИ МО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 </a:t>
            </a:r>
          </a:p>
          <a:p>
            <a:pPr marL="12700" lvl="0">
              <a:spcBef>
                <a:spcPts val="100"/>
              </a:spcBef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И </a:t>
            </a:r>
            <a:r>
              <a:rPr lang="ru-RU" sz="1600" b="1" kern="0" spc="15" dirty="0">
                <a:solidFill>
                  <a:srgbClr val="C0C1C2"/>
                </a:solidFill>
                <a:latin typeface="Arial Black" panose="020B0A04020102020204" pitchFamily="34" charset="0"/>
              </a:rPr>
              <a:t>КОМПАНИИ — НОСИТЕЛИ </a:t>
            </a: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КОМПЕТЕНЦИЙ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6B4176D7-6C28-3B46-5536-D356FE610C30}"/>
              </a:ext>
            </a:extLst>
          </p:cNvPr>
          <p:cNvCxnSpPr>
            <a:cxnSpLocks/>
          </p:cNvCxnSpPr>
          <p:nvPr/>
        </p:nvCxnSpPr>
        <p:spPr bwMode="auto">
          <a:xfrm>
            <a:off x="8299028" y="1255162"/>
            <a:ext cx="0" cy="605465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229">
            <a:extLst>
              <a:ext uri="{FF2B5EF4-FFF2-40B4-BE49-F238E27FC236}">
                <a16:creationId xmlns="" xmlns:a16="http://schemas.microsoft.com/office/drawing/2014/main" id="{18C2DF7B-DD89-98A3-D7C0-7F63C809A885}"/>
              </a:ext>
            </a:extLst>
          </p:cNvPr>
          <p:cNvSpPr txBox="1"/>
          <p:nvPr/>
        </p:nvSpPr>
        <p:spPr bwMode="auto">
          <a:xfrm>
            <a:off x="8515053" y="1244379"/>
            <a:ext cx="2088232" cy="2944402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НА ОСНОВЕ ИНТЕРВЬЮ                           С ДАННЫМИ КОМПАНИЯМИ ОПРЕДЕЛЕНЫ ТРЕНДЫ РАЗВИТИЯ (НАРАЩИВАНИЯ) КЛЮЧЕВЫХ КОМПЕТЕНЦИЙ: 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компетенций                       по ремонту и обслуживанию трубопроводов, металлоконструкций (обновление оборудования);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компетенций в нефтесервисе;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компетенций в логистических услугах нефтедобывающим предприятиям (обновление оборудования</a:t>
            </a:r>
            <a:r>
              <a:rPr lang="ru-RU" sz="800" b="1" spc="-30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и техники);</a:t>
            </a:r>
          </a:p>
          <a:p>
            <a:pPr marL="184151" marR="5081" lvl="0" indent="-17145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развитие 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компетенций по производству строительных материалов (</a:t>
            </a:r>
            <a:r>
              <a:rPr kumimoji="0" lang="ru-RU" sz="800" b="1" u="none" strike="noStrike" kern="1200" cap="none" spc="-3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растворо</a:t>
            </a:r>
            <a:r>
              <a:rPr kumimoji="0" lang="ru-RU" sz="800" b="1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-бетонный узел, ЖБИ).</a:t>
            </a:r>
          </a:p>
        </p:txBody>
      </p:sp>
    </p:spTree>
    <p:extLst>
      <p:ext uri="{BB962C8B-B14F-4D97-AF65-F5344CB8AC3E}">
        <p14:creationId xmlns:p14="http://schemas.microsoft.com/office/powerpoint/2010/main" val="580176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74672"/>
              </p:ext>
            </p:extLst>
          </p:nvPr>
        </p:nvGraphicFramePr>
        <p:xfrm>
          <a:off x="297999" y="1255164"/>
          <a:ext cx="6920908" cy="3822403"/>
        </p:xfrm>
        <a:graphic>
          <a:graphicData uri="http://schemas.openxmlformats.org/drawingml/2006/table">
            <a:tbl>
              <a:tblPr/>
              <a:tblGrid>
                <a:gridCol w="33925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2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6907">
                <a:tc>
                  <a:txBody>
                    <a:bodyPr/>
                    <a:lstStyle/>
                    <a:p>
                      <a:pPr marL="88900" marR="118110" lvl="0" indent="-3175" algn="ctr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>
                        <a:lnSpc>
                          <a:spcPts val="12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ИЗМЕНЕНИЕ</a:t>
                      </a:r>
                      <a:r>
                        <a:rPr lang="ru-RU" sz="9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ОБЪЕМОВ                          В </a:t>
                      </a:r>
                      <a:r>
                        <a:rPr lang="ru-RU" sz="900" b="1" i="0" spc="-25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ПЕРСПЕКТИВЕ 2026 </a:t>
                      </a: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ГОДА (ИНТЕРВЬЮ)</a:t>
                      </a:r>
                      <a:endParaRPr lang="ru-RU" sz="9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118110" indent="-3175" algn="ctr">
                        <a:lnSpc>
                          <a:spcPts val="12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ИЗМЕНЕНИЕ</a:t>
                      </a:r>
                      <a:r>
                        <a:rPr lang="ru-RU" sz="900" b="1" i="0" spc="0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88900" marR="118110" indent="-3175" algn="ctr">
                        <a:lnSpc>
                          <a:spcPts val="12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АССОРТИМЕНТА </a:t>
                      </a:r>
                    </a:p>
                    <a:p>
                      <a:pPr marL="88900" marR="118110" indent="-3175" algn="ctr">
                        <a:lnSpc>
                          <a:spcPts val="1200"/>
                        </a:lnSpc>
                        <a:defRPr/>
                      </a:pPr>
                      <a:r>
                        <a:rPr lang="ru-RU" sz="900" b="1" i="0" spc="-25" dirty="0">
                          <a:solidFill>
                            <a:srgbClr val="1E3A5B"/>
                          </a:solidFill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(ИНТЕРВЬЮ)</a:t>
                      </a:r>
                      <a:endParaRPr lang="ru-RU" sz="900" b="1" i="0" dirty="0">
                        <a:solidFill>
                          <a:srgbClr val="1E3A5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2287" marR="2287" marT="2287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02 ЛЕСОВОДСТВО / ЛЕСОЗАГОТОВКИ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09 ПРЕДОСТАВЛЕНИЕ УСЛУГ В ОБЛАСТИ ДОБЫЧИ ПОЛЕЗНЫХ ИСКОПАЕМЫХ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3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расширение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33 РЕМОНТ И МОНТАЖ МАШИН И ОБОРУДОВАНИЯ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3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41—43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И РЕМОНТНЫЕ РАБОТЫ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умеренный рост*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803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ассортимента*</a:t>
                      </a:r>
                      <a:endParaRPr lang="ru-RU" sz="800" b="1" i="0" u="none" strike="noStrike" spc="-20" baseline="0" dirty="0">
                        <a:solidFill>
                          <a:schemeClr val="bg1"/>
                        </a:solidFill>
                        <a:effectLst/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49 ГРУЗОВЫЕ И ПАССАЖИРСКИЕ ПЕРЕВОЗКИ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>
                        <a:alpha val="60208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086">
                <a:tc>
                  <a:txBody>
                    <a:bodyPr/>
                    <a:lstStyle/>
                    <a:p>
                      <a:pPr marL="0" marR="118110" lvl="0" indent="-3175" algn="ctr" defTabSz="914400" fontAlgn="b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52 СКЛАДСКОЕ ХОЗЯЙСТВО И ВСПОМОГАТЕЛЬНАЯ ТРАНСПОРТНАЯ ДЕЯТЕЛЬНОСТЬ</a:t>
                      </a:r>
                    </a:p>
                  </a:txBody>
                  <a:tcPr marL="2287" marR="2287" marT="228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1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rgbClr val="1E3A5B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сохранение объемов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-3175" algn="ctr" defTabSz="914400" eaLnBrk="1" fontAlgn="b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расширение ассортимента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E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76B2140C-A81C-D30D-F02A-F07616D1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41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CB663C-EA70-9B2E-8317-E813A85BE106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СПЕЦИАЛИЗАЦИЯ МО И ТРЕНДЫ РАЗВИТИЯ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A0093D9-135D-D2ED-0C3B-A68121457CC0}"/>
              </a:ext>
            </a:extLst>
          </p:cNvPr>
          <p:cNvSpPr txBox="1"/>
          <p:nvPr/>
        </p:nvSpPr>
        <p:spPr bwMode="auto">
          <a:xfrm>
            <a:off x="7990347" y="181025"/>
            <a:ext cx="23848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По мнению разработчика</a:t>
            </a:r>
          </a:p>
          <a:p>
            <a:pPr marL="0" marR="0" lvl="0" indent="0" algn="r" defTabSz="91430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18757EA3-509F-287A-81B6-CA9A327BABCB}"/>
              </a:ext>
            </a:extLst>
          </p:cNvPr>
          <p:cNvCxnSpPr>
            <a:cxnSpLocks/>
          </p:cNvCxnSpPr>
          <p:nvPr/>
        </p:nvCxnSpPr>
        <p:spPr bwMode="auto">
          <a:xfrm>
            <a:off x="7362924" y="1255162"/>
            <a:ext cx="0" cy="5622607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229">
            <a:extLst>
              <a:ext uri="{FF2B5EF4-FFF2-40B4-BE49-F238E27FC236}">
                <a16:creationId xmlns="" xmlns:a16="http://schemas.microsoft.com/office/drawing/2014/main" id="{CE14DD4D-4B75-C5E0-49FC-4F11BE37CC80}"/>
              </a:ext>
            </a:extLst>
          </p:cNvPr>
          <p:cNvSpPr txBox="1"/>
          <p:nvPr/>
        </p:nvSpPr>
        <p:spPr bwMode="auto">
          <a:xfrm>
            <a:off x="7578955" y="1244379"/>
            <a:ext cx="2857829" cy="4739765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ИСХОДЯ ИЗ ПРОВЕДЕННЫХ ИНТЕРВЬЮ               И ПОЛУЧЕННЫХ АНКЕТНЫХ ДАННЫХ, ПРИНИМАЯ ВО ВНИМАНИЕ ВОЗМОЖНОСТИ И ЖЕЛАНИЯ БИЗНЕСА, ВОЗМОЖНЫЕ РЕЗЕРВЫ РОСТА ЭФФЕКТИВНОСТИ ДЕЙСТВУЮЩЕГО БИЗНЕСА СОСРЕДОТОЧЕНЫ                          В СЛЕДУЮЩИХ НАПРАВЛЕНИЯХ:</a:t>
            </a:r>
          </a:p>
          <a:p>
            <a:pPr marL="12701" marR="5081" lvl="0" algn="l" defTabSz="914400" rtl="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новых </a:t>
            </a:r>
            <a:r>
              <a:rPr kumimoji="0" lang="ru-RU" sz="9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промплощадок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для размещения производственных баз;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baseline="0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развитие</a:t>
            </a:r>
            <a:r>
              <a:rPr lang="ru-RU" sz="9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sz="9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ИТ направления (спецшколы, центры компетенций);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цеха по ремонту и сервису </a:t>
            </a:r>
            <a:r>
              <a:rPr kumimoji="0" lang="ru-RU" sz="900" b="1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дронов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развитие </a:t>
            </a:r>
            <a:r>
              <a:rPr lang="ru-RU" sz="9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компетенций в логистике (строительство новых складских помещений);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</a:t>
            </a:r>
            <a:r>
              <a:rPr kumimoji="0" lang="ru-RU" sz="900" b="1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предприятий, цехов по сервису и ремонту автотранспорта;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baseline="0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</a:t>
            </a:r>
            <a:r>
              <a:rPr lang="ru-RU" sz="900" b="1" baseline="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азотного</a:t>
            </a:r>
            <a:r>
              <a:rPr lang="ru-RU" sz="9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производства;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металлообрабатывающего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предприятия / токарного цеха (аутсорсинг услуг);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</a:t>
            </a:r>
            <a:r>
              <a:rPr kumimoji="0" lang="ru-RU" sz="900" b="1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ремонтной базы;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ТЦ, дома</a:t>
            </a:r>
            <a:r>
              <a:rPr kumimoji="0" lang="ru-RU" sz="900" b="1" u="none" strike="noStrike" kern="1200" cap="none" spc="0" normalizeH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 бытовых услуг (химчистка, прачечная, ремонт бытовой техники);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переработки отходов нефтедобычи;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00" b="1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lang="ru-RU" sz="9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спортивного зала;</a:t>
            </a:r>
          </a:p>
          <a:p>
            <a:pPr marL="184151" marR="5081" lvl="0" indent="-17145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00" b="1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строительство </a:t>
            </a:r>
            <a:r>
              <a:rPr kumimoji="0" lang="ru-RU" sz="9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АЗС.</a:t>
            </a:r>
          </a:p>
        </p:txBody>
      </p:sp>
    </p:spTree>
    <p:extLst>
      <p:ext uri="{BB962C8B-B14F-4D97-AF65-F5344CB8AC3E}">
        <p14:creationId xmlns:p14="http://schemas.microsoft.com/office/powerpoint/2010/main" val="2091603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2B70BB-B9DA-6443-5C2A-0A73278753D0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ГЕОГРАФИЯ ВНЕШНИХ ПОСТАВОК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анкетирования и интервьюирования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8EBBCFD1-BBC7-8028-4765-212D54D8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="" xmlns:a16="http://schemas.microsoft.com/office/drawing/2014/main" id="{201BCA1C-6A26-DB2E-F9DF-1621EC9BED78}"/>
              </a:ext>
            </a:extLst>
          </p:cNvPr>
          <p:cNvSpPr txBox="1"/>
          <p:nvPr/>
        </p:nvSpPr>
        <p:spPr bwMode="auto">
          <a:xfrm>
            <a:off x="256616" y="5731896"/>
            <a:ext cx="4730044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lvl="0" indent="-171450">
              <a:lnSpc>
                <a:spcPts val="1100"/>
              </a:lnSpc>
              <a:spcBef>
                <a:spcPts val="100"/>
              </a:spcBef>
              <a:buClr>
                <a:srgbClr val="0092E1"/>
              </a:buClr>
              <a:buSzPct val="155000"/>
              <a:buFont typeface="Arial"/>
              <a:buChar char="•"/>
              <a:defRPr/>
            </a:pPr>
            <a:r>
              <a:rPr lang="ru-RU" sz="1100" kern="0" spc="-15" dirty="0">
                <a:latin typeface="Arial" panose="020B0604020202020204" pitchFamily="34" charset="0"/>
                <a:cs typeface="Arial" panose="020B0604020202020204" pitchFamily="34" charset="0"/>
              </a:rPr>
              <a:t>содействие в подборе земельных участков для строительства производственных предприятий (охранная зона газопровода);</a:t>
            </a:r>
          </a:p>
          <a:p>
            <a:pPr marL="184150" lvl="0" indent="-171450">
              <a:lnSpc>
                <a:spcPts val="1100"/>
              </a:lnSpc>
              <a:spcBef>
                <a:spcPts val="100"/>
              </a:spcBef>
              <a:buClr>
                <a:srgbClr val="0092E1"/>
              </a:buClr>
              <a:buSzPct val="155000"/>
              <a:buFont typeface="Arial"/>
              <a:buChar char="•"/>
              <a:defRPr/>
            </a:pPr>
            <a:r>
              <a:rPr lang="ru-RU" sz="1100" kern="0" spc="-15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сервисных предприятий в сфере автотранспорта;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1B0695-C9B1-0158-E4AF-2B47C87A834C}"/>
              </a:ext>
            </a:extLst>
          </p:cNvPr>
          <p:cNvSpPr txBox="1"/>
          <p:nvPr/>
        </p:nvSpPr>
        <p:spPr>
          <a:xfrm>
            <a:off x="298000" y="5162473"/>
            <a:ext cx="10005429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предложения по оптимизации потоков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253A90F6-AAB9-2F6A-289E-A2B5D87A99E0}"/>
              </a:ext>
            </a:extLst>
          </p:cNvPr>
          <p:cNvSpPr/>
          <p:nvPr/>
        </p:nvSpPr>
        <p:spPr>
          <a:xfrm>
            <a:off x="298002" y="5168340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bject 4">
            <a:extLst>
              <a:ext uri="{FF2B5EF4-FFF2-40B4-BE49-F238E27FC236}">
                <a16:creationId xmlns="" xmlns:a16="http://schemas.microsoft.com/office/drawing/2014/main" id="{268C3727-3855-ED8B-3786-E73519A89816}"/>
              </a:ext>
            </a:extLst>
          </p:cNvPr>
          <p:cNvSpPr/>
          <p:nvPr/>
        </p:nvSpPr>
        <p:spPr bwMode="auto">
          <a:xfrm>
            <a:off x="301588" y="2345264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="" xmlns:a16="http://schemas.microsoft.com/office/drawing/2014/main" id="{C1337CF0-A095-58D4-077E-16ECA83BC91D}"/>
              </a:ext>
            </a:extLst>
          </p:cNvPr>
          <p:cNvSpPr/>
          <p:nvPr/>
        </p:nvSpPr>
        <p:spPr bwMode="auto">
          <a:xfrm>
            <a:off x="288841" y="1243002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40000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="" xmlns:a16="http://schemas.microsoft.com/office/drawing/2014/main" id="{525691F3-58CA-1E4E-0087-32D49C010727}"/>
              </a:ext>
            </a:extLst>
          </p:cNvPr>
          <p:cNvSpPr/>
          <p:nvPr/>
        </p:nvSpPr>
        <p:spPr bwMode="auto">
          <a:xfrm>
            <a:off x="288842" y="2960076"/>
            <a:ext cx="1152000" cy="1152000"/>
          </a:xfrm>
          <a:custGeom>
            <a:avLst/>
            <a:gdLst/>
            <a:ahLst/>
            <a:cxnLst/>
            <a:rect l="l" t="t" r="r" b="b"/>
            <a:pathLst>
              <a:path w="1056005" h="1235710" extrusionOk="0">
                <a:moveTo>
                  <a:pt x="0" y="0"/>
                </a:moveTo>
                <a:lnTo>
                  <a:pt x="0" y="356133"/>
                </a:lnTo>
                <a:lnTo>
                  <a:pt x="46773" y="366994"/>
                </a:lnTo>
                <a:lnTo>
                  <a:pt x="92749" y="380365"/>
                </a:lnTo>
                <a:lnTo>
                  <a:pt x="137843" y="396206"/>
                </a:lnTo>
                <a:lnTo>
                  <a:pt x="181968" y="414480"/>
                </a:lnTo>
                <a:lnTo>
                  <a:pt x="225039" y="435148"/>
                </a:lnTo>
                <a:lnTo>
                  <a:pt x="266970" y="458172"/>
                </a:lnTo>
                <a:lnTo>
                  <a:pt x="307677" y="483513"/>
                </a:lnTo>
                <a:lnTo>
                  <a:pt x="347073" y="511134"/>
                </a:lnTo>
                <a:lnTo>
                  <a:pt x="385072" y="540995"/>
                </a:lnTo>
                <a:lnTo>
                  <a:pt x="421589" y="573060"/>
                </a:lnTo>
                <a:lnTo>
                  <a:pt x="456539" y="607288"/>
                </a:lnTo>
                <a:lnTo>
                  <a:pt x="489691" y="643491"/>
                </a:lnTo>
                <a:lnTo>
                  <a:pt x="520609" y="681201"/>
                </a:lnTo>
                <a:lnTo>
                  <a:pt x="549257" y="720332"/>
                </a:lnTo>
                <a:lnTo>
                  <a:pt x="575599" y="760796"/>
                </a:lnTo>
                <a:lnTo>
                  <a:pt x="599601" y="802505"/>
                </a:lnTo>
                <a:lnTo>
                  <a:pt x="621227" y="845371"/>
                </a:lnTo>
                <a:lnTo>
                  <a:pt x="640441" y="889307"/>
                </a:lnTo>
                <a:lnTo>
                  <a:pt x="657209" y="934226"/>
                </a:lnTo>
                <a:lnTo>
                  <a:pt x="671494" y="980040"/>
                </a:lnTo>
                <a:lnTo>
                  <a:pt x="683261" y="1026661"/>
                </a:lnTo>
                <a:lnTo>
                  <a:pt x="692475" y="1074002"/>
                </a:lnTo>
                <a:lnTo>
                  <a:pt x="699100" y="1121975"/>
                </a:lnTo>
                <a:lnTo>
                  <a:pt x="703102" y="1170492"/>
                </a:lnTo>
                <a:lnTo>
                  <a:pt x="704443" y="1219466"/>
                </a:lnTo>
                <a:lnTo>
                  <a:pt x="704443" y="1224838"/>
                </a:lnTo>
                <a:lnTo>
                  <a:pt x="704062" y="1235532"/>
                </a:lnTo>
                <a:lnTo>
                  <a:pt x="1055230" y="1235532"/>
                </a:lnTo>
                <a:lnTo>
                  <a:pt x="1055293" y="1230160"/>
                </a:lnTo>
                <a:lnTo>
                  <a:pt x="1055611" y="1224851"/>
                </a:lnTo>
                <a:lnTo>
                  <a:pt x="1054659" y="1171128"/>
                </a:lnTo>
                <a:lnTo>
                  <a:pt x="1051826" y="1123231"/>
                </a:lnTo>
                <a:lnTo>
                  <a:pt x="1047150" y="1075809"/>
                </a:lnTo>
                <a:lnTo>
                  <a:pt x="1040664" y="1028900"/>
                </a:lnTo>
                <a:lnTo>
                  <a:pt x="1032407" y="982540"/>
                </a:lnTo>
                <a:lnTo>
                  <a:pt x="1022412" y="936767"/>
                </a:lnTo>
                <a:lnTo>
                  <a:pt x="1010716" y="891616"/>
                </a:lnTo>
                <a:lnTo>
                  <a:pt x="997355" y="847124"/>
                </a:lnTo>
                <a:lnTo>
                  <a:pt x="982364" y="803327"/>
                </a:lnTo>
                <a:lnTo>
                  <a:pt x="965781" y="760262"/>
                </a:lnTo>
                <a:lnTo>
                  <a:pt x="947639" y="717966"/>
                </a:lnTo>
                <a:lnTo>
                  <a:pt x="927976" y="676475"/>
                </a:lnTo>
                <a:lnTo>
                  <a:pt x="906827" y="635826"/>
                </a:lnTo>
                <a:lnTo>
                  <a:pt x="884227" y="596055"/>
                </a:lnTo>
                <a:lnTo>
                  <a:pt x="860214" y="557198"/>
                </a:lnTo>
                <a:lnTo>
                  <a:pt x="834821" y="519293"/>
                </a:lnTo>
                <a:lnTo>
                  <a:pt x="808087" y="482376"/>
                </a:lnTo>
                <a:lnTo>
                  <a:pt x="780045" y="446483"/>
                </a:lnTo>
                <a:lnTo>
                  <a:pt x="750733" y="411651"/>
                </a:lnTo>
                <a:lnTo>
                  <a:pt x="720186" y="377916"/>
                </a:lnTo>
                <a:lnTo>
                  <a:pt x="688439" y="345315"/>
                </a:lnTo>
                <a:lnTo>
                  <a:pt x="655529" y="313885"/>
                </a:lnTo>
                <a:lnTo>
                  <a:pt x="621492" y="283662"/>
                </a:lnTo>
                <a:lnTo>
                  <a:pt x="586362" y="254682"/>
                </a:lnTo>
                <a:lnTo>
                  <a:pt x="550177" y="226983"/>
                </a:lnTo>
                <a:lnTo>
                  <a:pt x="512972" y="200600"/>
                </a:lnTo>
                <a:lnTo>
                  <a:pt x="474783" y="175570"/>
                </a:lnTo>
                <a:lnTo>
                  <a:pt x="435646" y="151930"/>
                </a:lnTo>
                <a:lnTo>
                  <a:pt x="395596" y="129716"/>
                </a:lnTo>
                <a:lnTo>
                  <a:pt x="354669" y="108965"/>
                </a:lnTo>
                <a:lnTo>
                  <a:pt x="312902" y="89713"/>
                </a:lnTo>
                <a:lnTo>
                  <a:pt x="270330" y="71997"/>
                </a:lnTo>
                <a:lnTo>
                  <a:pt x="226988" y="55853"/>
                </a:lnTo>
                <a:lnTo>
                  <a:pt x="182914" y="41318"/>
                </a:lnTo>
                <a:lnTo>
                  <a:pt x="138142" y="28429"/>
                </a:lnTo>
                <a:lnTo>
                  <a:pt x="92708" y="17222"/>
                </a:lnTo>
                <a:lnTo>
                  <a:pt x="46649" y="7733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7950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="" xmlns:a16="http://schemas.microsoft.com/office/drawing/2014/main" id="{A82C7135-9E93-DAA8-0DC1-7772417EDFB1}"/>
              </a:ext>
            </a:extLst>
          </p:cNvPr>
          <p:cNvSpPr/>
          <p:nvPr/>
        </p:nvSpPr>
        <p:spPr bwMode="auto">
          <a:xfrm>
            <a:off x="288842" y="2096076"/>
            <a:ext cx="2015999" cy="2016000"/>
          </a:xfrm>
          <a:custGeom>
            <a:avLst/>
            <a:gdLst/>
            <a:ahLst/>
            <a:cxnLst/>
            <a:rect l="l" t="t" r="r" b="b"/>
            <a:pathLst>
              <a:path w="1927860" h="2113279" extrusionOk="0">
                <a:moveTo>
                  <a:pt x="0" y="0"/>
                </a:moveTo>
                <a:lnTo>
                  <a:pt x="0" y="408673"/>
                </a:lnTo>
                <a:lnTo>
                  <a:pt x="50795" y="414697"/>
                </a:lnTo>
                <a:lnTo>
                  <a:pt x="101240" y="422222"/>
                </a:lnTo>
                <a:lnTo>
                  <a:pt x="151309" y="431238"/>
                </a:lnTo>
                <a:lnTo>
                  <a:pt x="200975" y="441732"/>
                </a:lnTo>
                <a:lnTo>
                  <a:pt x="250211" y="453693"/>
                </a:lnTo>
                <a:lnTo>
                  <a:pt x="298990" y="467110"/>
                </a:lnTo>
                <a:lnTo>
                  <a:pt x="347285" y="481971"/>
                </a:lnTo>
                <a:lnTo>
                  <a:pt x="395070" y="498264"/>
                </a:lnTo>
                <a:lnTo>
                  <a:pt x="442318" y="515979"/>
                </a:lnTo>
                <a:lnTo>
                  <a:pt x="489002" y="535103"/>
                </a:lnTo>
                <a:lnTo>
                  <a:pt x="535095" y="555625"/>
                </a:lnTo>
                <a:lnTo>
                  <a:pt x="580571" y="577534"/>
                </a:lnTo>
                <a:lnTo>
                  <a:pt x="625403" y="600817"/>
                </a:lnTo>
                <a:lnTo>
                  <a:pt x="669563" y="625465"/>
                </a:lnTo>
                <a:lnTo>
                  <a:pt x="713026" y="651464"/>
                </a:lnTo>
                <a:lnTo>
                  <a:pt x="755764" y="678804"/>
                </a:lnTo>
                <a:lnTo>
                  <a:pt x="797751" y="707473"/>
                </a:lnTo>
                <a:lnTo>
                  <a:pt x="838960" y="737460"/>
                </a:lnTo>
                <a:lnTo>
                  <a:pt x="879364" y="768753"/>
                </a:lnTo>
                <a:lnTo>
                  <a:pt x="918936" y="801340"/>
                </a:lnTo>
                <a:lnTo>
                  <a:pt x="957650" y="835210"/>
                </a:lnTo>
                <a:lnTo>
                  <a:pt x="995479" y="870352"/>
                </a:lnTo>
                <a:lnTo>
                  <a:pt x="1032395" y="906754"/>
                </a:lnTo>
                <a:lnTo>
                  <a:pt x="1066785" y="942701"/>
                </a:lnTo>
                <a:lnTo>
                  <a:pt x="1100000" y="979470"/>
                </a:lnTo>
                <a:lnTo>
                  <a:pt x="1132033" y="1017039"/>
                </a:lnTo>
                <a:lnTo>
                  <a:pt x="1162872" y="1055383"/>
                </a:lnTo>
                <a:lnTo>
                  <a:pt x="1192509" y="1094478"/>
                </a:lnTo>
                <a:lnTo>
                  <a:pt x="1220932" y="1134301"/>
                </a:lnTo>
                <a:lnTo>
                  <a:pt x="1248134" y="1174829"/>
                </a:lnTo>
                <a:lnTo>
                  <a:pt x="1274104" y="1216036"/>
                </a:lnTo>
                <a:lnTo>
                  <a:pt x="1298831" y="1257901"/>
                </a:lnTo>
                <a:lnTo>
                  <a:pt x="1322308" y="1300398"/>
                </a:lnTo>
                <a:lnTo>
                  <a:pt x="1344523" y="1343504"/>
                </a:lnTo>
                <a:lnTo>
                  <a:pt x="1365467" y="1387196"/>
                </a:lnTo>
                <a:lnTo>
                  <a:pt x="1385130" y="1431450"/>
                </a:lnTo>
                <a:lnTo>
                  <a:pt x="1403503" y="1476241"/>
                </a:lnTo>
                <a:lnTo>
                  <a:pt x="1420576" y="1521547"/>
                </a:lnTo>
                <a:lnTo>
                  <a:pt x="1436339" y="1567343"/>
                </a:lnTo>
                <a:lnTo>
                  <a:pt x="1450782" y="1613607"/>
                </a:lnTo>
                <a:lnTo>
                  <a:pt x="1463896" y="1660313"/>
                </a:lnTo>
                <a:lnTo>
                  <a:pt x="1475671" y="1707438"/>
                </a:lnTo>
                <a:lnTo>
                  <a:pt x="1486097" y="1754960"/>
                </a:lnTo>
                <a:lnTo>
                  <a:pt x="1495164" y="1802853"/>
                </a:lnTo>
                <a:lnTo>
                  <a:pt x="1502863" y="1851094"/>
                </a:lnTo>
                <a:lnTo>
                  <a:pt x="1509185" y="1899660"/>
                </a:lnTo>
                <a:lnTo>
                  <a:pt x="1514118" y="1948527"/>
                </a:lnTo>
                <a:lnTo>
                  <a:pt x="1517654" y="1997670"/>
                </a:lnTo>
                <a:lnTo>
                  <a:pt x="1519783" y="2047067"/>
                </a:lnTo>
                <a:lnTo>
                  <a:pt x="1520494" y="2096693"/>
                </a:lnTo>
                <a:lnTo>
                  <a:pt x="1520291" y="2112759"/>
                </a:lnTo>
                <a:lnTo>
                  <a:pt x="1927263" y="2112759"/>
                </a:lnTo>
                <a:lnTo>
                  <a:pt x="1926899" y="2047753"/>
                </a:lnTo>
                <a:lnTo>
                  <a:pt x="1925206" y="1999074"/>
                </a:lnTo>
                <a:lnTo>
                  <a:pt x="1922400" y="1950667"/>
                </a:lnTo>
                <a:lnTo>
                  <a:pt x="1918494" y="1902547"/>
                </a:lnTo>
                <a:lnTo>
                  <a:pt x="1913499" y="1854725"/>
                </a:lnTo>
                <a:lnTo>
                  <a:pt x="1907429" y="1807214"/>
                </a:lnTo>
                <a:lnTo>
                  <a:pt x="1900296" y="1760026"/>
                </a:lnTo>
                <a:lnTo>
                  <a:pt x="1892112" y="1713175"/>
                </a:lnTo>
                <a:lnTo>
                  <a:pt x="1882890" y="1666673"/>
                </a:lnTo>
                <a:lnTo>
                  <a:pt x="1872643" y="1620533"/>
                </a:lnTo>
                <a:lnTo>
                  <a:pt x="1861382" y="1574767"/>
                </a:lnTo>
                <a:lnTo>
                  <a:pt x="1849121" y="1529389"/>
                </a:lnTo>
                <a:lnTo>
                  <a:pt x="1835872" y="1484410"/>
                </a:lnTo>
                <a:lnTo>
                  <a:pt x="1821648" y="1439843"/>
                </a:lnTo>
                <a:lnTo>
                  <a:pt x="1806460" y="1395701"/>
                </a:lnTo>
                <a:lnTo>
                  <a:pt x="1790322" y="1351998"/>
                </a:lnTo>
                <a:lnTo>
                  <a:pt x="1773246" y="1308744"/>
                </a:lnTo>
                <a:lnTo>
                  <a:pt x="1755244" y="1265953"/>
                </a:lnTo>
                <a:lnTo>
                  <a:pt x="1736330" y="1223638"/>
                </a:lnTo>
                <a:lnTo>
                  <a:pt x="1716515" y="1181812"/>
                </a:lnTo>
                <a:lnTo>
                  <a:pt x="1695812" y="1140486"/>
                </a:lnTo>
                <a:lnTo>
                  <a:pt x="1674233" y="1099674"/>
                </a:lnTo>
                <a:lnTo>
                  <a:pt x="1651792" y="1059388"/>
                </a:lnTo>
                <a:lnTo>
                  <a:pt x="1628500" y="1019641"/>
                </a:lnTo>
                <a:lnTo>
                  <a:pt x="1604371" y="980446"/>
                </a:lnTo>
                <a:lnTo>
                  <a:pt x="1579416" y="941815"/>
                </a:lnTo>
                <a:lnTo>
                  <a:pt x="1553648" y="903761"/>
                </a:lnTo>
                <a:lnTo>
                  <a:pt x="1527080" y="866297"/>
                </a:lnTo>
                <a:lnTo>
                  <a:pt x="1499724" y="829435"/>
                </a:lnTo>
                <a:lnTo>
                  <a:pt x="1471592" y="793187"/>
                </a:lnTo>
                <a:lnTo>
                  <a:pt x="1442698" y="757568"/>
                </a:lnTo>
                <a:lnTo>
                  <a:pt x="1413053" y="722588"/>
                </a:lnTo>
                <a:lnTo>
                  <a:pt x="1382671" y="688261"/>
                </a:lnTo>
                <a:lnTo>
                  <a:pt x="1351563" y="654600"/>
                </a:lnTo>
                <a:lnTo>
                  <a:pt x="1319743" y="621617"/>
                </a:lnTo>
                <a:lnTo>
                  <a:pt x="1287222" y="589325"/>
                </a:lnTo>
                <a:lnTo>
                  <a:pt x="1254013" y="557737"/>
                </a:lnTo>
                <a:lnTo>
                  <a:pt x="1220130" y="526864"/>
                </a:lnTo>
                <a:lnTo>
                  <a:pt x="1185583" y="496721"/>
                </a:lnTo>
                <a:lnTo>
                  <a:pt x="1150386" y="467319"/>
                </a:lnTo>
                <a:lnTo>
                  <a:pt x="1114552" y="438671"/>
                </a:lnTo>
                <a:lnTo>
                  <a:pt x="1078092" y="410790"/>
                </a:lnTo>
                <a:lnTo>
                  <a:pt x="1041020" y="383688"/>
                </a:lnTo>
                <a:lnTo>
                  <a:pt x="1003347" y="357379"/>
                </a:lnTo>
                <a:lnTo>
                  <a:pt x="965087" y="331874"/>
                </a:lnTo>
                <a:lnTo>
                  <a:pt x="926251" y="307186"/>
                </a:lnTo>
                <a:lnTo>
                  <a:pt x="886853" y="283329"/>
                </a:lnTo>
                <a:lnTo>
                  <a:pt x="846905" y="260315"/>
                </a:lnTo>
                <a:lnTo>
                  <a:pt x="806419" y="238156"/>
                </a:lnTo>
                <a:lnTo>
                  <a:pt x="765408" y="216865"/>
                </a:lnTo>
                <a:lnTo>
                  <a:pt x="723884" y="196455"/>
                </a:lnTo>
                <a:lnTo>
                  <a:pt x="681861" y="176938"/>
                </a:lnTo>
                <a:lnTo>
                  <a:pt x="639349" y="158327"/>
                </a:lnTo>
                <a:lnTo>
                  <a:pt x="596363" y="140635"/>
                </a:lnTo>
                <a:lnTo>
                  <a:pt x="552914" y="123874"/>
                </a:lnTo>
                <a:lnTo>
                  <a:pt x="509015" y="108057"/>
                </a:lnTo>
                <a:lnTo>
                  <a:pt x="464678" y="93197"/>
                </a:lnTo>
                <a:lnTo>
                  <a:pt x="419917" y="79307"/>
                </a:lnTo>
                <a:lnTo>
                  <a:pt x="374742" y="66398"/>
                </a:lnTo>
                <a:lnTo>
                  <a:pt x="329168" y="54484"/>
                </a:lnTo>
                <a:lnTo>
                  <a:pt x="283207" y="43577"/>
                </a:lnTo>
                <a:lnTo>
                  <a:pt x="236870" y="33690"/>
                </a:lnTo>
                <a:lnTo>
                  <a:pt x="190171" y="24836"/>
                </a:lnTo>
                <a:lnTo>
                  <a:pt x="143122" y="17028"/>
                </a:lnTo>
                <a:lnTo>
                  <a:pt x="95735" y="10277"/>
                </a:lnTo>
                <a:lnTo>
                  <a:pt x="48023" y="4596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6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="" xmlns:a16="http://schemas.microsoft.com/office/drawing/2014/main" id="{4D0AA4E1-A244-7BA2-3F73-E4AA391D19AF}"/>
              </a:ext>
            </a:extLst>
          </p:cNvPr>
          <p:cNvSpPr/>
          <p:nvPr/>
        </p:nvSpPr>
        <p:spPr bwMode="auto">
          <a:xfrm>
            <a:off x="288842" y="1232076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2838450" h="3026410" extrusionOk="0">
                <a:moveTo>
                  <a:pt x="0" y="0"/>
                </a:moveTo>
                <a:lnTo>
                  <a:pt x="0" y="445452"/>
                </a:lnTo>
                <a:lnTo>
                  <a:pt x="50475" y="449368"/>
                </a:lnTo>
                <a:lnTo>
                  <a:pt x="100752" y="454259"/>
                </a:lnTo>
                <a:lnTo>
                  <a:pt x="150820" y="460118"/>
                </a:lnTo>
                <a:lnTo>
                  <a:pt x="200667" y="466942"/>
                </a:lnTo>
                <a:lnTo>
                  <a:pt x="250282" y="474725"/>
                </a:lnTo>
                <a:lnTo>
                  <a:pt x="299655" y="483464"/>
                </a:lnTo>
                <a:lnTo>
                  <a:pt x="348774" y="493152"/>
                </a:lnTo>
                <a:lnTo>
                  <a:pt x="397627" y="503786"/>
                </a:lnTo>
                <a:lnTo>
                  <a:pt x="446205" y="515361"/>
                </a:lnTo>
                <a:lnTo>
                  <a:pt x="494495" y="527873"/>
                </a:lnTo>
                <a:lnTo>
                  <a:pt x="542488" y="541315"/>
                </a:lnTo>
                <a:lnTo>
                  <a:pt x="590171" y="555684"/>
                </a:lnTo>
                <a:lnTo>
                  <a:pt x="637533" y="570975"/>
                </a:lnTo>
                <a:lnTo>
                  <a:pt x="684564" y="587184"/>
                </a:lnTo>
                <a:lnTo>
                  <a:pt x="731252" y="604305"/>
                </a:lnTo>
                <a:lnTo>
                  <a:pt x="777586" y="622334"/>
                </a:lnTo>
                <a:lnTo>
                  <a:pt x="823556" y="641266"/>
                </a:lnTo>
                <a:lnTo>
                  <a:pt x="869149" y="661096"/>
                </a:lnTo>
                <a:lnTo>
                  <a:pt x="914356" y="681820"/>
                </a:lnTo>
                <a:lnTo>
                  <a:pt x="959164" y="703434"/>
                </a:lnTo>
                <a:lnTo>
                  <a:pt x="1003563" y="725931"/>
                </a:lnTo>
                <a:lnTo>
                  <a:pt x="1047542" y="749308"/>
                </a:lnTo>
                <a:lnTo>
                  <a:pt x="1091089" y="773560"/>
                </a:lnTo>
                <a:lnTo>
                  <a:pt x="1134194" y="798682"/>
                </a:lnTo>
                <a:lnTo>
                  <a:pt x="1176845" y="824669"/>
                </a:lnTo>
                <a:lnTo>
                  <a:pt x="1219031" y="851518"/>
                </a:lnTo>
                <a:lnTo>
                  <a:pt x="1260742" y="879222"/>
                </a:lnTo>
                <a:lnTo>
                  <a:pt x="1301965" y="907777"/>
                </a:lnTo>
                <a:lnTo>
                  <a:pt x="1342691" y="937179"/>
                </a:lnTo>
                <a:lnTo>
                  <a:pt x="1382907" y="967423"/>
                </a:lnTo>
                <a:lnTo>
                  <a:pt x="1422603" y="998505"/>
                </a:lnTo>
                <a:lnTo>
                  <a:pt x="1461768" y="1030418"/>
                </a:lnTo>
                <a:lnTo>
                  <a:pt x="1500391" y="1063160"/>
                </a:lnTo>
                <a:lnTo>
                  <a:pt x="1538460" y="1096724"/>
                </a:lnTo>
                <a:lnTo>
                  <a:pt x="1575964" y="1131107"/>
                </a:lnTo>
                <a:lnTo>
                  <a:pt x="1612892" y="1166303"/>
                </a:lnTo>
                <a:lnTo>
                  <a:pt x="1649234" y="1202309"/>
                </a:lnTo>
                <a:lnTo>
                  <a:pt x="1684832" y="1238968"/>
                </a:lnTo>
                <a:lnTo>
                  <a:pt x="1719616" y="1276206"/>
                </a:lnTo>
                <a:lnTo>
                  <a:pt x="1753582" y="1314010"/>
                </a:lnTo>
                <a:lnTo>
                  <a:pt x="1786726" y="1352370"/>
                </a:lnTo>
                <a:lnTo>
                  <a:pt x="1819042" y="1391274"/>
                </a:lnTo>
                <a:lnTo>
                  <a:pt x="1850528" y="1430711"/>
                </a:lnTo>
                <a:lnTo>
                  <a:pt x="1881177" y="1470671"/>
                </a:lnTo>
                <a:lnTo>
                  <a:pt x="1910985" y="1511141"/>
                </a:lnTo>
                <a:lnTo>
                  <a:pt x="1939948" y="1552112"/>
                </a:lnTo>
                <a:lnTo>
                  <a:pt x="1968061" y="1593572"/>
                </a:lnTo>
                <a:lnTo>
                  <a:pt x="1995320" y="1635509"/>
                </a:lnTo>
                <a:lnTo>
                  <a:pt x="2021719" y="1677914"/>
                </a:lnTo>
                <a:lnTo>
                  <a:pt x="2047256" y="1720774"/>
                </a:lnTo>
                <a:lnTo>
                  <a:pt x="2071924" y="1764078"/>
                </a:lnTo>
                <a:lnTo>
                  <a:pt x="2095719" y="1807816"/>
                </a:lnTo>
                <a:lnTo>
                  <a:pt x="2118637" y="1851977"/>
                </a:lnTo>
                <a:lnTo>
                  <a:pt x="2140674" y="1896549"/>
                </a:lnTo>
                <a:lnTo>
                  <a:pt x="2161823" y="1941521"/>
                </a:lnTo>
                <a:lnTo>
                  <a:pt x="2182083" y="1986882"/>
                </a:lnTo>
                <a:lnTo>
                  <a:pt x="2201446" y="2032622"/>
                </a:lnTo>
                <a:lnTo>
                  <a:pt x="2219910" y="2078728"/>
                </a:lnTo>
                <a:lnTo>
                  <a:pt x="2237468" y="2125191"/>
                </a:lnTo>
                <a:lnTo>
                  <a:pt x="2254118" y="2171998"/>
                </a:lnTo>
                <a:lnTo>
                  <a:pt x="2269854" y="2219139"/>
                </a:lnTo>
                <a:lnTo>
                  <a:pt x="2284672" y="2266602"/>
                </a:lnTo>
                <a:lnTo>
                  <a:pt x="2298566" y="2314377"/>
                </a:lnTo>
                <a:lnTo>
                  <a:pt x="2311533" y="2362453"/>
                </a:lnTo>
                <a:lnTo>
                  <a:pt x="2323569" y="2410818"/>
                </a:lnTo>
                <a:lnTo>
                  <a:pt x="2334667" y="2459461"/>
                </a:lnTo>
                <a:lnTo>
                  <a:pt x="2344825" y="2508372"/>
                </a:lnTo>
                <a:lnTo>
                  <a:pt x="2354036" y="2557538"/>
                </a:lnTo>
                <a:lnTo>
                  <a:pt x="2362298" y="2606950"/>
                </a:lnTo>
                <a:lnTo>
                  <a:pt x="2369605" y="2656596"/>
                </a:lnTo>
                <a:lnTo>
                  <a:pt x="2375952" y="2706464"/>
                </a:lnTo>
                <a:lnTo>
                  <a:pt x="2381335" y="2756544"/>
                </a:lnTo>
                <a:lnTo>
                  <a:pt x="2385750" y="2806825"/>
                </a:lnTo>
                <a:lnTo>
                  <a:pt x="2389191" y="2857296"/>
                </a:lnTo>
                <a:lnTo>
                  <a:pt x="2391655" y="2907945"/>
                </a:lnTo>
                <a:lnTo>
                  <a:pt x="2393137" y="2958762"/>
                </a:lnTo>
                <a:lnTo>
                  <a:pt x="2393632" y="3009734"/>
                </a:lnTo>
                <a:lnTo>
                  <a:pt x="2393442" y="3025800"/>
                </a:lnTo>
                <a:lnTo>
                  <a:pt x="2838043" y="3025800"/>
                </a:lnTo>
                <a:lnTo>
                  <a:pt x="2837841" y="2960906"/>
                </a:lnTo>
                <a:lnTo>
                  <a:pt x="2836667" y="2912257"/>
                </a:lnTo>
                <a:lnTo>
                  <a:pt x="2834719" y="2863795"/>
                </a:lnTo>
                <a:lnTo>
                  <a:pt x="2832001" y="2815524"/>
                </a:lnTo>
                <a:lnTo>
                  <a:pt x="2828520" y="2767451"/>
                </a:lnTo>
                <a:lnTo>
                  <a:pt x="2824282" y="2719583"/>
                </a:lnTo>
                <a:lnTo>
                  <a:pt x="2819293" y="2671925"/>
                </a:lnTo>
                <a:lnTo>
                  <a:pt x="2813559" y="2624483"/>
                </a:lnTo>
                <a:lnTo>
                  <a:pt x="2807086" y="2577263"/>
                </a:lnTo>
                <a:lnTo>
                  <a:pt x="2799880" y="2530272"/>
                </a:lnTo>
                <a:lnTo>
                  <a:pt x="2791946" y="2483515"/>
                </a:lnTo>
                <a:lnTo>
                  <a:pt x="2783292" y="2436999"/>
                </a:lnTo>
                <a:lnTo>
                  <a:pt x="2773923" y="2390729"/>
                </a:lnTo>
                <a:lnTo>
                  <a:pt x="2763844" y="2344711"/>
                </a:lnTo>
                <a:lnTo>
                  <a:pt x="2753063" y="2298952"/>
                </a:lnTo>
                <a:lnTo>
                  <a:pt x="2741584" y="2253458"/>
                </a:lnTo>
                <a:lnTo>
                  <a:pt x="2729414" y="2208234"/>
                </a:lnTo>
                <a:lnTo>
                  <a:pt x="2716559" y="2163288"/>
                </a:lnTo>
                <a:lnTo>
                  <a:pt x="2703026" y="2118624"/>
                </a:lnTo>
                <a:lnTo>
                  <a:pt x="2688819" y="2074248"/>
                </a:lnTo>
                <a:lnTo>
                  <a:pt x="2673945" y="2030168"/>
                </a:lnTo>
                <a:lnTo>
                  <a:pt x="2658410" y="1986389"/>
                </a:lnTo>
                <a:lnTo>
                  <a:pt x="2642220" y="1942916"/>
                </a:lnTo>
                <a:lnTo>
                  <a:pt x="2625381" y="1899757"/>
                </a:lnTo>
                <a:lnTo>
                  <a:pt x="2607898" y="1856917"/>
                </a:lnTo>
                <a:lnTo>
                  <a:pt x="2589779" y="1814402"/>
                </a:lnTo>
                <a:lnTo>
                  <a:pt x="2571029" y="1772218"/>
                </a:lnTo>
                <a:lnTo>
                  <a:pt x="2551653" y="1730371"/>
                </a:lnTo>
                <a:lnTo>
                  <a:pt x="2531659" y="1688868"/>
                </a:lnTo>
                <a:lnTo>
                  <a:pt x="2511051" y="1647714"/>
                </a:lnTo>
                <a:lnTo>
                  <a:pt x="2489837" y="1606915"/>
                </a:lnTo>
                <a:lnTo>
                  <a:pt x="2468021" y="1566478"/>
                </a:lnTo>
                <a:lnTo>
                  <a:pt x="2445611" y="1526409"/>
                </a:lnTo>
                <a:lnTo>
                  <a:pt x="2422611" y="1486713"/>
                </a:lnTo>
                <a:lnTo>
                  <a:pt x="2399028" y="1447396"/>
                </a:lnTo>
                <a:lnTo>
                  <a:pt x="2374868" y="1408465"/>
                </a:lnTo>
                <a:lnTo>
                  <a:pt x="2350137" y="1369926"/>
                </a:lnTo>
                <a:lnTo>
                  <a:pt x="2324842" y="1331785"/>
                </a:lnTo>
                <a:lnTo>
                  <a:pt x="2298987" y="1294047"/>
                </a:lnTo>
                <a:lnTo>
                  <a:pt x="2272579" y="1256719"/>
                </a:lnTo>
                <a:lnTo>
                  <a:pt x="2245624" y="1219807"/>
                </a:lnTo>
                <a:lnTo>
                  <a:pt x="2218127" y="1183317"/>
                </a:lnTo>
                <a:lnTo>
                  <a:pt x="2190096" y="1147255"/>
                </a:lnTo>
                <a:lnTo>
                  <a:pt x="2161536" y="1111628"/>
                </a:lnTo>
                <a:lnTo>
                  <a:pt x="2132453" y="1076440"/>
                </a:lnTo>
                <a:lnTo>
                  <a:pt x="2102853" y="1041698"/>
                </a:lnTo>
                <a:lnTo>
                  <a:pt x="2072741" y="1007409"/>
                </a:lnTo>
                <a:lnTo>
                  <a:pt x="2042125" y="973578"/>
                </a:lnTo>
                <a:lnTo>
                  <a:pt x="2011010" y="940211"/>
                </a:lnTo>
                <a:lnTo>
                  <a:pt x="1979401" y="907314"/>
                </a:lnTo>
                <a:lnTo>
                  <a:pt x="1947306" y="874894"/>
                </a:lnTo>
                <a:lnTo>
                  <a:pt x="1914729" y="842956"/>
                </a:lnTo>
                <a:lnTo>
                  <a:pt x="1881678" y="811507"/>
                </a:lnTo>
                <a:lnTo>
                  <a:pt x="1848157" y="780553"/>
                </a:lnTo>
                <a:lnTo>
                  <a:pt x="1814173" y="750099"/>
                </a:lnTo>
                <a:lnTo>
                  <a:pt x="1779733" y="720151"/>
                </a:lnTo>
                <a:lnTo>
                  <a:pt x="1744841" y="690716"/>
                </a:lnTo>
                <a:lnTo>
                  <a:pt x="1709504" y="661801"/>
                </a:lnTo>
                <a:lnTo>
                  <a:pt x="1673729" y="633409"/>
                </a:lnTo>
                <a:lnTo>
                  <a:pt x="1637520" y="605549"/>
                </a:lnTo>
                <a:lnTo>
                  <a:pt x="1600884" y="578226"/>
                </a:lnTo>
                <a:lnTo>
                  <a:pt x="1563827" y="551445"/>
                </a:lnTo>
                <a:lnTo>
                  <a:pt x="1526355" y="525214"/>
                </a:lnTo>
                <a:lnTo>
                  <a:pt x="1488475" y="499538"/>
                </a:lnTo>
                <a:lnTo>
                  <a:pt x="1450191" y="474423"/>
                </a:lnTo>
                <a:lnTo>
                  <a:pt x="1411510" y="449874"/>
                </a:lnTo>
                <a:lnTo>
                  <a:pt x="1372438" y="425900"/>
                </a:lnTo>
                <a:lnTo>
                  <a:pt x="1332981" y="402504"/>
                </a:lnTo>
                <a:lnTo>
                  <a:pt x="1293145" y="379694"/>
                </a:lnTo>
                <a:lnTo>
                  <a:pt x="1252936" y="357475"/>
                </a:lnTo>
                <a:lnTo>
                  <a:pt x="1212360" y="335853"/>
                </a:lnTo>
                <a:lnTo>
                  <a:pt x="1171423" y="314835"/>
                </a:lnTo>
                <a:lnTo>
                  <a:pt x="1130131" y="294427"/>
                </a:lnTo>
                <a:lnTo>
                  <a:pt x="1088489" y="274634"/>
                </a:lnTo>
                <a:lnTo>
                  <a:pt x="1046505" y="255462"/>
                </a:lnTo>
                <a:lnTo>
                  <a:pt x="1004184" y="236918"/>
                </a:lnTo>
                <a:lnTo>
                  <a:pt x="961532" y="219008"/>
                </a:lnTo>
                <a:lnTo>
                  <a:pt x="918555" y="201738"/>
                </a:lnTo>
                <a:lnTo>
                  <a:pt x="875259" y="185114"/>
                </a:lnTo>
                <a:lnTo>
                  <a:pt x="831649" y="169141"/>
                </a:lnTo>
                <a:lnTo>
                  <a:pt x="787733" y="153826"/>
                </a:lnTo>
                <a:lnTo>
                  <a:pt x="743516" y="139176"/>
                </a:lnTo>
                <a:lnTo>
                  <a:pt x="699004" y="125195"/>
                </a:lnTo>
                <a:lnTo>
                  <a:pt x="654203" y="111890"/>
                </a:lnTo>
                <a:lnTo>
                  <a:pt x="609118" y="99268"/>
                </a:lnTo>
                <a:lnTo>
                  <a:pt x="563757" y="87333"/>
                </a:lnTo>
                <a:lnTo>
                  <a:pt x="518125" y="76093"/>
                </a:lnTo>
                <a:lnTo>
                  <a:pt x="472227" y="65553"/>
                </a:lnTo>
                <a:lnTo>
                  <a:pt x="426071" y="55720"/>
                </a:lnTo>
                <a:lnTo>
                  <a:pt x="379662" y="46598"/>
                </a:lnTo>
                <a:lnTo>
                  <a:pt x="333006" y="38195"/>
                </a:lnTo>
                <a:lnTo>
                  <a:pt x="286108" y="30517"/>
                </a:lnTo>
                <a:lnTo>
                  <a:pt x="238976" y="23569"/>
                </a:lnTo>
                <a:lnTo>
                  <a:pt x="191615" y="17358"/>
                </a:lnTo>
                <a:lnTo>
                  <a:pt x="144030" y="11889"/>
                </a:lnTo>
                <a:lnTo>
                  <a:pt x="96229" y="7169"/>
                </a:lnTo>
                <a:lnTo>
                  <a:pt x="48217" y="3204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4024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="" xmlns:a16="http://schemas.microsoft.com/office/drawing/2014/main" id="{B2AC5CFF-E7F7-0E30-729E-0969BE14D2F7}"/>
              </a:ext>
            </a:extLst>
          </p:cNvPr>
          <p:cNvSpPr/>
          <p:nvPr/>
        </p:nvSpPr>
        <p:spPr bwMode="auto">
          <a:xfrm>
            <a:off x="301588" y="4115840"/>
            <a:ext cx="2594486" cy="0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4332439" y="0"/>
                </a:moveTo>
                <a:lnTo>
                  <a:pt x="0" y="0"/>
                </a:lnTo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="" xmlns:a16="http://schemas.microsoft.com/office/drawing/2014/main" id="{EC420092-0855-F651-2237-8DD99CBD171C}"/>
              </a:ext>
            </a:extLst>
          </p:cNvPr>
          <p:cNvSpPr/>
          <p:nvPr/>
        </p:nvSpPr>
        <p:spPr bwMode="auto">
          <a:xfrm>
            <a:off x="297998" y="4095746"/>
            <a:ext cx="2870843" cy="45719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0" y="0"/>
                </a:moveTo>
                <a:lnTo>
                  <a:pt x="4332439" y="0"/>
                </a:lnTo>
              </a:path>
            </a:pathLst>
          </a:custGeom>
          <a:grpFill/>
          <a:ln w="50800">
            <a:solidFill>
              <a:srgbClr val="0092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="" xmlns:a16="http://schemas.microsoft.com/office/drawing/2014/main" id="{857303D6-2714-FC10-0EB0-50443CCB0BA4}"/>
              </a:ext>
            </a:extLst>
          </p:cNvPr>
          <p:cNvSpPr/>
          <p:nvPr/>
        </p:nvSpPr>
        <p:spPr bwMode="auto">
          <a:xfrm>
            <a:off x="301588" y="2884796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1" name="object 13">
            <a:extLst>
              <a:ext uri="{FF2B5EF4-FFF2-40B4-BE49-F238E27FC236}">
                <a16:creationId xmlns="" xmlns:a16="http://schemas.microsoft.com/office/drawing/2014/main" id="{4C4404C6-1E0E-35B5-68E5-C71378594B41}"/>
              </a:ext>
            </a:extLst>
          </p:cNvPr>
          <p:cNvSpPr/>
          <p:nvPr/>
        </p:nvSpPr>
        <p:spPr bwMode="auto">
          <a:xfrm>
            <a:off x="288841" y="2082667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59903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="" xmlns:a16="http://schemas.microsoft.com/office/drawing/2014/main" id="{B3566794-F005-7FDB-A5D1-93A71D9EBA9C}"/>
              </a:ext>
            </a:extLst>
          </p:cNvPr>
          <p:cNvSpPr/>
          <p:nvPr/>
        </p:nvSpPr>
        <p:spPr bwMode="auto">
          <a:xfrm>
            <a:off x="288842" y="3680076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74320" h="332739" extrusionOk="0">
                <a:moveTo>
                  <a:pt x="0" y="0"/>
                </a:moveTo>
                <a:lnTo>
                  <a:pt x="0" y="332333"/>
                </a:lnTo>
                <a:lnTo>
                  <a:pt x="273824" y="332333"/>
                </a:lnTo>
                <a:lnTo>
                  <a:pt x="270369" y="283790"/>
                </a:lnTo>
                <a:lnTo>
                  <a:pt x="260323" y="237377"/>
                </a:lnTo>
                <a:lnTo>
                  <a:pt x="244163" y="193573"/>
                </a:lnTo>
                <a:lnTo>
                  <a:pt x="222368" y="152852"/>
                </a:lnTo>
                <a:lnTo>
                  <a:pt x="195414" y="115693"/>
                </a:lnTo>
                <a:lnTo>
                  <a:pt x="163781" y="82572"/>
                </a:lnTo>
                <a:lnTo>
                  <a:pt x="127945" y="53965"/>
                </a:lnTo>
                <a:lnTo>
                  <a:pt x="88384" y="30350"/>
                </a:lnTo>
                <a:lnTo>
                  <a:pt x="45576" y="12202"/>
                </a:lnTo>
                <a:lnTo>
                  <a:pt x="0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="" xmlns:a16="http://schemas.microsoft.com/office/drawing/2014/main" id="{FD86CA46-651C-1469-9CCF-19C813F8D005}"/>
              </a:ext>
            </a:extLst>
          </p:cNvPr>
          <p:cNvSpPr/>
          <p:nvPr/>
        </p:nvSpPr>
        <p:spPr bwMode="auto">
          <a:xfrm>
            <a:off x="288842" y="2947765"/>
            <a:ext cx="2879999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79999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="" xmlns:a16="http://schemas.microsoft.com/office/drawing/2014/main" id="{B1C29B6C-572D-53F3-3CD8-AD08B8FEB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129042"/>
            <a:ext cx="7128792" cy="533479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МЕЖДУНАРОДНЫЙ РЫНОК</a:t>
            </a:r>
            <a:endParaRPr kumimoji="0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Запчасти для спецтехники, погрузочно-разгрузочное оборудование, спецтехника, пассажирский транспорт, грузовой транспорт, спецоборудование для оптики, оборудование для производства азота</a:t>
            </a:r>
          </a:p>
        </p:txBody>
      </p:sp>
      <p:sp>
        <p:nvSpPr>
          <p:cNvPr id="6" name="object 20">
            <a:extLst>
              <a:ext uri="{FF2B5EF4-FFF2-40B4-BE49-F238E27FC236}">
                <a16:creationId xmlns="" xmlns:a16="http://schemas.microsoft.com/office/drawing/2014/main" id="{60A00202-0CF2-B8CB-0692-F8201D3F8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765201"/>
            <a:ext cx="7128792" cy="872034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РЕГИОНЫ РФ</a:t>
            </a:r>
            <a:endParaRPr kumimoji="0" lang="ru-RU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Металл, трубная продукция, цемент, электроды, спецтехника, пассажирский транспорт, щебень, песок, керамзит, арматура, оборудование для производства ЖБИ, хим. компоненты для производства азота, погрузочно-разгрузочное оборудование, строительные материалы (в т</a:t>
            </a:r>
            <a:r>
              <a:rPr lang="ru-RU" sz="1100" kern="0" dirty="0" smtClean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. ч</a:t>
            </a: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. для дорожного строительства), спортинвентарь</a:t>
            </a:r>
            <a:endParaRPr lang="ru-RU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="" xmlns:a16="http://schemas.microsoft.com/office/drawing/2014/main" id="{461650C0-A3D7-B77C-75F3-6893B260A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3277369"/>
            <a:ext cx="7034299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100"/>
              </a:spcBef>
              <a:defRPr/>
            </a:pPr>
            <a:r>
              <a:rPr lang="ru-RU" sz="1100" b="1" kern="0" cap="all" dirty="0" smtClean="0">
                <a:solidFill>
                  <a:srgbClr val="0092E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Пыть-Ях</a:t>
            </a:r>
            <a:endParaRPr lang="ru-RU" sz="1100" b="1" kern="0" cap="all" dirty="0">
              <a:solidFill>
                <a:srgbClr val="0092E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ГСМ</a:t>
            </a:r>
            <a:endParaRPr kumimoji="0" lang="ru-RU" sz="1100" b="0" i="0" u="none" strike="noStrike" kern="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="" xmlns:a16="http://schemas.microsoft.com/office/drawing/2014/main" id="{69674BFC-1444-42D7-BDBF-B84B0676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3" y="2773313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ХМАО</a:t>
            </a:r>
          </a:p>
          <a:p>
            <a:pPr lvl="0"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Спортинвентарь</a:t>
            </a:r>
            <a:endParaRPr kumimoji="0" lang="ru-RU" sz="1100" i="0" u="none" strike="noStrike" kern="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="" xmlns:a16="http://schemas.microsoft.com/office/drawing/2014/main" id="{201BCA1C-6A26-DB2E-F9DF-1621EC9BED78}"/>
              </a:ext>
            </a:extLst>
          </p:cNvPr>
          <p:cNvSpPr txBox="1"/>
          <p:nvPr/>
        </p:nvSpPr>
        <p:spPr bwMode="auto">
          <a:xfrm>
            <a:off x="5262602" y="5727133"/>
            <a:ext cx="4730044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84150" lvl="0" indent="-171450">
              <a:lnSpc>
                <a:spcPts val="1100"/>
              </a:lnSpc>
              <a:spcBef>
                <a:spcPts val="100"/>
              </a:spcBef>
              <a:buClr>
                <a:srgbClr val="0092E1"/>
              </a:buClr>
              <a:buSzPct val="155000"/>
              <a:buFont typeface="Arial"/>
              <a:buChar char="•"/>
              <a:defRPr sz="1100" kern="0" spc="-1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создание логистического центра местного значения по обеспечению оборота продукции для нужд малого и среднего бизнеса, </a:t>
            </a:r>
            <a:r>
              <a:rPr lang="ru-RU" dirty="0" smtClean="0">
                <a:solidFill>
                  <a:schemeClr val="tx1"/>
                </a:solidFill>
              </a:rPr>
              <a:t>населения (временное </a:t>
            </a:r>
            <a:r>
              <a:rPr lang="ru-RU" dirty="0">
                <a:solidFill>
                  <a:schemeClr val="tx1"/>
                </a:solidFill>
              </a:rPr>
              <a:t>хранение, распределение, </a:t>
            </a:r>
            <a:r>
              <a:rPr lang="ru-RU" dirty="0" smtClean="0">
                <a:solidFill>
                  <a:schemeClr val="tx1"/>
                </a:solidFill>
              </a:rPr>
              <a:t>доставка);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площадки обмена информацией о наличии узких специалистов в целях решения кадрового вопроса.</a:t>
            </a:r>
          </a:p>
        </p:txBody>
      </p:sp>
    </p:spTree>
    <p:extLst>
      <p:ext uri="{BB962C8B-B14F-4D97-AF65-F5344CB8AC3E}">
        <p14:creationId xmlns:p14="http://schemas.microsoft.com/office/powerpoint/2010/main" val="1627064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2B70BB-B9DA-6443-5C2A-0A73278753D0}"/>
              </a:ext>
            </a:extLst>
          </p:cNvPr>
          <p:cNvSpPr txBox="1"/>
          <p:nvPr/>
        </p:nvSpPr>
        <p:spPr bwMode="auto">
          <a:xfrm>
            <a:off x="297999" y="325041"/>
            <a:ext cx="10138785" cy="597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ГЕОГРАФИЯ РЕАЛИЗАЦИИ ПРОДУКЦИИ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данные анкетирования и интервьюирования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8EBBCFD1-BBC7-8028-4765-212D54D8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="" xmlns:a16="http://schemas.microsoft.com/office/drawing/2014/main" id="{FFA09F57-962F-DD32-611B-89EC49D5D452}"/>
              </a:ext>
            </a:extLst>
          </p:cNvPr>
          <p:cNvSpPr/>
          <p:nvPr/>
        </p:nvSpPr>
        <p:spPr bwMode="auto">
          <a:xfrm>
            <a:off x="301588" y="2345264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="" xmlns:a16="http://schemas.microsoft.com/office/drawing/2014/main" id="{D3EF48E8-1B7E-2FC6-EC65-D5CB864EB761}"/>
              </a:ext>
            </a:extLst>
          </p:cNvPr>
          <p:cNvSpPr/>
          <p:nvPr/>
        </p:nvSpPr>
        <p:spPr bwMode="auto">
          <a:xfrm>
            <a:off x="288841" y="1243002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40000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="" xmlns:a16="http://schemas.microsoft.com/office/drawing/2014/main" id="{52087992-1C23-12A4-BB67-742F0084B194}"/>
              </a:ext>
            </a:extLst>
          </p:cNvPr>
          <p:cNvSpPr/>
          <p:nvPr/>
        </p:nvSpPr>
        <p:spPr bwMode="auto">
          <a:xfrm>
            <a:off x="288842" y="2960076"/>
            <a:ext cx="1152000" cy="1152000"/>
          </a:xfrm>
          <a:custGeom>
            <a:avLst/>
            <a:gdLst/>
            <a:ahLst/>
            <a:cxnLst/>
            <a:rect l="l" t="t" r="r" b="b"/>
            <a:pathLst>
              <a:path w="1056005" h="1235710" extrusionOk="0">
                <a:moveTo>
                  <a:pt x="0" y="0"/>
                </a:moveTo>
                <a:lnTo>
                  <a:pt x="0" y="356133"/>
                </a:lnTo>
                <a:lnTo>
                  <a:pt x="46773" y="366994"/>
                </a:lnTo>
                <a:lnTo>
                  <a:pt x="92749" y="380365"/>
                </a:lnTo>
                <a:lnTo>
                  <a:pt x="137843" y="396206"/>
                </a:lnTo>
                <a:lnTo>
                  <a:pt x="181968" y="414480"/>
                </a:lnTo>
                <a:lnTo>
                  <a:pt x="225039" y="435148"/>
                </a:lnTo>
                <a:lnTo>
                  <a:pt x="266970" y="458172"/>
                </a:lnTo>
                <a:lnTo>
                  <a:pt x="307677" y="483513"/>
                </a:lnTo>
                <a:lnTo>
                  <a:pt x="347073" y="511134"/>
                </a:lnTo>
                <a:lnTo>
                  <a:pt x="385072" y="540995"/>
                </a:lnTo>
                <a:lnTo>
                  <a:pt x="421589" y="573060"/>
                </a:lnTo>
                <a:lnTo>
                  <a:pt x="456539" y="607288"/>
                </a:lnTo>
                <a:lnTo>
                  <a:pt x="489691" y="643491"/>
                </a:lnTo>
                <a:lnTo>
                  <a:pt x="520609" y="681201"/>
                </a:lnTo>
                <a:lnTo>
                  <a:pt x="549257" y="720332"/>
                </a:lnTo>
                <a:lnTo>
                  <a:pt x="575599" y="760796"/>
                </a:lnTo>
                <a:lnTo>
                  <a:pt x="599601" y="802505"/>
                </a:lnTo>
                <a:lnTo>
                  <a:pt x="621227" y="845371"/>
                </a:lnTo>
                <a:lnTo>
                  <a:pt x="640441" y="889307"/>
                </a:lnTo>
                <a:lnTo>
                  <a:pt x="657209" y="934226"/>
                </a:lnTo>
                <a:lnTo>
                  <a:pt x="671494" y="980040"/>
                </a:lnTo>
                <a:lnTo>
                  <a:pt x="683261" y="1026661"/>
                </a:lnTo>
                <a:lnTo>
                  <a:pt x="692475" y="1074002"/>
                </a:lnTo>
                <a:lnTo>
                  <a:pt x="699100" y="1121975"/>
                </a:lnTo>
                <a:lnTo>
                  <a:pt x="703102" y="1170492"/>
                </a:lnTo>
                <a:lnTo>
                  <a:pt x="704443" y="1219466"/>
                </a:lnTo>
                <a:lnTo>
                  <a:pt x="704443" y="1224838"/>
                </a:lnTo>
                <a:lnTo>
                  <a:pt x="704062" y="1235532"/>
                </a:lnTo>
                <a:lnTo>
                  <a:pt x="1055230" y="1235532"/>
                </a:lnTo>
                <a:lnTo>
                  <a:pt x="1055293" y="1230160"/>
                </a:lnTo>
                <a:lnTo>
                  <a:pt x="1055611" y="1224851"/>
                </a:lnTo>
                <a:lnTo>
                  <a:pt x="1054659" y="1171128"/>
                </a:lnTo>
                <a:lnTo>
                  <a:pt x="1051826" y="1123231"/>
                </a:lnTo>
                <a:lnTo>
                  <a:pt x="1047150" y="1075809"/>
                </a:lnTo>
                <a:lnTo>
                  <a:pt x="1040664" y="1028900"/>
                </a:lnTo>
                <a:lnTo>
                  <a:pt x="1032407" y="982540"/>
                </a:lnTo>
                <a:lnTo>
                  <a:pt x="1022412" y="936767"/>
                </a:lnTo>
                <a:lnTo>
                  <a:pt x="1010716" y="891616"/>
                </a:lnTo>
                <a:lnTo>
                  <a:pt x="997355" y="847124"/>
                </a:lnTo>
                <a:lnTo>
                  <a:pt x="982364" y="803327"/>
                </a:lnTo>
                <a:lnTo>
                  <a:pt x="965781" y="760262"/>
                </a:lnTo>
                <a:lnTo>
                  <a:pt x="947639" y="717966"/>
                </a:lnTo>
                <a:lnTo>
                  <a:pt x="927976" y="676475"/>
                </a:lnTo>
                <a:lnTo>
                  <a:pt x="906827" y="635826"/>
                </a:lnTo>
                <a:lnTo>
                  <a:pt x="884227" y="596055"/>
                </a:lnTo>
                <a:lnTo>
                  <a:pt x="860214" y="557198"/>
                </a:lnTo>
                <a:lnTo>
                  <a:pt x="834821" y="519293"/>
                </a:lnTo>
                <a:lnTo>
                  <a:pt x="808087" y="482376"/>
                </a:lnTo>
                <a:lnTo>
                  <a:pt x="780045" y="446483"/>
                </a:lnTo>
                <a:lnTo>
                  <a:pt x="750733" y="411651"/>
                </a:lnTo>
                <a:lnTo>
                  <a:pt x="720186" y="377916"/>
                </a:lnTo>
                <a:lnTo>
                  <a:pt x="688439" y="345315"/>
                </a:lnTo>
                <a:lnTo>
                  <a:pt x="655529" y="313885"/>
                </a:lnTo>
                <a:lnTo>
                  <a:pt x="621492" y="283662"/>
                </a:lnTo>
                <a:lnTo>
                  <a:pt x="586362" y="254682"/>
                </a:lnTo>
                <a:lnTo>
                  <a:pt x="550177" y="226983"/>
                </a:lnTo>
                <a:lnTo>
                  <a:pt x="512972" y="200600"/>
                </a:lnTo>
                <a:lnTo>
                  <a:pt x="474783" y="175570"/>
                </a:lnTo>
                <a:lnTo>
                  <a:pt x="435646" y="151930"/>
                </a:lnTo>
                <a:lnTo>
                  <a:pt x="395596" y="129716"/>
                </a:lnTo>
                <a:lnTo>
                  <a:pt x="354669" y="108965"/>
                </a:lnTo>
                <a:lnTo>
                  <a:pt x="312902" y="89713"/>
                </a:lnTo>
                <a:lnTo>
                  <a:pt x="270330" y="71997"/>
                </a:lnTo>
                <a:lnTo>
                  <a:pt x="226988" y="55853"/>
                </a:lnTo>
                <a:lnTo>
                  <a:pt x="182914" y="41318"/>
                </a:lnTo>
                <a:lnTo>
                  <a:pt x="138142" y="28429"/>
                </a:lnTo>
                <a:lnTo>
                  <a:pt x="92708" y="17222"/>
                </a:lnTo>
                <a:lnTo>
                  <a:pt x="46649" y="7733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7950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="" xmlns:a16="http://schemas.microsoft.com/office/drawing/2014/main" id="{1611F86D-BCC3-3DB4-9DE0-0DDC6E3ACC96}"/>
              </a:ext>
            </a:extLst>
          </p:cNvPr>
          <p:cNvSpPr/>
          <p:nvPr/>
        </p:nvSpPr>
        <p:spPr bwMode="auto">
          <a:xfrm>
            <a:off x="288842" y="2096076"/>
            <a:ext cx="2015999" cy="2016000"/>
          </a:xfrm>
          <a:custGeom>
            <a:avLst/>
            <a:gdLst/>
            <a:ahLst/>
            <a:cxnLst/>
            <a:rect l="l" t="t" r="r" b="b"/>
            <a:pathLst>
              <a:path w="1927860" h="2113279" extrusionOk="0">
                <a:moveTo>
                  <a:pt x="0" y="0"/>
                </a:moveTo>
                <a:lnTo>
                  <a:pt x="0" y="408673"/>
                </a:lnTo>
                <a:lnTo>
                  <a:pt x="50795" y="414697"/>
                </a:lnTo>
                <a:lnTo>
                  <a:pt x="101240" y="422222"/>
                </a:lnTo>
                <a:lnTo>
                  <a:pt x="151309" y="431238"/>
                </a:lnTo>
                <a:lnTo>
                  <a:pt x="200975" y="441732"/>
                </a:lnTo>
                <a:lnTo>
                  <a:pt x="250211" y="453693"/>
                </a:lnTo>
                <a:lnTo>
                  <a:pt x="298990" y="467110"/>
                </a:lnTo>
                <a:lnTo>
                  <a:pt x="347285" y="481971"/>
                </a:lnTo>
                <a:lnTo>
                  <a:pt x="395070" y="498264"/>
                </a:lnTo>
                <a:lnTo>
                  <a:pt x="442318" y="515979"/>
                </a:lnTo>
                <a:lnTo>
                  <a:pt x="489002" y="535103"/>
                </a:lnTo>
                <a:lnTo>
                  <a:pt x="535095" y="555625"/>
                </a:lnTo>
                <a:lnTo>
                  <a:pt x="580571" y="577534"/>
                </a:lnTo>
                <a:lnTo>
                  <a:pt x="625403" y="600817"/>
                </a:lnTo>
                <a:lnTo>
                  <a:pt x="669563" y="625465"/>
                </a:lnTo>
                <a:lnTo>
                  <a:pt x="713026" y="651464"/>
                </a:lnTo>
                <a:lnTo>
                  <a:pt x="755764" y="678804"/>
                </a:lnTo>
                <a:lnTo>
                  <a:pt x="797751" y="707473"/>
                </a:lnTo>
                <a:lnTo>
                  <a:pt x="838960" y="737460"/>
                </a:lnTo>
                <a:lnTo>
                  <a:pt x="879364" y="768753"/>
                </a:lnTo>
                <a:lnTo>
                  <a:pt x="918936" y="801340"/>
                </a:lnTo>
                <a:lnTo>
                  <a:pt x="957650" y="835210"/>
                </a:lnTo>
                <a:lnTo>
                  <a:pt x="995479" y="870352"/>
                </a:lnTo>
                <a:lnTo>
                  <a:pt x="1032395" y="906754"/>
                </a:lnTo>
                <a:lnTo>
                  <a:pt x="1066785" y="942701"/>
                </a:lnTo>
                <a:lnTo>
                  <a:pt x="1100000" y="979470"/>
                </a:lnTo>
                <a:lnTo>
                  <a:pt x="1132033" y="1017039"/>
                </a:lnTo>
                <a:lnTo>
                  <a:pt x="1162872" y="1055383"/>
                </a:lnTo>
                <a:lnTo>
                  <a:pt x="1192509" y="1094478"/>
                </a:lnTo>
                <a:lnTo>
                  <a:pt x="1220932" y="1134301"/>
                </a:lnTo>
                <a:lnTo>
                  <a:pt x="1248134" y="1174829"/>
                </a:lnTo>
                <a:lnTo>
                  <a:pt x="1274104" y="1216036"/>
                </a:lnTo>
                <a:lnTo>
                  <a:pt x="1298831" y="1257901"/>
                </a:lnTo>
                <a:lnTo>
                  <a:pt x="1322308" y="1300398"/>
                </a:lnTo>
                <a:lnTo>
                  <a:pt x="1344523" y="1343504"/>
                </a:lnTo>
                <a:lnTo>
                  <a:pt x="1365467" y="1387196"/>
                </a:lnTo>
                <a:lnTo>
                  <a:pt x="1385130" y="1431450"/>
                </a:lnTo>
                <a:lnTo>
                  <a:pt x="1403503" y="1476241"/>
                </a:lnTo>
                <a:lnTo>
                  <a:pt x="1420576" y="1521547"/>
                </a:lnTo>
                <a:lnTo>
                  <a:pt x="1436339" y="1567343"/>
                </a:lnTo>
                <a:lnTo>
                  <a:pt x="1450782" y="1613607"/>
                </a:lnTo>
                <a:lnTo>
                  <a:pt x="1463896" y="1660313"/>
                </a:lnTo>
                <a:lnTo>
                  <a:pt x="1475671" y="1707438"/>
                </a:lnTo>
                <a:lnTo>
                  <a:pt x="1486097" y="1754960"/>
                </a:lnTo>
                <a:lnTo>
                  <a:pt x="1495164" y="1802853"/>
                </a:lnTo>
                <a:lnTo>
                  <a:pt x="1502863" y="1851094"/>
                </a:lnTo>
                <a:lnTo>
                  <a:pt x="1509185" y="1899660"/>
                </a:lnTo>
                <a:lnTo>
                  <a:pt x="1514118" y="1948527"/>
                </a:lnTo>
                <a:lnTo>
                  <a:pt x="1517654" y="1997670"/>
                </a:lnTo>
                <a:lnTo>
                  <a:pt x="1519783" y="2047067"/>
                </a:lnTo>
                <a:lnTo>
                  <a:pt x="1520494" y="2096693"/>
                </a:lnTo>
                <a:lnTo>
                  <a:pt x="1520291" y="2112759"/>
                </a:lnTo>
                <a:lnTo>
                  <a:pt x="1927263" y="2112759"/>
                </a:lnTo>
                <a:lnTo>
                  <a:pt x="1926899" y="2047753"/>
                </a:lnTo>
                <a:lnTo>
                  <a:pt x="1925206" y="1999074"/>
                </a:lnTo>
                <a:lnTo>
                  <a:pt x="1922400" y="1950667"/>
                </a:lnTo>
                <a:lnTo>
                  <a:pt x="1918494" y="1902547"/>
                </a:lnTo>
                <a:lnTo>
                  <a:pt x="1913499" y="1854725"/>
                </a:lnTo>
                <a:lnTo>
                  <a:pt x="1907429" y="1807214"/>
                </a:lnTo>
                <a:lnTo>
                  <a:pt x="1900296" y="1760026"/>
                </a:lnTo>
                <a:lnTo>
                  <a:pt x="1892112" y="1713175"/>
                </a:lnTo>
                <a:lnTo>
                  <a:pt x="1882890" y="1666673"/>
                </a:lnTo>
                <a:lnTo>
                  <a:pt x="1872643" y="1620533"/>
                </a:lnTo>
                <a:lnTo>
                  <a:pt x="1861382" y="1574767"/>
                </a:lnTo>
                <a:lnTo>
                  <a:pt x="1849121" y="1529389"/>
                </a:lnTo>
                <a:lnTo>
                  <a:pt x="1835872" y="1484410"/>
                </a:lnTo>
                <a:lnTo>
                  <a:pt x="1821648" y="1439843"/>
                </a:lnTo>
                <a:lnTo>
                  <a:pt x="1806460" y="1395701"/>
                </a:lnTo>
                <a:lnTo>
                  <a:pt x="1790322" y="1351998"/>
                </a:lnTo>
                <a:lnTo>
                  <a:pt x="1773246" y="1308744"/>
                </a:lnTo>
                <a:lnTo>
                  <a:pt x="1755244" y="1265953"/>
                </a:lnTo>
                <a:lnTo>
                  <a:pt x="1736330" y="1223638"/>
                </a:lnTo>
                <a:lnTo>
                  <a:pt x="1716515" y="1181812"/>
                </a:lnTo>
                <a:lnTo>
                  <a:pt x="1695812" y="1140486"/>
                </a:lnTo>
                <a:lnTo>
                  <a:pt x="1674233" y="1099674"/>
                </a:lnTo>
                <a:lnTo>
                  <a:pt x="1651792" y="1059388"/>
                </a:lnTo>
                <a:lnTo>
                  <a:pt x="1628500" y="1019641"/>
                </a:lnTo>
                <a:lnTo>
                  <a:pt x="1604371" y="980446"/>
                </a:lnTo>
                <a:lnTo>
                  <a:pt x="1579416" y="941815"/>
                </a:lnTo>
                <a:lnTo>
                  <a:pt x="1553648" y="903761"/>
                </a:lnTo>
                <a:lnTo>
                  <a:pt x="1527080" y="866297"/>
                </a:lnTo>
                <a:lnTo>
                  <a:pt x="1499724" y="829435"/>
                </a:lnTo>
                <a:lnTo>
                  <a:pt x="1471592" y="793187"/>
                </a:lnTo>
                <a:lnTo>
                  <a:pt x="1442698" y="757568"/>
                </a:lnTo>
                <a:lnTo>
                  <a:pt x="1413053" y="722588"/>
                </a:lnTo>
                <a:lnTo>
                  <a:pt x="1382671" y="688261"/>
                </a:lnTo>
                <a:lnTo>
                  <a:pt x="1351563" y="654600"/>
                </a:lnTo>
                <a:lnTo>
                  <a:pt x="1319743" y="621617"/>
                </a:lnTo>
                <a:lnTo>
                  <a:pt x="1287222" y="589325"/>
                </a:lnTo>
                <a:lnTo>
                  <a:pt x="1254013" y="557737"/>
                </a:lnTo>
                <a:lnTo>
                  <a:pt x="1220130" y="526864"/>
                </a:lnTo>
                <a:lnTo>
                  <a:pt x="1185583" y="496721"/>
                </a:lnTo>
                <a:lnTo>
                  <a:pt x="1150386" y="467319"/>
                </a:lnTo>
                <a:lnTo>
                  <a:pt x="1114552" y="438671"/>
                </a:lnTo>
                <a:lnTo>
                  <a:pt x="1078092" y="410790"/>
                </a:lnTo>
                <a:lnTo>
                  <a:pt x="1041020" y="383688"/>
                </a:lnTo>
                <a:lnTo>
                  <a:pt x="1003347" y="357379"/>
                </a:lnTo>
                <a:lnTo>
                  <a:pt x="965087" y="331874"/>
                </a:lnTo>
                <a:lnTo>
                  <a:pt x="926251" y="307186"/>
                </a:lnTo>
                <a:lnTo>
                  <a:pt x="886853" y="283329"/>
                </a:lnTo>
                <a:lnTo>
                  <a:pt x="846905" y="260315"/>
                </a:lnTo>
                <a:lnTo>
                  <a:pt x="806419" y="238156"/>
                </a:lnTo>
                <a:lnTo>
                  <a:pt x="765408" y="216865"/>
                </a:lnTo>
                <a:lnTo>
                  <a:pt x="723884" y="196455"/>
                </a:lnTo>
                <a:lnTo>
                  <a:pt x="681861" y="176938"/>
                </a:lnTo>
                <a:lnTo>
                  <a:pt x="639349" y="158327"/>
                </a:lnTo>
                <a:lnTo>
                  <a:pt x="596363" y="140635"/>
                </a:lnTo>
                <a:lnTo>
                  <a:pt x="552914" y="123874"/>
                </a:lnTo>
                <a:lnTo>
                  <a:pt x="509015" y="108057"/>
                </a:lnTo>
                <a:lnTo>
                  <a:pt x="464678" y="93197"/>
                </a:lnTo>
                <a:lnTo>
                  <a:pt x="419917" y="79307"/>
                </a:lnTo>
                <a:lnTo>
                  <a:pt x="374742" y="66398"/>
                </a:lnTo>
                <a:lnTo>
                  <a:pt x="329168" y="54484"/>
                </a:lnTo>
                <a:lnTo>
                  <a:pt x="283207" y="43577"/>
                </a:lnTo>
                <a:lnTo>
                  <a:pt x="236870" y="33690"/>
                </a:lnTo>
                <a:lnTo>
                  <a:pt x="190171" y="24836"/>
                </a:lnTo>
                <a:lnTo>
                  <a:pt x="143122" y="17028"/>
                </a:lnTo>
                <a:lnTo>
                  <a:pt x="95735" y="10277"/>
                </a:lnTo>
                <a:lnTo>
                  <a:pt x="48023" y="4596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6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="" xmlns:a16="http://schemas.microsoft.com/office/drawing/2014/main" id="{D87C166F-04F4-8EAB-BC88-1E429AED0AB7}"/>
              </a:ext>
            </a:extLst>
          </p:cNvPr>
          <p:cNvSpPr/>
          <p:nvPr/>
        </p:nvSpPr>
        <p:spPr bwMode="auto">
          <a:xfrm>
            <a:off x="288842" y="1232076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2838450" h="3026410" extrusionOk="0">
                <a:moveTo>
                  <a:pt x="0" y="0"/>
                </a:moveTo>
                <a:lnTo>
                  <a:pt x="0" y="445452"/>
                </a:lnTo>
                <a:lnTo>
                  <a:pt x="50475" y="449368"/>
                </a:lnTo>
                <a:lnTo>
                  <a:pt x="100752" y="454259"/>
                </a:lnTo>
                <a:lnTo>
                  <a:pt x="150820" y="460118"/>
                </a:lnTo>
                <a:lnTo>
                  <a:pt x="200667" y="466942"/>
                </a:lnTo>
                <a:lnTo>
                  <a:pt x="250282" y="474725"/>
                </a:lnTo>
                <a:lnTo>
                  <a:pt x="299655" y="483464"/>
                </a:lnTo>
                <a:lnTo>
                  <a:pt x="348774" y="493152"/>
                </a:lnTo>
                <a:lnTo>
                  <a:pt x="397627" y="503786"/>
                </a:lnTo>
                <a:lnTo>
                  <a:pt x="446205" y="515361"/>
                </a:lnTo>
                <a:lnTo>
                  <a:pt x="494495" y="527873"/>
                </a:lnTo>
                <a:lnTo>
                  <a:pt x="542488" y="541315"/>
                </a:lnTo>
                <a:lnTo>
                  <a:pt x="590171" y="555684"/>
                </a:lnTo>
                <a:lnTo>
                  <a:pt x="637533" y="570975"/>
                </a:lnTo>
                <a:lnTo>
                  <a:pt x="684564" y="587184"/>
                </a:lnTo>
                <a:lnTo>
                  <a:pt x="731252" y="604305"/>
                </a:lnTo>
                <a:lnTo>
                  <a:pt x="777586" y="622334"/>
                </a:lnTo>
                <a:lnTo>
                  <a:pt x="823556" y="641266"/>
                </a:lnTo>
                <a:lnTo>
                  <a:pt x="869149" y="661096"/>
                </a:lnTo>
                <a:lnTo>
                  <a:pt x="914356" y="681820"/>
                </a:lnTo>
                <a:lnTo>
                  <a:pt x="959164" y="703434"/>
                </a:lnTo>
                <a:lnTo>
                  <a:pt x="1003563" y="725931"/>
                </a:lnTo>
                <a:lnTo>
                  <a:pt x="1047542" y="749308"/>
                </a:lnTo>
                <a:lnTo>
                  <a:pt x="1091089" y="773560"/>
                </a:lnTo>
                <a:lnTo>
                  <a:pt x="1134194" y="798682"/>
                </a:lnTo>
                <a:lnTo>
                  <a:pt x="1176845" y="824669"/>
                </a:lnTo>
                <a:lnTo>
                  <a:pt x="1219031" y="851518"/>
                </a:lnTo>
                <a:lnTo>
                  <a:pt x="1260742" y="879222"/>
                </a:lnTo>
                <a:lnTo>
                  <a:pt x="1301965" y="907777"/>
                </a:lnTo>
                <a:lnTo>
                  <a:pt x="1342691" y="937179"/>
                </a:lnTo>
                <a:lnTo>
                  <a:pt x="1382907" y="967423"/>
                </a:lnTo>
                <a:lnTo>
                  <a:pt x="1422603" y="998505"/>
                </a:lnTo>
                <a:lnTo>
                  <a:pt x="1461768" y="1030418"/>
                </a:lnTo>
                <a:lnTo>
                  <a:pt x="1500391" y="1063160"/>
                </a:lnTo>
                <a:lnTo>
                  <a:pt x="1538460" y="1096724"/>
                </a:lnTo>
                <a:lnTo>
                  <a:pt x="1575964" y="1131107"/>
                </a:lnTo>
                <a:lnTo>
                  <a:pt x="1612892" y="1166303"/>
                </a:lnTo>
                <a:lnTo>
                  <a:pt x="1649234" y="1202309"/>
                </a:lnTo>
                <a:lnTo>
                  <a:pt x="1684832" y="1238968"/>
                </a:lnTo>
                <a:lnTo>
                  <a:pt x="1719616" y="1276206"/>
                </a:lnTo>
                <a:lnTo>
                  <a:pt x="1753582" y="1314010"/>
                </a:lnTo>
                <a:lnTo>
                  <a:pt x="1786726" y="1352370"/>
                </a:lnTo>
                <a:lnTo>
                  <a:pt x="1819042" y="1391274"/>
                </a:lnTo>
                <a:lnTo>
                  <a:pt x="1850528" y="1430711"/>
                </a:lnTo>
                <a:lnTo>
                  <a:pt x="1881177" y="1470671"/>
                </a:lnTo>
                <a:lnTo>
                  <a:pt x="1910985" y="1511141"/>
                </a:lnTo>
                <a:lnTo>
                  <a:pt x="1939948" y="1552112"/>
                </a:lnTo>
                <a:lnTo>
                  <a:pt x="1968061" y="1593572"/>
                </a:lnTo>
                <a:lnTo>
                  <a:pt x="1995320" y="1635509"/>
                </a:lnTo>
                <a:lnTo>
                  <a:pt x="2021719" y="1677914"/>
                </a:lnTo>
                <a:lnTo>
                  <a:pt x="2047256" y="1720774"/>
                </a:lnTo>
                <a:lnTo>
                  <a:pt x="2071924" y="1764078"/>
                </a:lnTo>
                <a:lnTo>
                  <a:pt x="2095719" y="1807816"/>
                </a:lnTo>
                <a:lnTo>
                  <a:pt x="2118637" y="1851977"/>
                </a:lnTo>
                <a:lnTo>
                  <a:pt x="2140674" y="1896549"/>
                </a:lnTo>
                <a:lnTo>
                  <a:pt x="2161823" y="1941521"/>
                </a:lnTo>
                <a:lnTo>
                  <a:pt x="2182083" y="1986882"/>
                </a:lnTo>
                <a:lnTo>
                  <a:pt x="2201446" y="2032622"/>
                </a:lnTo>
                <a:lnTo>
                  <a:pt x="2219910" y="2078728"/>
                </a:lnTo>
                <a:lnTo>
                  <a:pt x="2237468" y="2125191"/>
                </a:lnTo>
                <a:lnTo>
                  <a:pt x="2254118" y="2171998"/>
                </a:lnTo>
                <a:lnTo>
                  <a:pt x="2269854" y="2219139"/>
                </a:lnTo>
                <a:lnTo>
                  <a:pt x="2284672" y="2266602"/>
                </a:lnTo>
                <a:lnTo>
                  <a:pt x="2298566" y="2314377"/>
                </a:lnTo>
                <a:lnTo>
                  <a:pt x="2311533" y="2362453"/>
                </a:lnTo>
                <a:lnTo>
                  <a:pt x="2323569" y="2410818"/>
                </a:lnTo>
                <a:lnTo>
                  <a:pt x="2334667" y="2459461"/>
                </a:lnTo>
                <a:lnTo>
                  <a:pt x="2344825" y="2508372"/>
                </a:lnTo>
                <a:lnTo>
                  <a:pt x="2354036" y="2557538"/>
                </a:lnTo>
                <a:lnTo>
                  <a:pt x="2362298" y="2606950"/>
                </a:lnTo>
                <a:lnTo>
                  <a:pt x="2369605" y="2656596"/>
                </a:lnTo>
                <a:lnTo>
                  <a:pt x="2375952" y="2706464"/>
                </a:lnTo>
                <a:lnTo>
                  <a:pt x="2381335" y="2756544"/>
                </a:lnTo>
                <a:lnTo>
                  <a:pt x="2385750" y="2806825"/>
                </a:lnTo>
                <a:lnTo>
                  <a:pt x="2389191" y="2857296"/>
                </a:lnTo>
                <a:lnTo>
                  <a:pt x="2391655" y="2907945"/>
                </a:lnTo>
                <a:lnTo>
                  <a:pt x="2393137" y="2958762"/>
                </a:lnTo>
                <a:lnTo>
                  <a:pt x="2393632" y="3009734"/>
                </a:lnTo>
                <a:lnTo>
                  <a:pt x="2393442" y="3025800"/>
                </a:lnTo>
                <a:lnTo>
                  <a:pt x="2838043" y="3025800"/>
                </a:lnTo>
                <a:lnTo>
                  <a:pt x="2837841" y="2960906"/>
                </a:lnTo>
                <a:lnTo>
                  <a:pt x="2836667" y="2912257"/>
                </a:lnTo>
                <a:lnTo>
                  <a:pt x="2834719" y="2863795"/>
                </a:lnTo>
                <a:lnTo>
                  <a:pt x="2832001" y="2815524"/>
                </a:lnTo>
                <a:lnTo>
                  <a:pt x="2828520" y="2767451"/>
                </a:lnTo>
                <a:lnTo>
                  <a:pt x="2824282" y="2719583"/>
                </a:lnTo>
                <a:lnTo>
                  <a:pt x="2819293" y="2671925"/>
                </a:lnTo>
                <a:lnTo>
                  <a:pt x="2813559" y="2624483"/>
                </a:lnTo>
                <a:lnTo>
                  <a:pt x="2807086" y="2577263"/>
                </a:lnTo>
                <a:lnTo>
                  <a:pt x="2799880" y="2530272"/>
                </a:lnTo>
                <a:lnTo>
                  <a:pt x="2791946" y="2483515"/>
                </a:lnTo>
                <a:lnTo>
                  <a:pt x="2783292" y="2436999"/>
                </a:lnTo>
                <a:lnTo>
                  <a:pt x="2773923" y="2390729"/>
                </a:lnTo>
                <a:lnTo>
                  <a:pt x="2763844" y="2344711"/>
                </a:lnTo>
                <a:lnTo>
                  <a:pt x="2753063" y="2298952"/>
                </a:lnTo>
                <a:lnTo>
                  <a:pt x="2741584" y="2253458"/>
                </a:lnTo>
                <a:lnTo>
                  <a:pt x="2729414" y="2208234"/>
                </a:lnTo>
                <a:lnTo>
                  <a:pt x="2716559" y="2163288"/>
                </a:lnTo>
                <a:lnTo>
                  <a:pt x="2703026" y="2118624"/>
                </a:lnTo>
                <a:lnTo>
                  <a:pt x="2688819" y="2074248"/>
                </a:lnTo>
                <a:lnTo>
                  <a:pt x="2673945" y="2030168"/>
                </a:lnTo>
                <a:lnTo>
                  <a:pt x="2658410" y="1986389"/>
                </a:lnTo>
                <a:lnTo>
                  <a:pt x="2642220" y="1942916"/>
                </a:lnTo>
                <a:lnTo>
                  <a:pt x="2625381" y="1899757"/>
                </a:lnTo>
                <a:lnTo>
                  <a:pt x="2607898" y="1856917"/>
                </a:lnTo>
                <a:lnTo>
                  <a:pt x="2589779" y="1814402"/>
                </a:lnTo>
                <a:lnTo>
                  <a:pt x="2571029" y="1772218"/>
                </a:lnTo>
                <a:lnTo>
                  <a:pt x="2551653" y="1730371"/>
                </a:lnTo>
                <a:lnTo>
                  <a:pt x="2531659" y="1688868"/>
                </a:lnTo>
                <a:lnTo>
                  <a:pt x="2511051" y="1647714"/>
                </a:lnTo>
                <a:lnTo>
                  <a:pt x="2489837" y="1606915"/>
                </a:lnTo>
                <a:lnTo>
                  <a:pt x="2468021" y="1566478"/>
                </a:lnTo>
                <a:lnTo>
                  <a:pt x="2445611" y="1526409"/>
                </a:lnTo>
                <a:lnTo>
                  <a:pt x="2422611" y="1486713"/>
                </a:lnTo>
                <a:lnTo>
                  <a:pt x="2399028" y="1447396"/>
                </a:lnTo>
                <a:lnTo>
                  <a:pt x="2374868" y="1408465"/>
                </a:lnTo>
                <a:lnTo>
                  <a:pt x="2350137" y="1369926"/>
                </a:lnTo>
                <a:lnTo>
                  <a:pt x="2324842" y="1331785"/>
                </a:lnTo>
                <a:lnTo>
                  <a:pt x="2298987" y="1294047"/>
                </a:lnTo>
                <a:lnTo>
                  <a:pt x="2272579" y="1256719"/>
                </a:lnTo>
                <a:lnTo>
                  <a:pt x="2245624" y="1219807"/>
                </a:lnTo>
                <a:lnTo>
                  <a:pt x="2218127" y="1183317"/>
                </a:lnTo>
                <a:lnTo>
                  <a:pt x="2190096" y="1147255"/>
                </a:lnTo>
                <a:lnTo>
                  <a:pt x="2161536" y="1111628"/>
                </a:lnTo>
                <a:lnTo>
                  <a:pt x="2132453" y="1076440"/>
                </a:lnTo>
                <a:lnTo>
                  <a:pt x="2102853" y="1041698"/>
                </a:lnTo>
                <a:lnTo>
                  <a:pt x="2072741" y="1007409"/>
                </a:lnTo>
                <a:lnTo>
                  <a:pt x="2042125" y="973578"/>
                </a:lnTo>
                <a:lnTo>
                  <a:pt x="2011010" y="940211"/>
                </a:lnTo>
                <a:lnTo>
                  <a:pt x="1979401" y="907314"/>
                </a:lnTo>
                <a:lnTo>
                  <a:pt x="1947306" y="874894"/>
                </a:lnTo>
                <a:lnTo>
                  <a:pt x="1914729" y="842956"/>
                </a:lnTo>
                <a:lnTo>
                  <a:pt x="1881678" y="811507"/>
                </a:lnTo>
                <a:lnTo>
                  <a:pt x="1848157" y="780553"/>
                </a:lnTo>
                <a:lnTo>
                  <a:pt x="1814173" y="750099"/>
                </a:lnTo>
                <a:lnTo>
                  <a:pt x="1779733" y="720151"/>
                </a:lnTo>
                <a:lnTo>
                  <a:pt x="1744841" y="690716"/>
                </a:lnTo>
                <a:lnTo>
                  <a:pt x="1709504" y="661801"/>
                </a:lnTo>
                <a:lnTo>
                  <a:pt x="1673729" y="633409"/>
                </a:lnTo>
                <a:lnTo>
                  <a:pt x="1637520" y="605549"/>
                </a:lnTo>
                <a:lnTo>
                  <a:pt x="1600884" y="578226"/>
                </a:lnTo>
                <a:lnTo>
                  <a:pt x="1563827" y="551445"/>
                </a:lnTo>
                <a:lnTo>
                  <a:pt x="1526355" y="525214"/>
                </a:lnTo>
                <a:lnTo>
                  <a:pt x="1488475" y="499538"/>
                </a:lnTo>
                <a:lnTo>
                  <a:pt x="1450191" y="474423"/>
                </a:lnTo>
                <a:lnTo>
                  <a:pt x="1411510" y="449874"/>
                </a:lnTo>
                <a:lnTo>
                  <a:pt x="1372438" y="425900"/>
                </a:lnTo>
                <a:lnTo>
                  <a:pt x="1332981" y="402504"/>
                </a:lnTo>
                <a:lnTo>
                  <a:pt x="1293145" y="379694"/>
                </a:lnTo>
                <a:lnTo>
                  <a:pt x="1252936" y="357475"/>
                </a:lnTo>
                <a:lnTo>
                  <a:pt x="1212360" y="335853"/>
                </a:lnTo>
                <a:lnTo>
                  <a:pt x="1171423" y="314835"/>
                </a:lnTo>
                <a:lnTo>
                  <a:pt x="1130131" y="294427"/>
                </a:lnTo>
                <a:lnTo>
                  <a:pt x="1088489" y="274634"/>
                </a:lnTo>
                <a:lnTo>
                  <a:pt x="1046505" y="255462"/>
                </a:lnTo>
                <a:lnTo>
                  <a:pt x="1004184" y="236918"/>
                </a:lnTo>
                <a:lnTo>
                  <a:pt x="961532" y="219008"/>
                </a:lnTo>
                <a:lnTo>
                  <a:pt x="918555" y="201738"/>
                </a:lnTo>
                <a:lnTo>
                  <a:pt x="875259" y="185114"/>
                </a:lnTo>
                <a:lnTo>
                  <a:pt x="831649" y="169141"/>
                </a:lnTo>
                <a:lnTo>
                  <a:pt x="787733" y="153826"/>
                </a:lnTo>
                <a:lnTo>
                  <a:pt x="743516" y="139176"/>
                </a:lnTo>
                <a:lnTo>
                  <a:pt x="699004" y="125195"/>
                </a:lnTo>
                <a:lnTo>
                  <a:pt x="654203" y="111890"/>
                </a:lnTo>
                <a:lnTo>
                  <a:pt x="609118" y="99268"/>
                </a:lnTo>
                <a:lnTo>
                  <a:pt x="563757" y="87333"/>
                </a:lnTo>
                <a:lnTo>
                  <a:pt x="518125" y="76093"/>
                </a:lnTo>
                <a:lnTo>
                  <a:pt x="472227" y="65553"/>
                </a:lnTo>
                <a:lnTo>
                  <a:pt x="426071" y="55720"/>
                </a:lnTo>
                <a:lnTo>
                  <a:pt x="379662" y="46598"/>
                </a:lnTo>
                <a:lnTo>
                  <a:pt x="333006" y="38195"/>
                </a:lnTo>
                <a:lnTo>
                  <a:pt x="286108" y="30517"/>
                </a:lnTo>
                <a:lnTo>
                  <a:pt x="238976" y="23569"/>
                </a:lnTo>
                <a:lnTo>
                  <a:pt x="191615" y="17358"/>
                </a:lnTo>
                <a:lnTo>
                  <a:pt x="144030" y="11889"/>
                </a:lnTo>
                <a:lnTo>
                  <a:pt x="96229" y="7169"/>
                </a:lnTo>
                <a:lnTo>
                  <a:pt x="48217" y="3204"/>
                </a:lnTo>
                <a:lnTo>
                  <a:pt x="0" y="0"/>
                </a:lnTo>
                <a:close/>
              </a:path>
            </a:pathLst>
          </a:custGeom>
          <a:solidFill>
            <a:srgbClr val="0092E1">
              <a:alpha val="4024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="" xmlns:a16="http://schemas.microsoft.com/office/drawing/2014/main" id="{892DEE85-B237-E234-BCB4-9B07E4D4CDEF}"/>
              </a:ext>
            </a:extLst>
          </p:cNvPr>
          <p:cNvSpPr/>
          <p:nvPr/>
        </p:nvSpPr>
        <p:spPr bwMode="auto">
          <a:xfrm>
            <a:off x="301588" y="4115840"/>
            <a:ext cx="2594486" cy="0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4332439" y="0"/>
                </a:moveTo>
                <a:lnTo>
                  <a:pt x="0" y="0"/>
                </a:lnTo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="" xmlns:a16="http://schemas.microsoft.com/office/drawing/2014/main" id="{823A385F-4D44-19B5-EB69-00376E34D0FE}"/>
              </a:ext>
            </a:extLst>
          </p:cNvPr>
          <p:cNvSpPr/>
          <p:nvPr/>
        </p:nvSpPr>
        <p:spPr bwMode="auto">
          <a:xfrm>
            <a:off x="297998" y="4095746"/>
            <a:ext cx="2870843" cy="45719"/>
          </a:xfrm>
          <a:custGeom>
            <a:avLst/>
            <a:gdLst/>
            <a:ahLst/>
            <a:cxnLst/>
            <a:rect l="l" t="t" r="r" b="b"/>
            <a:pathLst>
              <a:path w="4332605" extrusionOk="0">
                <a:moveTo>
                  <a:pt x="0" y="0"/>
                </a:moveTo>
                <a:lnTo>
                  <a:pt x="4332439" y="0"/>
                </a:lnTo>
              </a:path>
            </a:pathLst>
          </a:custGeom>
          <a:grpFill/>
          <a:ln w="50800">
            <a:solidFill>
              <a:srgbClr val="0092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="" xmlns:a16="http://schemas.microsoft.com/office/drawing/2014/main" id="{2C05A974-E6E0-1E73-0A9B-0EF99C271C37}"/>
              </a:ext>
            </a:extLst>
          </p:cNvPr>
          <p:cNvSpPr/>
          <p:nvPr/>
        </p:nvSpPr>
        <p:spPr bwMode="auto">
          <a:xfrm>
            <a:off x="301588" y="2884796"/>
            <a:ext cx="2599429" cy="0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4340707" y="0"/>
                </a:moveTo>
                <a:lnTo>
                  <a:pt x="0" y="0"/>
                </a:lnTo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="" xmlns:a16="http://schemas.microsoft.com/office/drawing/2014/main" id="{8A12B117-9B8E-953B-3F3A-42B6D949BD47}"/>
              </a:ext>
            </a:extLst>
          </p:cNvPr>
          <p:cNvSpPr/>
          <p:nvPr/>
        </p:nvSpPr>
        <p:spPr bwMode="auto">
          <a:xfrm>
            <a:off x="288841" y="2082667"/>
            <a:ext cx="2880000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59903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="" xmlns:a16="http://schemas.microsoft.com/office/drawing/2014/main" id="{F7D5E912-2D29-FE41-9B1D-FEB373DD99D9}"/>
              </a:ext>
            </a:extLst>
          </p:cNvPr>
          <p:cNvSpPr/>
          <p:nvPr/>
        </p:nvSpPr>
        <p:spPr bwMode="auto">
          <a:xfrm>
            <a:off x="288842" y="3680076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74320" h="332739" extrusionOk="0">
                <a:moveTo>
                  <a:pt x="0" y="0"/>
                </a:moveTo>
                <a:lnTo>
                  <a:pt x="0" y="332333"/>
                </a:lnTo>
                <a:lnTo>
                  <a:pt x="273824" y="332333"/>
                </a:lnTo>
                <a:lnTo>
                  <a:pt x="270369" y="283790"/>
                </a:lnTo>
                <a:lnTo>
                  <a:pt x="260323" y="237377"/>
                </a:lnTo>
                <a:lnTo>
                  <a:pt x="244163" y="193573"/>
                </a:lnTo>
                <a:lnTo>
                  <a:pt x="222368" y="152852"/>
                </a:lnTo>
                <a:lnTo>
                  <a:pt x="195414" y="115693"/>
                </a:lnTo>
                <a:lnTo>
                  <a:pt x="163781" y="82572"/>
                </a:lnTo>
                <a:lnTo>
                  <a:pt x="127945" y="53965"/>
                </a:lnTo>
                <a:lnTo>
                  <a:pt x="88384" y="30350"/>
                </a:lnTo>
                <a:lnTo>
                  <a:pt x="45576" y="12202"/>
                </a:lnTo>
                <a:lnTo>
                  <a:pt x="0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="" xmlns:a16="http://schemas.microsoft.com/office/drawing/2014/main" id="{D4E30861-2204-713A-4DC6-926698077536}"/>
              </a:ext>
            </a:extLst>
          </p:cNvPr>
          <p:cNvSpPr/>
          <p:nvPr/>
        </p:nvSpPr>
        <p:spPr bwMode="auto">
          <a:xfrm>
            <a:off x="288842" y="2947765"/>
            <a:ext cx="2879999" cy="45719"/>
          </a:xfrm>
          <a:custGeom>
            <a:avLst/>
            <a:gdLst/>
            <a:ahLst/>
            <a:cxnLst/>
            <a:rect l="l" t="t" r="r" b="b"/>
            <a:pathLst>
              <a:path w="4340860" extrusionOk="0">
                <a:moveTo>
                  <a:pt x="0" y="0"/>
                </a:moveTo>
                <a:lnTo>
                  <a:pt x="4340707" y="0"/>
                </a:lnTo>
              </a:path>
            </a:pathLst>
          </a:custGeom>
          <a:grpFill/>
          <a:ln w="50800">
            <a:solidFill>
              <a:srgbClr val="0092E1">
                <a:alpha val="79999"/>
              </a:srgb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="" xmlns:a16="http://schemas.microsoft.com/office/drawing/2014/main" id="{97787292-6C09-E67C-5E1D-8B4E49AC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129042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МЕЖДУНАРОДНЫЙ РЫНОК</a:t>
            </a:r>
            <a:endParaRPr kumimoji="0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Н/д</a:t>
            </a:r>
          </a:p>
        </p:txBody>
      </p:sp>
      <p:sp>
        <p:nvSpPr>
          <p:cNvPr id="23" name="object 20">
            <a:extLst>
              <a:ext uri="{FF2B5EF4-FFF2-40B4-BE49-F238E27FC236}">
                <a16:creationId xmlns="" xmlns:a16="http://schemas.microsoft.com/office/drawing/2014/main" id="{6812E852-598B-361F-6CC4-FF042CFE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1693193"/>
            <a:ext cx="7128792" cy="364202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РЕГИОНЫ РФ</a:t>
            </a:r>
            <a:endParaRPr kumimoji="0" lang="ru-RU" sz="1100" b="1" u="none" strike="noStrike" kern="0" cap="none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0">
              <a:spcBef>
                <a:spcPts val="100"/>
              </a:spcBef>
              <a:defRPr/>
            </a:pPr>
            <a:r>
              <a:rPr lang="ru-RU" sz="11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азота</a:t>
            </a:r>
          </a:p>
        </p:txBody>
      </p:sp>
      <p:sp>
        <p:nvSpPr>
          <p:cNvPr id="24" name="object 20">
            <a:extLst>
              <a:ext uri="{FF2B5EF4-FFF2-40B4-BE49-F238E27FC236}">
                <a16:creationId xmlns="" xmlns:a16="http://schemas.microsoft.com/office/drawing/2014/main" id="{805158C1-A1BB-7CE4-6CC8-9F39C32C1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4" y="3133353"/>
            <a:ext cx="7034299" cy="872034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spcBef>
                <a:spcPts val="100"/>
              </a:spcBef>
              <a:defRPr/>
            </a:pPr>
            <a:r>
              <a:rPr lang="ru-RU" sz="1100" b="1" kern="0" cap="all" dirty="0" smtClean="0">
                <a:solidFill>
                  <a:srgbClr val="0092E1"/>
                </a:solidFill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Пыть-Ях</a:t>
            </a:r>
            <a:endParaRPr lang="ru-RU" sz="1100" b="1" kern="0" cap="all" dirty="0">
              <a:solidFill>
                <a:srgbClr val="0092E1"/>
              </a:solidFill>
              <a:latin typeface="Arial Black" panose="020B0604020202020204" pitchFamily="34" charset="0"/>
              <a:ea typeface="Montserrat ExtraBold"/>
              <a:cs typeface="Arial Black" panose="020B0604020202020204" pitchFamily="34" charset="0"/>
            </a:endParaRPr>
          </a:p>
          <a:p>
            <a:pPr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Капремонт и сервис металлоконструкций, трубопроводов и резервуаров, капитальный ремонт скважин, услуги ЖД тупика, транспортный нефтесервис, строительство трубопроводов, пассажирские перевозки, производство ЖБИ, оптика, погрузочно-разгрузочные услуги и хранение груза, производство азота, содержание внутрипромысловых дорог, секция </a:t>
            </a:r>
            <a:r>
              <a:rPr lang="ru-RU" sz="1100" kern="0" dirty="0" smtClean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тхэквондо</a:t>
            </a: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, центр детского развития</a:t>
            </a:r>
          </a:p>
        </p:txBody>
      </p:sp>
      <p:sp>
        <p:nvSpPr>
          <p:cNvPr id="26" name="object 22">
            <a:extLst>
              <a:ext uri="{FF2B5EF4-FFF2-40B4-BE49-F238E27FC236}">
                <a16:creationId xmlns="" xmlns:a16="http://schemas.microsoft.com/office/drawing/2014/main" id="{201BCA1C-6A26-DB2E-F9DF-1621EC9BED78}"/>
              </a:ext>
            </a:extLst>
          </p:cNvPr>
          <p:cNvSpPr txBox="1"/>
          <p:nvPr/>
        </p:nvSpPr>
        <p:spPr bwMode="auto">
          <a:xfrm>
            <a:off x="256616" y="5646991"/>
            <a:ext cx="4954966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lvl="0" indent="-171450">
              <a:lnSpc>
                <a:spcPts val="1100"/>
              </a:lnSpc>
              <a:spcBef>
                <a:spcPts val="100"/>
              </a:spcBef>
              <a:buClr>
                <a:srgbClr val="0092E1"/>
              </a:buClr>
              <a:buSzPct val="155000"/>
              <a:buFont typeface="Arial"/>
              <a:buChar char="•"/>
              <a:defRPr/>
            </a:pPr>
            <a:r>
              <a:rPr lang="ru-RU" sz="1100" kern="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организационная поддержка развития туристического направления в целях привлечения туристов из соседних регионов, оказание содействия в целях получения льготных кредитов под проекты создания гостиничных комплексов;</a:t>
            </a:r>
          </a:p>
          <a:p>
            <a:pPr marL="184150" lvl="0" indent="-171450">
              <a:lnSpc>
                <a:spcPts val="1100"/>
              </a:lnSpc>
              <a:spcBef>
                <a:spcPts val="100"/>
              </a:spcBef>
              <a:buClr>
                <a:srgbClr val="0092E1"/>
              </a:buClr>
              <a:buSzPct val="155000"/>
              <a:buFont typeface="Arial"/>
              <a:buChar char="•"/>
              <a:defRPr/>
            </a:pPr>
            <a:r>
              <a:rPr lang="ru-RU" sz="1100" kern="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1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проектов ГЧП </a:t>
            </a:r>
            <a:r>
              <a:rPr lang="ru-RU" sz="1100" kern="0" dirty="0">
                <a:latin typeface="Arial" panose="020B0604020202020204" pitchFamily="34" charset="0"/>
                <a:cs typeface="Arial" panose="020B0604020202020204" pitchFamily="34" charset="0"/>
              </a:rPr>
              <a:t>в социальной сфере.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EDEA5D9-6E03-E814-D924-4768D8681484}"/>
              </a:ext>
            </a:extLst>
          </p:cNvPr>
          <p:cNvSpPr txBox="1"/>
          <p:nvPr/>
        </p:nvSpPr>
        <p:spPr bwMode="auto">
          <a:xfrm>
            <a:off x="298001" y="5077569"/>
            <a:ext cx="4913581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предложения по оптимизации потоков поставок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AC882CFC-6E08-481D-CF74-B97040E80C0A}"/>
              </a:ext>
            </a:extLst>
          </p:cNvPr>
          <p:cNvSpPr/>
          <p:nvPr/>
        </p:nvSpPr>
        <p:spPr bwMode="auto">
          <a:xfrm>
            <a:off x="298002" y="5083436"/>
            <a:ext cx="491358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object 20">
            <a:extLst>
              <a:ext uri="{FF2B5EF4-FFF2-40B4-BE49-F238E27FC236}">
                <a16:creationId xmlns="" xmlns:a16="http://schemas.microsoft.com/office/drawing/2014/main" id="{0B500929-264D-626E-9811-385DCE95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83" y="2341265"/>
            <a:ext cx="7034299" cy="702756"/>
          </a:xfrm>
          <a:prstGeom prst="rect">
            <a:avLst/>
          </a:prstGeom>
          <a:noFill/>
          <a:ln>
            <a:noFill/>
          </a:ln>
        </p:spPr>
        <p:txBody>
          <a:bodyPr wrap="square" lIns="0" tIns="12700" rIns="0" bIns="0">
            <a:spAutoFit/>
          </a:bodyPr>
          <a:lstStyle>
            <a:lvl1pPr marL="127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ХМАО</a:t>
            </a:r>
          </a:p>
          <a:p>
            <a:pPr>
              <a:spcBef>
                <a:spcPts val="100"/>
              </a:spcBef>
              <a:defRPr/>
            </a:pPr>
            <a:r>
              <a:rPr lang="ru-RU" sz="1100" kern="0" dirty="0">
                <a:latin typeface="Arial" panose="020B0604020202020204" pitchFamily="34" charset="0"/>
                <a:ea typeface="Montserrat ExtraBold"/>
                <a:cs typeface="Arial" panose="020B0604020202020204" pitchFamily="34" charset="0"/>
              </a:rPr>
              <a:t>Капремонт и сервис металлоконструкций, трубопроводов и резервуаров, капитальный ремонт скважин, транспортный нефтесервис, строительство трубопроводов, пассажирские перевозки, производство ЖБИ, производство азота, содержание внутрипромысловых дорог</a:t>
            </a:r>
            <a:endParaRPr lang="ru-RU" sz="1100" kern="0" dirty="0">
              <a:solidFill>
                <a:prstClr val="black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</a:endParaRPr>
          </a:p>
        </p:txBody>
      </p:sp>
      <p:sp>
        <p:nvSpPr>
          <p:cNvPr id="5" name="object 22">
            <a:extLst>
              <a:ext uri="{FF2B5EF4-FFF2-40B4-BE49-F238E27FC236}">
                <a16:creationId xmlns="" xmlns:a16="http://schemas.microsoft.com/office/drawing/2014/main" id="{4C2C0299-9BCC-32E4-47E8-C98665965FEA}"/>
              </a:ext>
            </a:extLst>
          </p:cNvPr>
          <p:cNvSpPr txBox="1"/>
          <p:nvPr/>
        </p:nvSpPr>
        <p:spPr bwMode="auto">
          <a:xfrm>
            <a:off x="5481817" y="5646991"/>
            <a:ext cx="4730044" cy="769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сервиса спецтехники и </a:t>
            </a:r>
            <a:r>
              <a:rPr lang="ru-RU" sz="1100" kern="0" spc="-1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транспорта;</a:t>
            </a: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kern="0" spc="-1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слуги </a:t>
            </a: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обработке </a:t>
            </a:r>
            <a:r>
              <a:rPr lang="ru-RU" sz="1100" kern="0" spc="-1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металлоконструкций;</a:t>
            </a: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r>
              <a:rPr lang="ru-RU" sz="1100" kern="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kern="0" spc="-1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троительные материалы.</a:t>
            </a: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4150" marR="0" lvl="0" indent="-171450" algn="l" defTabSz="91440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>
                <a:srgbClr val="21B63A"/>
              </a:buClr>
              <a:buSzPct val="155000"/>
              <a:buFont typeface="Arial"/>
              <a:buChar char="•"/>
              <a:tabLst/>
              <a:defRPr/>
            </a:pPr>
            <a:endParaRPr lang="ru-RU" sz="1100" kern="0" spc="-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EBB43C-68FC-2D98-7707-0A0D53A711B1}"/>
              </a:ext>
            </a:extLst>
          </p:cNvPr>
          <p:cNvSpPr txBox="1"/>
          <p:nvPr/>
        </p:nvSpPr>
        <p:spPr bwMode="auto">
          <a:xfrm>
            <a:off x="5523201" y="5077569"/>
            <a:ext cx="4913581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дальнейшая перспектива развития экспорта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5D42A316-AAA8-9AB9-0DAC-94401EE94141}"/>
              </a:ext>
            </a:extLst>
          </p:cNvPr>
          <p:cNvSpPr/>
          <p:nvPr/>
        </p:nvSpPr>
        <p:spPr bwMode="auto">
          <a:xfrm>
            <a:off x="5523202" y="5083436"/>
            <a:ext cx="4913581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6538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EDE5CC-DC65-00D4-CCB4-94605306A09E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ОРГАНИЗАЦИОННЫЕ ПРОБЛЕМЫ, ПРЕПЯТСТВУЮЩИЕ РАЗВИТИЮ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="" xmlns:a16="http://schemas.microsoft.com/office/drawing/2014/main" id="{F8DD04A3-0DC6-9108-13EF-D7237D85C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object 52">
            <a:extLst>
              <a:ext uri="{FF2B5EF4-FFF2-40B4-BE49-F238E27FC236}">
                <a16:creationId xmlns="" xmlns:a16="http://schemas.microsoft.com/office/drawing/2014/main" id="{59ED086B-419B-570F-6DC1-6937CC392ED9}"/>
              </a:ext>
            </a:extLst>
          </p:cNvPr>
          <p:cNvSpPr/>
          <p:nvPr/>
        </p:nvSpPr>
        <p:spPr bwMode="auto">
          <a:xfrm>
            <a:off x="3690516" y="2271116"/>
            <a:ext cx="3190841" cy="3189338"/>
          </a:xfrm>
          <a:custGeom>
            <a:avLst/>
            <a:gdLst>
              <a:gd name="T0" fmla="*/ 3183485 w 3190240"/>
              <a:gd name="T1" fmla="*/ 1737448 h 3190240"/>
              <a:gd name="T2" fmla="*/ 3156198 w 3190240"/>
              <a:gd name="T3" fmla="*/ 1921972 h 3190240"/>
              <a:gd name="T4" fmla="*/ 3108461 w 3190240"/>
              <a:gd name="T5" fmla="*/ 2098994 h 3190240"/>
              <a:gd name="T6" fmla="*/ 3041537 w 3190240"/>
              <a:gd name="T7" fmla="*/ 2267249 h 3190240"/>
              <a:gd name="T8" fmla="*/ 2956688 w 3190240"/>
              <a:gd name="T9" fmla="*/ 2425475 h 3190240"/>
              <a:gd name="T10" fmla="*/ 2855179 w 3190240"/>
              <a:gd name="T11" fmla="*/ 2572409 h 3190240"/>
              <a:gd name="T12" fmla="*/ 2738271 w 3190240"/>
              <a:gd name="T13" fmla="*/ 2706787 h 3190240"/>
              <a:gd name="T14" fmla="*/ 2607230 w 3190240"/>
              <a:gd name="T15" fmla="*/ 2827346 h 3190240"/>
              <a:gd name="T16" fmla="*/ 2463316 w 3190240"/>
              <a:gd name="T17" fmla="*/ 2932823 h 3190240"/>
              <a:gd name="T18" fmla="*/ 2307795 w 3190240"/>
              <a:gd name="T19" fmla="*/ 3021955 h 3190240"/>
              <a:gd name="T20" fmla="*/ 2141929 w 3190240"/>
              <a:gd name="T21" fmla="*/ 3093479 h 3190240"/>
              <a:gd name="T22" fmla="*/ 1966980 w 3190240"/>
              <a:gd name="T23" fmla="*/ 3146132 h 3190240"/>
              <a:gd name="T24" fmla="*/ 1784213 w 3190240"/>
              <a:gd name="T25" fmla="*/ 3178650 h 3190240"/>
              <a:gd name="T26" fmla="*/ 1594891 w 3190240"/>
              <a:gd name="T27" fmla="*/ 3189770 h 3190240"/>
              <a:gd name="T28" fmla="*/ 1405563 w 3190240"/>
              <a:gd name="T29" fmla="*/ 3178650 h 3190240"/>
              <a:gd name="T30" fmla="*/ 1222793 w 3190240"/>
              <a:gd name="T31" fmla="*/ 3146132 h 3190240"/>
              <a:gd name="T32" fmla="*/ 1047841 w 3190240"/>
              <a:gd name="T33" fmla="*/ 3093479 h 3190240"/>
              <a:gd name="T34" fmla="*/ 881973 w 3190240"/>
              <a:gd name="T35" fmla="*/ 3021955 h 3190240"/>
              <a:gd name="T36" fmla="*/ 726450 w 3190240"/>
              <a:gd name="T37" fmla="*/ 2932823 h 3190240"/>
              <a:gd name="T38" fmla="*/ 582537 w 3190240"/>
              <a:gd name="T39" fmla="*/ 2827346 h 3190240"/>
              <a:gd name="T40" fmla="*/ 451495 w 3190240"/>
              <a:gd name="T41" fmla="*/ 2706787 h 3190240"/>
              <a:gd name="T42" fmla="*/ 334588 w 3190240"/>
              <a:gd name="T43" fmla="*/ 2572409 h 3190240"/>
              <a:gd name="T44" fmla="*/ 233079 w 3190240"/>
              <a:gd name="T45" fmla="*/ 2425475 h 3190240"/>
              <a:gd name="T46" fmla="*/ 148231 w 3190240"/>
              <a:gd name="T47" fmla="*/ 2267249 h 3190240"/>
              <a:gd name="T48" fmla="*/ 81307 w 3190240"/>
              <a:gd name="T49" fmla="*/ 2098994 h 3190240"/>
              <a:gd name="T50" fmla="*/ 33570 w 3190240"/>
              <a:gd name="T51" fmla="*/ 1921972 h 3190240"/>
              <a:gd name="T52" fmla="*/ 6284 w 3190240"/>
              <a:gd name="T53" fmla="*/ 1737448 h 3190240"/>
              <a:gd name="T54" fmla="*/ 704 w 3190240"/>
              <a:gd name="T55" fmla="*/ 1547014 h 3190240"/>
              <a:gd name="T56" fmla="*/ 17292 w 3190240"/>
              <a:gd name="T57" fmla="*/ 1359210 h 3190240"/>
              <a:gd name="T58" fmla="*/ 54961 w 3190240"/>
              <a:gd name="T59" fmla="*/ 1178277 h 3190240"/>
              <a:gd name="T60" fmla="*/ 112449 w 3190240"/>
              <a:gd name="T61" fmla="*/ 1005479 h 3190240"/>
              <a:gd name="T62" fmla="*/ 188493 w 3190240"/>
              <a:gd name="T63" fmla="*/ 842079 h 3190240"/>
              <a:gd name="T64" fmla="*/ 281829 w 3190240"/>
              <a:gd name="T65" fmla="*/ 689340 h 3190240"/>
              <a:gd name="T66" fmla="*/ 391195 w 3190240"/>
              <a:gd name="T67" fmla="*/ 548525 h 3190240"/>
              <a:gd name="T68" fmla="*/ 515328 w 3190240"/>
              <a:gd name="T69" fmla="*/ 420898 h 3190240"/>
              <a:gd name="T70" fmla="*/ 652963 w 3190240"/>
              <a:gd name="T71" fmla="*/ 307721 h 3190240"/>
              <a:gd name="T72" fmla="*/ 802840 w 3190240"/>
              <a:gd name="T73" fmla="*/ 210258 h 3190240"/>
              <a:gd name="T74" fmla="*/ 963693 w 3190240"/>
              <a:gd name="T75" fmla="*/ 129772 h 3190240"/>
              <a:gd name="T76" fmla="*/ 1134261 w 3190240"/>
              <a:gd name="T77" fmla="*/ 67526 h 3190240"/>
              <a:gd name="T78" fmla="*/ 1313280 w 3190240"/>
              <a:gd name="T79" fmla="*/ 24783 h 3190240"/>
              <a:gd name="T80" fmla="*/ 1499487 w 3190240"/>
              <a:gd name="T81" fmla="*/ 2806 h 3190240"/>
              <a:gd name="T82" fmla="*/ 1690293 w 3190240"/>
              <a:gd name="T83" fmla="*/ 2806 h 3190240"/>
              <a:gd name="T84" fmla="*/ 1876495 w 3190240"/>
              <a:gd name="T85" fmla="*/ 24783 h 3190240"/>
              <a:gd name="T86" fmla="*/ 2055511 w 3190240"/>
              <a:gd name="T87" fmla="*/ 67526 h 3190240"/>
              <a:gd name="T88" fmla="*/ 2226076 w 3190240"/>
              <a:gd name="T89" fmla="*/ 129772 h 3190240"/>
              <a:gd name="T90" fmla="*/ 2386928 w 3190240"/>
              <a:gd name="T91" fmla="*/ 210258 h 3190240"/>
              <a:gd name="T92" fmla="*/ 2536803 w 3190240"/>
              <a:gd name="T93" fmla="*/ 307721 h 3190240"/>
              <a:gd name="T94" fmla="*/ 2674438 w 3190240"/>
              <a:gd name="T95" fmla="*/ 420898 h 3190240"/>
              <a:gd name="T96" fmla="*/ 2798571 w 3190240"/>
              <a:gd name="T97" fmla="*/ 548525 h 3190240"/>
              <a:gd name="T98" fmla="*/ 2907937 w 3190240"/>
              <a:gd name="T99" fmla="*/ 689340 h 3190240"/>
              <a:gd name="T100" fmla="*/ 3001274 w 3190240"/>
              <a:gd name="T101" fmla="*/ 842079 h 3190240"/>
              <a:gd name="T102" fmla="*/ 3077318 w 3190240"/>
              <a:gd name="T103" fmla="*/ 1005479 h 3190240"/>
              <a:gd name="T104" fmla="*/ 3134807 w 3190240"/>
              <a:gd name="T105" fmla="*/ 1178277 h 3190240"/>
              <a:gd name="T106" fmla="*/ 3172477 w 3190240"/>
              <a:gd name="T107" fmla="*/ 1359210 h 3190240"/>
              <a:gd name="T108" fmla="*/ 3189065 w 3190240"/>
              <a:gd name="T109" fmla="*/ 1547014 h 3190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90240" h="3190240" extrusionOk="0">
                <a:moveTo>
                  <a:pt x="3189770" y="1594891"/>
                </a:moveTo>
                <a:lnTo>
                  <a:pt x="3189065" y="1642767"/>
                </a:lnTo>
                <a:lnTo>
                  <a:pt x="3186963" y="1690293"/>
                </a:lnTo>
                <a:lnTo>
                  <a:pt x="3183485" y="1737448"/>
                </a:lnTo>
                <a:lnTo>
                  <a:pt x="3178650" y="1784213"/>
                </a:lnTo>
                <a:lnTo>
                  <a:pt x="3172477" y="1830569"/>
                </a:lnTo>
                <a:lnTo>
                  <a:pt x="3164987" y="1876495"/>
                </a:lnTo>
                <a:lnTo>
                  <a:pt x="3156198" y="1921972"/>
                </a:lnTo>
                <a:lnTo>
                  <a:pt x="3146132" y="1966980"/>
                </a:lnTo>
                <a:lnTo>
                  <a:pt x="3134807" y="2011500"/>
                </a:lnTo>
                <a:lnTo>
                  <a:pt x="3122243" y="2055511"/>
                </a:lnTo>
                <a:lnTo>
                  <a:pt x="3108461" y="2098994"/>
                </a:lnTo>
                <a:lnTo>
                  <a:pt x="3093479" y="2141929"/>
                </a:lnTo>
                <a:lnTo>
                  <a:pt x="3077318" y="2184296"/>
                </a:lnTo>
                <a:lnTo>
                  <a:pt x="3059997" y="2226076"/>
                </a:lnTo>
                <a:lnTo>
                  <a:pt x="3041537" y="2267249"/>
                </a:lnTo>
                <a:lnTo>
                  <a:pt x="3021955" y="2307795"/>
                </a:lnTo>
                <a:lnTo>
                  <a:pt x="3001274" y="2347695"/>
                </a:lnTo>
                <a:lnTo>
                  <a:pt x="2979511" y="2386928"/>
                </a:lnTo>
                <a:lnTo>
                  <a:pt x="2956688" y="2425475"/>
                </a:lnTo>
                <a:lnTo>
                  <a:pt x="2932823" y="2463316"/>
                </a:lnTo>
                <a:lnTo>
                  <a:pt x="2907937" y="2500432"/>
                </a:lnTo>
                <a:lnTo>
                  <a:pt x="2882049" y="2536803"/>
                </a:lnTo>
                <a:lnTo>
                  <a:pt x="2855179" y="2572409"/>
                </a:lnTo>
                <a:lnTo>
                  <a:pt x="2827346" y="2607230"/>
                </a:lnTo>
                <a:lnTo>
                  <a:pt x="2798571" y="2641246"/>
                </a:lnTo>
                <a:lnTo>
                  <a:pt x="2768873" y="2674438"/>
                </a:lnTo>
                <a:lnTo>
                  <a:pt x="2738271" y="2706787"/>
                </a:lnTo>
                <a:lnTo>
                  <a:pt x="2706787" y="2738271"/>
                </a:lnTo>
                <a:lnTo>
                  <a:pt x="2674438" y="2768873"/>
                </a:lnTo>
                <a:lnTo>
                  <a:pt x="2641246" y="2798571"/>
                </a:lnTo>
                <a:lnTo>
                  <a:pt x="2607230" y="2827346"/>
                </a:lnTo>
                <a:lnTo>
                  <a:pt x="2572409" y="2855179"/>
                </a:lnTo>
                <a:lnTo>
                  <a:pt x="2536803" y="2882049"/>
                </a:lnTo>
                <a:lnTo>
                  <a:pt x="2500432" y="2907937"/>
                </a:lnTo>
                <a:lnTo>
                  <a:pt x="2463316" y="2932823"/>
                </a:lnTo>
                <a:lnTo>
                  <a:pt x="2425475" y="2956688"/>
                </a:lnTo>
                <a:lnTo>
                  <a:pt x="2386928" y="2979511"/>
                </a:lnTo>
                <a:lnTo>
                  <a:pt x="2347695" y="3001274"/>
                </a:lnTo>
                <a:lnTo>
                  <a:pt x="2307795" y="3021955"/>
                </a:lnTo>
                <a:lnTo>
                  <a:pt x="2267249" y="3041537"/>
                </a:lnTo>
                <a:lnTo>
                  <a:pt x="2226076" y="3059997"/>
                </a:lnTo>
                <a:lnTo>
                  <a:pt x="2184296" y="3077318"/>
                </a:lnTo>
                <a:lnTo>
                  <a:pt x="2141929" y="3093479"/>
                </a:lnTo>
                <a:lnTo>
                  <a:pt x="2098994" y="3108461"/>
                </a:lnTo>
                <a:lnTo>
                  <a:pt x="2055511" y="3122243"/>
                </a:lnTo>
                <a:lnTo>
                  <a:pt x="2011500" y="3134807"/>
                </a:lnTo>
                <a:lnTo>
                  <a:pt x="1966980" y="3146132"/>
                </a:lnTo>
                <a:lnTo>
                  <a:pt x="1921972" y="3156198"/>
                </a:lnTo>
                <a:lnTo>
                  <a:pt x="1876495" y="3164987"/>
                </a:lnTo>
                <a:lnTo>
                  <a:pt x="1830569" y="3172477"/>
                </a:lnTo>
                <a:lnTo>
                  <a:pt x="1784213" y="3178650"/>
                </a:lnTo>
                <a:lnTo>
                  <a:pt x="1737448" y="3183485"/>
                </a:lnTo>
                <a:lnTo>
                  <a:pt x="1690293" y="3186963"/>
                </a:lnTo>
                <a:lnTo>
                  <a:pt x="1642767" y="3189065"/>
                </a:lnTo>
                <a:lnTo>
                  <a:pt x="1594891" y="3189770"/>
                </a:lnTo>
                <a:lnTo>
                  <a:pt x="1547013" y="3189065"/>
                </a:lnTo>
                <a:lnTo>
                  <a:pt x="1499487" y="3186963"/>
                </a:lnTo>
                <a:lnTo>
                  <a:pt x="1452330" y="3183485"/>
                </a:lnTo>
                <a:lnTo>
                  <a:pt x="1405563" y="3178650"/>
                </a:lnTo>
                <a:lnTo>
                  <a:pt x="1359207" y="3172477"/>
                </a:lnTo>
                <a:lnTo>
                  <a:pt x="1313280" y="3164987"/>
                </a:lnTo>
                <a:lnTo>
                  <a:pt x="1267802" y="3156198"/>
                </a:lnTo>
                <a:lnTo>
                  <a:pt x="1222793" y="3146132"/>
                </a:lnTo>
                <a:lnTo>
                  <a:pt x="1178272" y="3134807"/>
                </a:lnTo>
                <a:lnTo>
                  <a:pt x="1134261" y="3122243"/>
                </a:lnTo>
                <a:lnTo>
                  <a:pt x="1090777" y="3108461"/>
                </a:lnTo>
                <a:lnTo>
                  <a:pt x="1047841" y="3093479"/>
                </a:lnTo>
                <a:lnTo>
                  <a:pt x="1005474" y="3077318"/>
                </a:lnTo>
                <a:lnTo>
                  <a:pt x="963693" y="3059997"/>
                </a:lnTo>
                <a:lnTo>
                  <a:pt x="922520" y="3041537"/>
                </a:lnTo>
                <a:lnTo>
                  <a:pt x="881973" y="3021955"/>
                </a:lnTo>
                <a:lnTo>
                  <a:pt x="842073" y="3001274"/>
                </a:lnTo>
                <a:lnTo>
                  <a:pt x="802840" y="2979511"/>
                </a:lnTo>
                <a:lnTo>
                  <a:pt x="764292" y="2956688"/>
                </a:lnTo>
                <a:lnTo>
                  <a:pt x="726450" y="2932823"/>
                </a:lnTo>
                <a:lnTo>
                  <a:pt x="689334" y="2907937"/>
                </a:lnTo>
                <a:lnTo>
                  <a:pt x="652963" y="2882049"/>
                </a:lnTo>
                <a:lnTo>
                  <a:pt x="617358" y="2855179"/>
                </a:lnTo>
                <a:lnTo>
                  <a:pt x="582537" y="2827346"/>
                </a:lnTo>
                <a:lnTo>
                  <a:pt x="548520" y="2798571"/>
                </a:lnTo>
                <a:lnTo>
                  <a:pt x="515328" y="2768873"/>
                </a:lnTo>
                <a:lnTo>
                  <a:pt x="482979" y="2738271"/>
                </a:lnTo>
                <a:lnTo>
                  <a:pt x="451495" y="2706787"/>
                </a:lnTo>
                <a:lnTo>
                  <a:pt x="420893" y="2674438"/>
                </a:lnTo>
                <a:lnTo>
                  <a:pt x="391195" y="2641246"/>
                </a:lnTo>
                <a:lnTo>
                  <a:pt x="362420" y="2607230"/>
                </a:lnTo>
                <a:lnTo>
                  <a:pt x="334588" y="2572409"/>
                </a:lnTo>
                <a:lnTo>
                  <a:pt x="307717" y="2536803"/>
                </a:lnTo>
                <a:lnTo>
                  <a:pt x="281829" y="2500432"/>
                </a:lnTo>
                <a:lnTo>
                  <a:pt x="256943" y="2463316"/>
                </a:lnTo>
                <a:lnTo>
                  <a:pt x="233079" y="2425475"/>
                </a:lnTo>
                <a:lnTo>
                  <a:pt x="210255" y="2386928"/>
                </a:lnTo>
                <a:lnTo>
                  <a:pt x="188493" y="2347695"/>
                </a:lnTo>
                <a:lnTo>
                  <a:pt x="167812" y="2307795"/>
                </a:lnTo>
                <a:lnTo>
                  <a:pt x="148231" y="2267249"/>
                </a:lnTo>
                <a:lnTo>
                  <a:pt x="129770" y="2226076"/>
                </a:lnTo>
                <a:lnTo>
                  <a:pt x="112449" y="2184296"/>
                </a:lnTo>
                <a:lnTo>
                  <a:pt x="96288" y="2141929"/>
                </a:lnTo>
                <a:lnTo>
                  <a:pt x="81307" y="2098994"/>
                </a:lnTo>
                <a:lnTo>
                  <a:pt x="67525" y="2055511"/>
                </a:lnTo>
                <a:lnTo>
                  <a:pt x="54961" y="2011500"/>
                </a:lnTo>
                <a:lnTo>
                  <a:pt x="43637" y="1966980"/>
                </a:lnTo>
                <a:lnTo>
                  <a:pt x="33570" y="1921972"/>
                </a:lnTo>
                <a:lnTo>
                  <a:pt x="24782" y="1876495"/>
                </a:lnTo>
                <a:lnTo>
                  <a:pt x="17292" y="1830569"/>
                </a:lnTo>
                <a:lnTo>
                  <a:pt x="11119" y="1784213"/>
                </a:lnTo>
                <a:lnTo>
                  <a:pt x="6284" y="1737448"/>
                </a:lnTo>
                <a:lnTo>
                  <a:pt x="2806" y="1690293"/>
                </a:lnTo>
                <a:lnTo>
                  <a:pt x="704" y="1642767"/>
                </a:lnTo>
                <a:lnTo>
                  <a:pt x="0" y="1594891"/>
                </a:lnTo>
                <a:lnTo>
                  <a:pt x="704" y="1547014"/>
                </a:lnTo>
                <a:lnTo>
                  <a:pt x="2806" y="1499488"/>
                </a:lnTo>
                <a:lnTo>
                  <a:pt x="6284" y="1452332"/>
                </a:lnTo>
                <a:lnTo>
                  <a:pt x="11119" y="1405566"/>
                </a:lnTo>
                <a:lnTo>
                  <a:pt x="17292" y="1359210"/>
                </a:lnTo>
                <a:lnTo>
                  <a:pt x="24782" y="1313283"/>
                </a:lnTo>
                <a:lnTo>
                  <a:pt x="33570" y="1267805"/>
                </a:lnTo>
                <a:lnTo>
                  <a:pt x="43637" y="1222797"/>
                </a:lnTo>
                <a:lnTo>
                  <a:pt x="54961" y="1178277"/>
                </a:lnTo>
                <a:lnTo>
                  <a:pt x="67525" y="1134265"/>
                </a:lnTo>
                <a:lnTo>
                  <a:pt x="81307" y="1090782"/>
                </a:lnTo>
                <a:lnTo>
                  <a:pt x="96288" y="1047847"/>
                </a:lnTo>
                <a:lnTo>
                  <a:pt x="112449" y="1005479"/>
                </a:lnTo>
                <a:lnTo>
                  <a:pt x="129770" y="963698"/>
                </a:lnTo>
                <a:lnTo>
                  <a:pt x="148231" y="922525"/>
                </a:lnTo>
                <a:lnTo>
                  <a:pt x="167812" y="881979"/>
                </a:lnTo>
                <a:lnTo>
                  <a:pt x="188493" y="842079"/>
                </a:lnTo>
                <a:lnTo>
                  <a:pt x="210255" y="802845"/>
                </a:lnTo>
                <a:lnTo>
                  <a:pt x="233079" y="764298"/>
                </a:lnTo>
                <a:lnTo>
                  <a:pt x="256943" y="726456"/>
                </a:lnTo>
                <a:lnTo>
                  <a:pt x="281829" y="689340"/>
                </a:lnTo>
                <a:lnTo>
                  <a:pt x="307717" y="652969"/>
                </a:lnTo>
                <a:lnTo>
                  <a:pt x="334588" y="617363"/>
                </a:lnTo>
                <a:lnTo>
                  <a:pt x="362420" y="582542"/>
                </a:lnTo>
                <a:lnTo>
                  <a:pt x="391195" y="548525"/>
                </a:lnTo>
                <a:lnTo>
                  <a:pt x="420893" y="515333"/>
                </a:lnTo>
                <a:lnTo>
                  <a:pt x="451495" y="482984"/>
                </a:lnTo>
                <a:lnTo>
                  <a:pt x="482979" y="451499"/>
                </a:lnTo>
                <a:lnTo>
                  <a:pt x="515328" y="420898"/>
                </a:lnTo>
                <a:lnTo>
                  <a:pt x="548520" y="391200"/>
                </a:lnTo>
                <a:lnTo>
                  <a:pt x="582537" y="362424"/>
                </a:lnTo>
                <a:lnTo>
                  <a:pt x="617358" y="334591"/>
                </a:lnTo>
                <a:lnTo>
                  <a:pt x="652963" y="307721"/>
                </a:lnTo>
                <a:lnTo>
                  <a:pt x="689334" y="281833"/>
                </a:lnTo>
                <a:lnTo>
                  <a:pt x="726450" y="256946"/>
                </a:lnTo>
                <a:lnTo>
                  <a:pt x="764292" y="233082"/>
                </a:lnTo>
                <a:lnTo>
                  <a:pt x="802840" y="210258"/>
                </a:lnTo>
                <a:lnTo>
                  <a:pt x="842073" y="188496"/>
                </a:lnTo>
                <a:lnTo>
                  <a:pt x="881973" y="167814"/>
                </a:lnTo>
                <a:lnTo>
                  <a:pt x="922520" y="148233"/>
                </a:lnTo>
                <a:lnTo>
                  <a:pt x="963693" y="129772"/>
                </a:lnTo>
                <a:lnTo>
                  <a:pt x="1005474" y="112451"/>
                </a:lnTo>
                <a:lnTo>
                  <a:pt x="1047841" y="96290"/>
                </a:lnTo>
                <a:lnTo>
                  <a:pt x="1090777" y="81308"/>
                </a:lnTo>
                <a:lnTo>
                  <a:pt x="1134261" y="67526"/>
                </a:lnTo>
                <a:lnTo>
                  <a:pt x="1178272" y="54962"/>
                </a:lnTo>
                <a:lnTo>
                  <a:pt x="1222793" y="43637"/>
                </a:lnTo>
                <a:lnTo>
                  <a:pt x="1267802" y="33571"/>
                </a:lnTo>
                <a:lnTo>
                  <a:pt x="1313280" y="24783"/>
                </a:lnTo>
                <a:lnTo>
                  <a:pt x="1359207" y="17292"/>
                </a:lnTo>
                <a:lnTo>
                  <a:pt x="1405563" y="11119"/>
                </a:lnTo>
                <a:lnTo>
                  <a:pt x="1452330" y="6284"/>
                </a:lnTo>
                <a:lnTo>
                  <a:pt x="1499487" y="2806"/>
                </a:lnTo>
                <a:lnTo>
                  <a:pt x="1547013" y="704"/>
                </a:lnTo>
                <a:lnTo>
                  <a:pt x="1594891" y="0"/>
                </a:lnTo>
                <a:lnTo>
                  <a:pt x="1642767" y="704"/>
                </a:lnTo>
                <a:lnTo>
                  <a:pt x="1690293" y="2806"/>
                </a:lnTo>
                <a:lnTo>
                  <a:pt x="1737448" y="6284"/>
                </a:lnTo>
                <a:lnTo>
                  <a:pt x="1784213" y="11119"/>
                </a:lnTo>
                <a:lnTo>
                  <a:pt x="1830569" y="17292"/>
                </a:lnTo>
                <a:lnTo>
                  <a:pt x="1876495" y="24783"/>
                </a:lnTo>
                <a:lnTo>
                  <a:pt x="1921972" y="33571"/>
                </a:lnTo>
                <a:lnTo>
                  <a:pt x="1966980" y="43637"/>
                </a:lnTo>
                <a:lnTo>
                  <a:pt x="2011500" y="54962"/>
                </a:lnTo>
                <a:lnTo>
                  <a:pt x="2055511" y="67526"/>
                </a:lnTo>
                <a:lnTo>
                  <a:pt x="2098994" y="81308"/>
                </a:lnTo>
                <a:lnTo>
                  <a:pt x="2141929" y="96290"/>
                </a:lnTo>
                <a:lnTo>
                  <a:pt x="2184296" y="112451"/>
                </a:lnTo>
                <a:lnTo>
                  <a:pt x="2226076" y="129772"/>
                </a:lnTo>
                <a:lnTo>
                  <a:pt x="2267249" y="148233"/>
                </a:lnTo>
                <a:lnTo>
                  <a:pt x="2307795" y="167814"/>
                </a:lnTo>
                <a:lnTo>
                  <a:pt x="2347695" y="188496"/>
                </a:lnTo>
                <a:lnTo>
                  <a:pt x="2386928" y="210258"/>
                </a:lnTo>
                <a:lnTo>
                  <a:pt x="2425475" y="233082"/>
                </a:lnTo>
                <a:lnTo>
                  <a:pt x="2463316" y="256946"/>
                </a:lnTo>
                <a:lnTo>
                  <a:pt x="2500432" y="281833"/>
                </a:lnTo>
                <a:lnTo>
                  <a:pt x="2536803" y="307721"/>
                </a:lnTo>
                <a:lnTo>
                  <a:pt x="2572409" y="334591"/>
                </a:lnTo>
                <a:lnTo>
                  <a:pt x="2607230" y="362424"/>
                </a:lnTo>
                <a:lnTo>
                  <a:pt x="2641246" y="391200"/>
                </a:lnTo>
                <a:lnTo>
                  <a:pt x="2674438" y="420898"/>
                </a:lnTo>
                <a:lnTo>
                  <a:pt x="2706787" y="451499"/>
                </a:lnTo>
                <a:lnTo>
                  <a:pt x="2738271" y="482984"/>
                </a:lnTo>
                <a:lnTo>
                  <a:pt x="2768873" y="515333"/>
                </a:lnTo>
                <a:lnTo>
                  <a:pt x="2798571" y="548525"/>
                </a:lnTo>
                <a:lnTo>
                  <a:pt x="2827346" y="582542"/>
                </a:lnTo>
                <a:lnTo>
                  <a:pt x="2855179" y="617363"/>
                </a:lnTo>
                <a:lnTo>
                  <a:pt x="2882049" y="652969"/>
                </a:lnTo>
                <a:lnTo>
                  <a:pt x="2907937" y="689340"/>
                </a:lnTo>
                <a:lnTo>
                  <a:pt x="2932823" y="726456"/>
                </a:lnTo>
                <a:lnTo>
                  <a:pt x="2956688" y="764298"/>
                </a:lnTo>
                <a:lnTo>
                  <a:pt x="2979511" y="802845"/>
                </a:lnTo>
                <a:lnTo>
                  <a:pt x="3001274" y="842079"/>
                </a:lnTo>
                <a:lnTo>
                  <a:pt x="3021955" y="881979"/>
                </a:lnTo>
                <a:lnTo>
                  <a:pt x="3041537" y="922525"/>
                </a:lnTo>
                <a:lnTo>
                  <a:pt x="3059997" y="963698"/>
                </a:lnTo>
                <a:lnTo>
                  <a:pt x="3077318" y="1005479"/>
                </a:lnTo>
                <a:lnTo>
                  <a:pt x="3093479" y="1047847"/>
                </a:lnTo>
                <a:lnTo>
                  <a:pt x="3108461" y="1090782"/>
                </a:lnTo>
                <a:lnTo>
                  <a:pt x="3122243" y="1134265"/>
                </a:lnTo>
                <a:lnTo>
                  <a:pt x="3134807" y="1178277"/>
                </a:lnTo>
                <a:lnTo>
                  <a:pt x="3146132" y="1222797"/>
                </a:lnTo>
                <a:lnTo>
                  <a:pt x="3156198" y="1267805"/>
                </a:lnTo>
                <a:lnTo>
                  <a:pt x="3164987" y="1313283"/>
                </a:lnTo>
                <a:lnTo>
                  <a:pt x="3172477" y="1359210"/>
                </a:lnTo>
                <a:lnTo>
                  <a:pt x="3178650" y="1405566"/>
                </a:lnTo>
                <a:lnTo>
                  <a:pt x="3183485" y="1452332"/>
                </a:lnTo>
                <a:lnTo>
                  <a:pt x="3186963" y="1499488"/>
                </a:lnTo>
                <a:lnTo>
                  <a:pt x="3189065" y="1547014"/>
                </a:lnTo>
                <a:lnTo>
                  <a:pt x="3189770" y="1594891"/>
                </a:lnTo>
                <a:close/>
              </a:path>
            </a:pathLst>
          </a:cu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6" name="object 53">
            <a:extLst>
              <a:ext uri="{FF2B5EF4-FFF2-40B4-BE49-F238E27FC236}">
                <a16:creationId xmlns="" xmlns:a16="http://schemas.microsoft.com/office/drawing/2014/main" id="{E2232841-49C5-32BE-8019-50C57D8B31F4}"/>
              </a:ext>
            </a:extLst>
          </p:cNvPr>
          <p:cNvSpPr txBox="1"/>
          <p:nvPr/>
        </p:nvSpPr>
        <p:spPr bwMode="auto">
          <a:xfrm>
            <a:off x="3910066" y="3757889"/>
            <a:ext cx="2757228" cy="291939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>
            <a:lvl1pPr marL="315913" indent="-303213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36513" marR="0" lvl="0" indent="-36513" algn="ctr" defTabSz="914400" eaLnBrk="1" fontAlgn="auto" latinLnBrk="0" hangingPunct="1">
              <a:lnSpc>
                <a:spcPct val="10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ontserrat ExtraBold"/>
                <a:cs typeface="Arial Black" panose="020B0604020202020204" pitchFamily="34" charset="0"/>
              </a:rPr>
              <a:t>Г. ПЫТЬ-ЯХ</a:t>
            </a:r>
          </a:p>
        </p:txBody>
      </p:sp>
      <p:sp>
        <p:nvSpPr>
          <p:cNvPr id="188" name="object 61">
            <a:extLst>
              <a:ext uri="{FF2B5EF4-FFF2-40B4-BE49-F238E27FC236}">
                <a16:creationId xmlns="" xmlns:a16="http://schemas.microsoft.com/office/drawing/2014/main" id="{19F499DA-8E72-33CA-DA0F-BB6F7C25BC4A}"/>
              </a:ext>
            </a:extLst>
          </p:cNvPr>
          <p:cNvSpPr txBox="1"/>
          <p:nvPr/>
        </p:nvSpPr>
        <p:spPr bwMode="auto">
          <a:xfrm>
            <a:off x="3967178" y="6641297"/>
            <a:ext cx="2637518" cy="30130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 algn="ctr">
              <a:lnSpc>
                <a:spcPts val="1100"/>
              </a:lnSpc>
              <a:spcBef>
                <a:spcPts val="225"/>
              </a:spcBef>
              <a:defRPr/>
            </a:pPr>
            <a:r>
              <a:rPr lang="ru-RU" sz="900" b="1" kern="0" dirty="0">
                <a:solidFill>
                  <a:srgbClr val="C0C1C2"/>
                </a:solidFill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РЕЙТИНГ ПРОБЛЕМЫ ПО РЕЗУЛЬТАТАМ ИНТЕРВЬЮ (ЧАСТОТА УПОМИНАНИЯ)</a:t>
            </a:r>
            <a:endParaRPr lang="ru-RU" sz="900" kern="0" dirty="0">
              <a:solidFill>
                <a:srgbClr val="C0C1C2"/>
              </a:solidFill>
              <a:latin typeface="Arial" panose="020B0604020202020204" pitchFamily="34" charset="0"/>
              <a:ea typeface="Montserrat SemiBold"/>
              <a:cs typeface="Arial" panose="020B0604020202020204" pitchFamily="34" charset="0"/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="" xmlns:a16="http://schemas.microsoft.com/office/drawing/2014/main" id="{3F2D057D-C1AF-2B0F-33FF-CBD5462EFB4C}"/>
              </a:ext>
            </a:extLst>
          </p:cNvPr>
          <p:cNvSpPr/>
          <p:nvPr/>
        </p:nvSpPr>
        <p:spPr bwMode="auto">
          <a:xfrm>
            <a:off x="5116660" y="6120174"/>
            <a:ext cx="338554" cy="338554"/>
          </a:xfrm>
          <a:prstGeom prst="ellipse">
            <a:avLst/>
          </a:prstGeom>
          <a:solidFill>
            <a:schemeClr val="bg1"/>
          </a:solidFill>
          <a:ln>
            <a:solidFill>
              <a:srgbClr val="C0C1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rgbClr val="C0C1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7549526" y="1371193"/>
            <a:ext cx="874800" cy="874800"/>
            <a:chOff x="609286" y="1300963"/>
            <a:chExt cx="874800" cy="874800"/>
          </a:xfrm>
        </p:grpSpPr>
        <p:sp>
          <p:nvSpPr>
            <p:cNvPr id="91" name="object 33">
              <a:extLst>
                <a:ext uri="{FF2B5EF4-FFF2-40B4-BE49-F238E27FC236}">
                  <a16:creationId xmlns="" xmlns:a16="http://schemas.microsoft.com/office/drawing/2014/main" id="{2B48CA61-433E-F64A-895E-0C1F0CF6950B}"/>
                </a:ext>
              </a:extLst>
            </p:cNvPr>
            <p:cNvSpPr/>
            <p:nvPr/>
          </p:nvSpPr>
          <p:spPr bwMode="auto">
            <a:xfrm>
              <a:off x="609286" y="1300963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92" name="Группа 91">
              <a:extLst>
                <a:ext uri="{FF2B5EF4-FFF2-40B4-BE49-F238E27FC236}">
                  <a16:creationId xmlns="" xmlns:a16="http://schemas.microsoft.com/office/drawing/2014/main" id="{5A5A862C-72E3-DB8F-3EEB-45F7EF153883}"/>
                </a:ext>
              </a:extLst>
            </p:cNvPr>
            <p:cNvGrpSpPr/>
            <p:nvPr/>
          </p:nvGrpSpPr>
          <p:grpSpPr bwMode="auto">
            <a:xfrm>
              <a:off x="834954" y="1455833"/>
              <a:ext cx="423465" cy="565624"/>
              <a:chOff x="731388" y="4052095"/>
              <a:chExt cx="423465" cy="565624"/>
            </a:xfrm>
          </p:grpSpPr>
          <p:sp>
            <p:nvSpPr>
              <p:cNvPr id="93" name="object 35">
                <a:extLst>
                  <a:ext uri="{FF2B5EF4-FFF2-40B4-BE49-F238E27FC236}">
                    <a16:creationId xmlns="" xmlns:a16="http://schemas.microsoft.com/office/drawing/2014/main" id="{71A956D2-36F9-2CF0-1238-A601F44C0257}"/>
                  </a:ext>
                </a:extLst>
              </p:cNvPr>
              <p:cNvSpPr/>
              <p:nvPr/>
            </p:nvSpPr>
            <p:spPr bwMode="auto">
              <a:xfrm>
                <a:off x="731388" y="4052095"/>
                <a:ext cx="423465" cy="565624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687069" extrusionOk="0">
                    <a:moveTo>
                      <a:pt x="247091" y="0"/>
                    </a:moveTo>
                    <a:lnTo>
                      <a:pt x="246151" y="0"/>
                    </a:lnTo>
                    <a:lnTo>
                      <a:pt x="216574" y="3205"/>
                    </a:lnTo>
                    <a:lnTo>
                      <a:pt x="162589" y="26603"/>
                    </a:lnTo>
                    <a:lnTo>
                      <a:pt x="120641" y="69911"/>
                    </a:lnTo>
                    <a:lnTo>
                      <a:pt x="98617" y="125420"/>
                    </a:lnTo>
                    <a:lnTo>
                      <a:pt x="95961" y="155765"/>
                    </a:lnTo>
                    <a:lnTo>
                      <a:pt x="98957" y="186485"/>
                    </a:lnTo>
                    <a:lnTo>
                      <a:pt x="121876" y="242256"/>
                    </a:lnTo>
                    <a:lnTo>
                      <a:pt x="148095" y="272378"/>
                    </a:lnTo>
                    <a:lnTo>
                      <a:pt x="170891" y="288721"/>
                    </a:lnTo>
                    <a:lnTo>
                      <a:pt x="153024" y="291084"/>
                    </a:lnTo>
                    <a:lnTo>
                      <a:pt x="102539" y="309600"/>
                    </a:lnTo>
                    <a:lnTo>
                      <a:pt x="60336" y="340110"/>
                    </a:lnTo>
                    <a:lnTo>
                      <a:pt x="29279" y="377572"/>
                    </a:lnTo>
                    <a:lnTo>
                      <a:pt x="9453" y="421837"/>
                    </a:lnTo>
                    <a:lnTo>
                      <a:pt x="939" y="472757"/>
                    </a:lnTo>
                    <a:lnTo>
                      <a:pt x="317" y="521576"/>
                    </a:lnTo>
                    <a:lnTo>
                      <a:pt x="634" y="527037"/>
                    </a:lnTo>
                    <a:lnTo>
                      <a:pt x="0" y="620814"/>
                    </a:lnTo>
                    <a:lnTo>
                      <a:pt x="69732" y="661118"/>
                    </a:lnTo>
                    <a:lnTo>
                      <a:pt x="120646" y="672725"/>
                    </a:lnTo>
                    <a:lnTo>
                      <a:pt x="170032" y="680779"/>
                    </a:lnTo>
                    <a:lnTo>
                      <a:pt x="218236" y="685368"/>
                    </a:lnTo>
                    <a:lnTo>
                      <a:pt x="261518" y="686650"/>
                    </a:lnTo>
                    <a:lnTo>
                      <a:pt x="288368" y="686109"/>
                    </a:lnTo>
                    <a:lnTo>
                      <a:pt x="340660" y="681775"/>
                    </a:lnTo>
                    <a:lnTo>
                      <a:pt x="398524" y="671569"/>
                    </a:lnTo>
                    <a:lnTo>
                      <a:pt x="454650" y="654591"/>
                    </a:lnTo>
                    <a:lnTo>
                      <a:pt x="256670" y="654591"/>
                    </a:lnTo>
                    <a:lnTo>
                      <a:pt x="220129" y="653249"/>
                    </a:lnTo>
                    <a:lnTo>
                      <a:pt x="174979" y="649025"/>
                    </a:lnTo>
                    <a:lnTo>
                      <a:pt x="128682" y="641608"/>
                    </a:lnTo>
                    <a:lnTo>
                      <a:pt x="80918" y="630941"/>
                    </a:lnTo>
                    <a:lnTo>
                      <a:pt x="31368" y="616966"/>
                    </a:lnTo>
                    <a:lnTo>
                      <a:pt x="31673" y="559155"/>
                    </a:lnTo>
                    <a:lnTo>
                      <a:pt x="31978" y="559155"/>
                    </a:lnTo>
                    <a:lnTo>
                      <a:pt x="31678" y="521576"/>
                    </a:lnTo>
                    <a:lnTo>
                      <a:pt x="32296" y="474370"/>
                    </a:lnTo>
                    <a:lnTo>
                      <a:pt x="39317" y="431448"/>
                    </a:lnTo>
                    <a:lnTo>
                      <a:pt x="55773" y="394517"/>
                    </a:lnTo>
                    <a:lnTo>
                      <a:pt x="81814" y="363308"/>
                    </a:lnTo>
                    <a:lnTo>
                      <a:pt x="117589" y="337553"/>
                    </a:lnTo>
                    <a:lnTo>
                      <a:pt x="167065" y="321020"/>
                    </a:lnTo>
                    <a:lnTo>
                      <a:pt x="235220" y="319359"/>
                    </a:lnTo>
                    <a:lnTo>
                      <a:pt x="408376" y="319359"/>
                    </a:lnTo>
                    <a:lnTo>
                      <a:pt x="404342" y="316110"/>
                    </a:lnTo>
                    <a:lnTo>
                      <a:pt x="366081" y="297690"/>
                    </a:lnTo>
                    <a:lnTo>
                      <a:pt x="324548" y="289369"/>
                    </a:lnTo>
                    <a:lnTo>
                      <a:pt x="322656" y="289369"/>
                    </a:lnTo>
                    <a:lnTo>
                      <a:pt x="322021" y="289052"/>
                    </a:lnTo>
                    <a:lnTo>
                      <a:pt x="336107" y="278130"/>
                    </a:lnTo>
                    <a:lnTo>
                      <a:pt x="247713" y="278130"/>
                    </a:lnTo>
                    <a:lnTo>
                      <a:pt x="224348" y="275732"/>
                    </a:lnTo>
                    <a:lnTo>
                      <a:pt x="181490" y="258170"/>
                    </a:lnTo>
                    <a:lnTo>
                      <a:pt x="147814" y="224369"/>
                    </a:lnTo>
                    <a:lnTo>
                      <a:pt x="129672" y="179986"/>
                    </a:lnTo>
                    <a:lnTo>
                      <a:pt x="127335" y="155765"/>
                    </a:lnTo>
                    <a:lnTo>
                      <a:pt x="127388" y="154482"/>
                    </a:lnTo>
                    <a:lnTo>
                      <a:pt x="135974" y="108718"/>
                    </a:lnTo>
                    <a:lnTo>
                      <a:pt x="161797" y="68732"/>
                    </a:lnTo>
                    <a:lnTo>
                      <a:pt x="200721" y="41752"/>
                    </a:lnTo>
                    <a:lnTo>
                      <a:pt x="246456" y="32118"/>
                    </a:lnTo>
                    <a:lnTo>
                      <a:pt x="338475" y="32118"/>
                    </a:lnTo>
                    <a:lnTo>
                      <a:pt x="330776" y="25749"/>
                    </a:lnTo>
                    <a:lnTo>
                      <a:pt x="304780" y="11645"/>
                    </a:lnTo>
                    <a:lnTo>
                      <a:pt x="276670" y="2961"/>
                    </a:lnTo>
                    <a:lnTo>
                      <a:pt x="247091" y="0"/>
                    </a:lnTo>
                    <a:close/>
                  </a:path>
                  <a:path w="495300" h="687069" extrusionOk="0">
                    <a:moveTo>
                      <a:pt x="408376" y="319359"/>
                    </a:moveTo>
                    <a:lnTo>
                      <a:pt x="235220" y="319359"/>
                    </a:lnTo>
                    <a:lnTo>
                      <a:pt x="264375" y="319401"/>
                    </a:lnTo>
                    <a:lnTo>
                      <a:pt x="293588" y="319925"/>
                    </a:lnTo>
                    <a:lnTo>
                      <a:pt x="363466" y="330610"/>
                    </a:lnTo>
                    <a:lnTo>
                      <a:pt x="400066" y="351612"/>
                    </a:lnTo>
                    <a:lnTo>
                      <a:pt x="430119" y="381864"/>
                    </a:lnTo>
                    <a:lnTo>
                      <a:pt x="451292" y="419054"/>
                    </a:lnTo>
                    <a:lnTo>
                      <a:pt x="461251" y="460870"/>
                    </a:lnTo>
                    <a:lnTo>
                      <a:pt x="463170" y="553335"/>
                    </a:lnTo>
                    <a:lnTo>
                      <a:pt x="463264" y="561563"/>
                    </a:lnTo>
                    <a:lnTo>
                      <a:pt x="463441" y="569429"/>
                    </a:lnTo>
                    <a:lnTo>
                      <a:pt x="463448" y="615683"/>
                    </a:lnTo>
                    <a:lnTo>
                      <a:pt x="441204" y="625285"/>
                    </a:lnTo>
                    <a:lnTo>
                      <a:pt x="390249" y="640518"/>
                    </a:lnTo>
                    <a:lnTo>
                      <a:pt x="327049" y="651129"/>
                    </a:lnTo>
                    <a:lnTo>
                      <a:pt x="256670" y="654591"/>
                    </a:lnTo>
                    <a:lnTo>
                      <a:pt x="454650" y="654591"/>
                    </a:lnTo>
                    <a:lnTo>
                      <a:pt x="491112" y="633460"/>
                    </a:lnTo>
                    <a:lnTo>
                      <a:pt x="494804" y="618248"/>
                    </a:lnTo>
                    <a:lnTo>
                      <a:pt x="494753" y="615683"/>
                    </a:lnTo>
                    <a:lnTo>
                      <a:pt x="494804" y="569429"/>
                    </a:lnTo>
                    <a:lnTo>
                      <a:pt x="494624" y="561563"/>
                    </a:lnTo>
                    <a:lnTo>
                      <a:pt x="494526" y="553335"/>
                    </a:lnTo>
                    <a:lnTo>
                      <a:pt x="494463" y="497043"/>
                    </a:lnTo>
                    <a:lnTo>
                      <a:pt x="493872" y="478099"/>
                    </a:lnTo>
                    <a:lnTo>
                      <a:pt x="492607" y="458304"/>
                    </a:lnTo>
                    <a:lnTo>
                      <a:pt x="483465" y="415725"/>
                    </a:lnTo>
                    <a:lnTo>
                      <a:pt x="464637" y="376751"/>
                    </a:lnTo>
                    <a:lnTo>
                      <a:pt x="437729" y="343004"/>
                    </a:lnTo>
                    <a:lnTo>
                      <a:pt x="408376" y="319359"/>
                    </a:lnTo>
                    <a:close/>
                  </a:path>
                  <a:path w="495300" h="687069" extrusionOk="0">
                    <a:moveTo>
                      <a:pt x="323595" y="289052"/>
                    </a:moveTo>
                    <a:lnTo>
                      <a:pt x="322656" y="289369"/>
                    </a:lnTo>
                    <a:lnTo>
                      <a:pt x="324548" y="289369"/>
                    </a:lnTo>
                    <a:lnTo>
                      <a:pt x="323595" y="289052"/>
                    </a:lnTo>
                    <a:close/>
                  </a:path>
                  <a:path w="495300" h="687069" extrusionOk="0">
                    <a:moveTo>
                      <a:pt x="338475" y="32118"/>
                    </a:moveTo>
                    <a:lnTo>
                      <a:pt x="247091" y="32118"/>
                    </a:lnTo>
                    <a:lnTo>
                      <a:pt x="270641" y="34482"/>
                    </a:lnTo>
                    <a:lnTo>
                      <a:pt x="292954" y="41394"/>
                    </a:lnTo>
                    <a:lnTo>
                      <a:pt x="331749" y="67767"/>
                    </a:lnTo>
                    <a:lnTo>
                      <a:pt x="358205" y="107515"/>
                    </a:lnTo>
                    <a:lnTo>
                      <a:pt x="367487" y="154482"/>
                    </a:lnTo>
                    <a:lnTo>
                      <a:pt x="358391" y="202709"/>
                    </a:lnTo>
                    <a:lnTo>
                      <a:pt x="333003" y="241842"/>
                    </a:lnTo>
                    <a:lnTo>
                      <a:pt x="294913" y="268207"/>
                    </a:lnTo>
                    <a:lnTo>
                      <a:pt x="247713" y="278130"/>
                    </a:lnTo>
                    <a:lnTo>
                      <a:pt x="336107" y="278130"/>
                    </a:lnTo>
                    <a:lnTo>
                      <a:pt x="353391" y="264728"/>
                    </a:lnTo>
                    <a:lnTo>
                      <a:pt x="377731" y="233206"/>
                    </a:lnTo>
                    <a:lnTo>
                      <a:pt x="393424" y="195965"/>
                    </a:lnTo>
                    <a:lnTo>
                      <a:pt x="398856" y="154482"/>
                    </a:lnTo>
                    <a:lnTo>
                      <a:pt x="395905" y="124003"/>
                    </a:lnTo>
                    <a:lnTo>
                      <a:pt x="387249" y="95149"/>
                    </a:lnTo>
                    <a:lnTo>
                      <a:pt x="373186" y="68584"/>
                    </a:lnTo>
                    <a:lnTo>
                      <a:pt x="354012" y="44970"/>
                    </a:lnTo>
                    <a:lnTo>
                      <a:pt x="338475" y="32118"/>
                    </a:lnTo>
                    <a:close/>
                  </a:path>
                </a:pathLst>
              </a:custGeom>
              <a:solidFill>
                <a:srgbClr val="2B2F32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cxnSp>
            <p:nvCxnSpPr>
              <p:cNvPr id="94" name="Прямая соединительная линия 93">
                <a:extLst>
                  <a:ext uri="{FF2B5EF4-FFF2-40B4-BE49-F238E27FC236}">
                    <a16:creationId xmlns="" xmlns:a16="http://schemas.microsoft.com/office/drawing/2014/main" id="{CE908361-FF95-958D-35DC-A6A583A01E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499" y="4397598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Прямая соединительная линия 94">
                <a:extLst>
                  <a:ext uri="{FF2B5EF4-FFF2-40B4-BE49-F238E27FC236}">
                    <a16:creationId xmlns="" xmlns:a16="http://schemas.microsoft.com/office/drawing/2014/main" id="{3EF7CB9D-31BE-BB73-8B14-D4B2A38CA1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199999">
                <a:off x="883499" y="4397598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Группа 1"/>
          <p:cNvGrpSpPr/>
          <p:nvPr/>
        </p:nvGrpSpPr>
        <p:grpSpPr>
          <a:xfrm>
            <a:off x="604093" y="2867478"/>
            <a:ext cx="874800" cy="874800"/>
            <a:chOff x="613976" y="5045379"/>
            <a:chExt cx="874800" cy="874800"/>
          </a:xfrm>
        </p:grpSpPr>
        <p:sp>
          <p:nvSpPr>
            <p:cNvPr id="96" name="object 33">
              <a:extLst>
                <a:ext uri="{FF2B5EF4-FFF2-40B4-BE49-F238E27FC236}">
                  <a16:creationId xmlns="" xmlns:a16="http://schemas.microsoft.com/office/drawing/2014/main" id="{58F870DC-08F4-166E-8DAD-C07788F19B10}"/>
                </a:ext>
              </a:extLst>
            </p:cNvPr>
            <p:cNvSpPr/>
            <p:nvPr/>
          </p:nvSpPr>
          <p:spPr bwMode="auto">
            <a:xfrm>
              <a:off x="613976" y="5045379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="" xmlns:a16="http://schemas.microsoft.com/office/drawing/2014/main" id="{40E88F25-BE06-A237-A7AF-F3DA6F76F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834668" y="5317120"/>
              <a:ext cx="459029" cy="310519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604093" y="4071890"/>
            <a:ext cx="874800" cy="874800"/>
            <a:chOff x="600308" y="3826421"/>
            <a:chExt cx="874800" cy="874800"/>
          </a:xfrm>
        </p:grpSpPr>
        <p:sp>
          <p:nvSpPr>
            <p:cNvPr id="99" name="object 33">
              <a:extLst>
                <a:ext uri="{FF2B5EF4-FFF2-40B4-BE49-F238E27FC236}">
                  <a16:creationId xmlns="" xmlns:a16="http://schemas.microsoft.com/office/drawing/2014/main" id="{4601FE30-5902-9B8B-7000-109EAB2D91D4}"/>
                </a:ext>
              </a:extLst>
            </p:cNvPr>
            <p:cNvSpPr/>
            <p:nvPr/>
          </p:nvSpPr>
          <p:spPr bwMode="auto">
            <a:xfrm>
              <a:off x="600308" y="3826421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100" name="Группа 99">
              <a:extLst>
                <a:ext uri="{FF2B5EF4-FFF2-40B4-BE49-F238E27FC236}">
                  <a16:creationId xmlns="" xmlns:a16="http://schemas.microsoft.com/office/drawing/2014/main" id="{27322B12-9670-6915-4BD3-80C592E99859}"/>
                </a:ext>
              </a:extLst>
            </p:cNvPr>
            <p:cNvGrpSpPr/>
            <p:nvPr/>
          </p:nvGrpSpPr>
          <p:grpSpPr bwMode="auto">
            <a:xfrm>
              <a:off x="698203" y="4058031"/>
              <a:ext cx="654910" cy="296945"/>
              <a:chOff x="611511" y="3048153"/>
              <a:chExt cx="654910" cy="296945"/>
            </a:xfrm>
          </p:grpSpPr>
          <p:sp>
            <p:nvSpPr>
              <p:cNvPr id="101" name="Овал 100">
                <a:extLst>
                  <a:ext uri="{FF2B5EF4-FFF2-40B4-BE49-F238E27FC236}">
                    <a16:creationId xmlns="" xmlns:a16="http://schemas.microsoft.com/office/drawing/2014/main" id="{5106C179-E17A-1BB5-23C3-E789DB9C4FC0}"/>
                  </a:ext>
                </a:extLst>
              </p:cNvPr>
              <p:cNvSpPr/>
              <p:nvPr/>
            </p:nvSpPr>
            <p:spPr bwMode="auto">
              <a:xfrm>
                <a:off x="611511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2" name="Овал 101">
                <a:extLst>
                  <a:ext uri="{FF2B5EF4-FFF2-40B4-BE49-F238E27FC236}">
                    <a16:creationId xmlns="" xmlns:a16="http://schemas.microsoft.com/office/drawing/2014/main" id="{D61E8BD6-B903-BDE5-5F78-4AD9894E57B0}"/>
                  </a:ext>
                </a:extLst>
              </p:cNvPr>
              <p:cNvSpPr/>
              <p:nvPr/>
            </p:nvSpPr>
            <p:spPr bwMode="auto">
              <a:xfrm>
                <a:off x="1147289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="" xmlns:a16="http://schemas.microsoft.com/office/drawing/2014/main" id="{0F5ADBED-6F96-90E0-0B13-95C400AB86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>
                <a:extLst>
                  <a:ext uri="{FF2B5EF4-FFF2-40B4-BE49-F238E27FC236}">
                    <a16:creationId xmlns="" xmlns:a16="http://schemas.microsoft.com/office/drawing/2014/main" id="{09893174-26F3-F34F-A95A-42556DC8C8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199999"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 стрелкой 105">
                <a:extLst>
                  <a:ext uri="{FF2B5EF4-FFF2-40B4-BE49-F238E27FC236}">
                    <a16:creationId xmlns="" xmlns:a16="http://schemas.microsoft.com/office/drawing/2014/main" id="{BAEEFF0E-E7D1-FDA7-C99E-EA716AF19D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1447" y="3285532"/>
                <a:ext cx="33503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object 61">
            <a:extLst>
              <a:ext uri="{FF2B5EF4-FFF2-40B4-BE49-F238E27FC236}">
                <a16:creationId xmlns="" xmlns:a16="http://schemas.microsoft.com/office/drawing/2014/main" id="{6C0057A7-73B0-FCE0-3D3A-B3F0B6665B96}"/>
              </a:ext>
            </a:extLst>
          </p:cNvPr>
          <p:cNvSpPr txBox="1"/>
          <p:nvPr/>
        </p:nvSpPr>
        <p:spPr bwMode="auto">
          <a:xfrm>
            <a:off x="8649994" y="1576180"/>
            <a:ext cx="1660525" cy="443710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Дефицит квалифицированных кадров, в </a:t>
            </a: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т. ч.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рабочих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ontserrat SemiBold"/>
              <a:cs typeface="Arial" panose="020B0604020202020204" pitchFamily="34" charset="0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="" xmlns:a16="http://schemas.microsoft.com/office/drawing/2014/main" id="{03088417-ADBE-E35D-19B4-A8DC525B2BE6}"/>
              </a:ext>
            </a:extLst>
          </p:cNvPr>
          <p:cNvSpPr txBox="1"/>
          <p:nvPr/>
        </p:nvSpPr>
        <p:spPr bwMode="auto">
          <a:xfrm>
            <a:off x="1709037" y="4286090"/>
            <a:ext cx="1778695" cy="4437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Сложности с логистикой (дефицит) сырья, материалов и комплектующих</a:t>
            </a:r>
          </a:p>
        </p:txBody>
      </p:sp>
      <p:sp>
        <p:nvSpPr>
          <p:cNvPr id="109" name="object 61">
            <a:extLst>
              <a:ext uri="{FF2B5EF4-FFF2-40B4-BE49-F238E27FC236}">
                <a16:creationId xmlns="" xmlns:a16="http://schemas.microsoft.com/office/drawing/2014/main" id="{9C880651-83F3-AC9C-C6A4-3E00DECB2A5B}"/>
              </a:ext>
            </a:extLst>
          </p:cNvPr>
          <p:cNvSpPr txBox="1"/>
          <p:nvPr/>
        </p:nvSpPr>
        <p:spPr bwMode="auto">
          <a:xfrm>
            <a:off x="1686367" y="3037538"/>
            <a:ext cx="1787697" cy="5822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Сложности с подбором земельных участков для реализации проектов (охранная зона газопровода)</a:t>
            </a:r>
          </a:p>
        </p:txBody>
      </p:sp>
      <p:grpSp>
        <p:nvGrpSpPr>
          <p:cNvPr id="110" name="Группа 109"/>
          <p:cNvGrpSpPr/>
          <p:nvPr/>
        </p:nvGrpSpPr>
        <p:grpSpPr>
          <a:xfrm>
            <a:off x="7548110" y="3918957"/>
            <a:ext cx="874800" cy="874800"/>
            <a:chOff x="7556493" y="5045379"/>
            <a:chExt cx="874800" cy="874800"/>
          </a:xfrm>
        </p:grpSpPr>
        <p:sp>
          <p:nvSpPr>
            <p:cNvPr id="111" name="object 33">
              <a:extLst>
                <a:ext uri="{FF2B5EF4-FFF2-40B4-BE49-F238E27FC236}">
                  <a16:creationId xmlns="" xmlns:a16="http://schemas.microsoft.com/office/drawing/2014/main" id="{FA46BA0F-EBD0-0195-5B7D-4A75B4E5BA0A}"/>
                </a:ext>
              </a:extLst>
            </p:cNvPr>
            <p:cNvSpPr/>
            <p:nvPr/>
          </p:nvSpPr>
          <p:spPr bwMode="auto">
            <a:xfrm>
              <a:off x="7556493" y="5045379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="" xmlns:a16="http://schemas.microsoft.com/office/drawing/2014/main" id="{1F9D7F11-F795-C7C0-25C7-42F08235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7777185" y="5317120"/>
              <a:ext cx="459029" cy="310519"/>
            </a:xfrm>
            <a:prstGeom prst="rect">
              <a:avLst/>
            </a:prstGeom>
          </p:spPr>
        </p:pic>
      </p:grpSp>
      <p:sp>
        <p:nvSpPr>
          <p:cNvPr id="113" name="object 61">
            <a:extLst>
              <a:ext uri="{FF2B5EF4-FFF2-40B4-BE49-F238E27FC236}">
                <a16:creationId xmlns="" xmlns:a16="http://schemas.microsoft.com/office/drawing/2014/main" id="{96526594-79E6-D6C0-5399-F5FDF995A1B7}"/>
              </a:ext>
            </a:extLst>
          </p:cNvPr>
          <p:cNvSpPr txBox="1"/>
          <p:nvPr/>
        </p:nvSpPr>
        <p:spPr bwMode="auto">
          <a:xfrm>
            <a:off x="1689447" y="1404929"/>
            <a:ext cx="1858767" cy="997708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Недостаточное обеспечение социальной инфраструктурой (центры подготовки </a:t>
            </a:r>
            <a:r>
              <a:rPr lang="ru-RU" sz="900" b="1" kern="0" dirty="0" smtClea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кадров/</a:t>
            </a:r>
            <a:r>
              <a:rPr lang="ru-RU" sz="900" b="1" kern="0" dirty="0" err="1" smtClea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ссуз</a:t>
            </a:r>
            <a:r>
              <a:rPr lang="ru-RU" sz="900" b="1" kern="0" dirty="0" smtClea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, </a:t>
            </a: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досуг / развлечения, мобильная связь, сфера услуг, общепит вечернего формата, санаторий)</a:t>
            </a:r>
          </a:p>
        </p:txBody>
      </p:sp>
      <p:sp>
        <p:nvSpPr>
          <p:cNvPr id="114" name="object 61">
            <a:extLst>
              <a:ext uri="{FF2B5EF4-FFF2-40B4-BE49-F238E27FC236}">
                <a16:creationId xmlns="" xmlns:a16="http://schemas.microsoft.com/office/drawing/2014/main" id="{EF48F71A-0F0C-0996-2C0D-A08E2F77EB03}"/>
              </a:ext>
            </a:extLst>
          </p:cNvPr>
          <p:cNvSpPr txBox="1"/>
          <p:nvPr/>
        </p:nvSpPr>
        <p:spPr bwMode="auto">
          <a:xfrm>
            <a:off x="8630384" y="3979408"/>
            <a:ext cx="1920995" cy="859209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 dirty="0" smtClea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Недостаточно развитая </a:t>
            </a: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транспортная инфраструктура (неудовлетворительное состояние мостового перехода через реку, проблемы с общественным транспортом)</a:t>
            </a:r>
          </a:p>
        </p:txBody>
      </p:sp>
      <p:grpSp>
        <p:nvGrpSpPr>
          <p:cNvPr id="115" name="Группа 114"/>
          <p:cNvGrpSpPr/>
          <p:nvPr/>
        </p:nvGrpSpPr>
        <p:grpSpPr>
          <a:xfrm>
            <a:off x="604093" y="1457873"/>
            <a:ext cx="874800" cy="874800"/>
            <a:chOff x="9285445" y="1591376"/>
            <a:chExt cx="874800" cy="874800"/>
          </a:xfrm>
        </p:grpSpPr>
        <p:sp>
          <p:nvSpPr>
            <p:cNvPr id="116" name="object 33"/>
            <p:cNvSpPr/>
            <p:nvPr/>
          </p:nvSpPr>
          <p:spPr bwMode="auto">
            <a:xfrm>
              <a:off x="9285445" y="1591376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117" name="Группа 116"/>
            <p:cNvGrpSpPr/>
            <p:nvPr/>
          </p:nvGrpSpPr>
          <p:grpSpPr bwMode="auto">
            <a:xfrm>
              <a:off x="9511113" y="1745964"/>
              <a:ext cx="423465" cy="565624"/>
              <a:chOff x="9577031" y="5190888"/>
              <a:chExt cx="423465" cy="565624"/>
            </a:xfrm>
          </p:grpSpPr>
          <p:sp>
            <p:nvSpPr>
              <p:cNvPr id="121" name="object 35"/>
              <p:cNvSpPr/>
              <p:nvPr/>
            </p:nvSpPr>
            <p:spPr bwMode="auto">
              <a:xfrm>
                <a:off x="9577031" y="5190888"/>
                <a:ext cx="423465" cy="565624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687069" extrusionOk="0">
                    <a:moveTo>
                      <a:pt x="247091" y="0"/>
                    </a:moveTo>
                    <a:lnTo>
                      <a:pt x="246151" y="0"/>
                    </a:lnTo>
                    <a:lnTo>
                      <a:pt x="216574" y="3205"/>
                    </a:lnTo>
                    <a:lnTo>
                      <a:pt x="162589" y="26603"/>
                    </a:lnTo>
                    <a:lnTo>
                      <a:pt x="120641" y="69911"/>
                    </a:lnTo>
                    <a:lnTo>
                      <a:pt x="98617" y="125420"/>
                    </a:lnTo>
                    <a:lnTo>
                      <a:pt x="95961" y="155765"/>
                    </a:lnTo>
                    <a:lnTo>
                      <a:pt x="98957" y="186485"/>
                    </a:lnTo>
                    <a:lnTo>
                      <a:pt x="121876" y="242256"/>
                    </a:lnTo>
                    <a:lnTo>
                      <a:pt x="148095" y="272378"/>
                    </a:lnTo>
                    <a:lnTo>
                      <a:pt x="170891" y="288721"/>
                    </a:lnTo>
                    <a:lnTo>
                      <a:pt x="153024" y="291084"/>
                    </a:lnTo>
                    <a:lnTo>
                      <a:pt x="102539" y="309600"/>
                    </a:lnTo>
                    <a:lnTo>
                      <a:pt x="60336" y="340110"/>
                    </a:lnTo>
                    <a:lnTo>
                      <a:pt x="29279" y="377572"/>
                    </a:lnTo>
                    <a:lnTo>
                      <a:pt x="9453" y="421837"/>
                    </a:lnTo>
                    <a:lnTo>
                      <a:pt x="939" y="472757"/>
                    </a:lnTo>
                    <a:lnTo>
                      <a:pt x="317" y="521576"/>
                    </a:lnTo>
                    <a:lnTo>
                      <a:pt x="634" y="527037"/>
                    </a:lnTo>
                    <a:lnTo>
                      <a:pt x="0" y="620814"/>
                    </a:lnTo>
                    <a:lnTo>
                      <a:pt x="69732" y="661118"/>
                    </a:lnTo>
                    <a:lnTo>
                      <a:pt x="120646" y="672725"/>
                    </a:lnTo>
                    <a:lnTo>
                      <a:pt x="170032" y="680779"/>
                    </a:lnTo>
                    <a:lnTo>
                      <a:pt x="218236" y="685368"/>
                    </a:lnTo>
                    <a:lnTo>
                      <a:pt x="261518" y="686650"/>
                    </a:lnTo>
                    <a:lnTo>
                      <a:pt x="288368" y="686109"/>
                    </a:lnTo>
                    <a:lnTo>
                      <a:pt x="340660" y="681775"/>
                    </a:lnTo>
                    <a:lnTo>
                      <a:pt x="398524" y="671569"/>
                    </a:lnTo>
                    <a:lnTo>
                      <a:pt x="454650" y="654591"/>
                    </a:lnTo>
                    <a:lnTo>
                      <a:pt x="256670" y="654591"/>
                    </a:lnTo>
                    <a:lnTo>
                      <a:pt x="220129" y="653249"/>
                    </a:lnTo>
                    <a:lnTo>
                      <a:pt x="174979" y="649025"/>
                    </a:lnTo>
                    <a:lnTo>
                      <a:pt x="128682" y="641608"/>
                    </a:lnTo>
                    <a:lnTo>
                      <a:pt x="80918" y="630941"/>
                    </a:lnTo>
                    <a:lnTo>
                      <a:pt x="31368" y="616966"/>
                    </a:lnTo>
                    <a:lnTo>
                      <a:pt x="31673" y="559155"/>
                    </a:lnTo>
                    <a:lnTo>
                      <a:pt x="31978" y="559155"/>
                    </a:lnTo>
                    <a:lnTo>
                      <a:pt x="31678" y="521576"/>
                    </a:lnTo>
                    <a:lnTo>
                      <a:pt x="32296" y="474370"/>
                    </a:lnTo>
                    <a:lnTo>
                      <a:pt x="39317" y="431448"/>
                    </a:lnTo>
                    <a:lnTo>
                      <a:pt x="55773" y="394517"/>
                    </a:lnTo>
                    <a:lnTo>
                      <a:pt x="81814" y="363308"/>
                    </a:lnTo>
                    <a:lnTo>
                      <a:pt x="117589" y="337553"/>
                    </a:lnTo>
                    <a:lnTo>
                      <a:pt x="167065" y="321020"/>
                    </a:lnTo>
                    <a:lnTo>
                      <a:pt x="235220" y="319359"/>
                    </a:lnTo>
                    <a:lnTo>
                      <a:pt x="408376" y="319359"/>
                    </a:lnTo>
                    <a:lnTo>
                      <a:pt x="404342" y="316110"/>
                    </a:lnTo>
                    <a:lnTo>
                      <a:pt x="366081" y="297690"/>
                    </a:lnTo>
                    <a:lnTo>
                      <a:pt x="324548" y="289369"/>
                    </a:lnTo>
                    <a:lnTo>
                      <a:pt x="322656" y="289369"/>
                    </a:lnTo>
                    <a:lnTo>
                      <a:pt x="322021" y="289052"/>
                    </a:lnTo>
                    <a:lnTo>
                      <a:pt x="336107" y="278130"/>
                    </a:lnTo>
                    <a:lnTo>
                      <a:pt x="247713" y="278130"/>
                    </a:lnTo>
                    <a:lnTo>
                      <a:pt x="224348" y="275732"/>
                    </a:lnTo>
                    <a:lnTo>
                      <a:pt x="181490" y="258170"/>
                    </a:lnTo>
                    <a:lnTo>
                      <a:pt x="147814" y="224369"/>
                    </a:lnTo>
                    <a:lnTo>
                      <a:pt x="129672" y="179986"/>
                    </a:lnTo>
                    <a:lnTo>
                      <a:pt x="127335" y="155765"/>
                    </a:lnTo>
                    <a:lnTo>
                      <a:pt x="127388" y="154482"/>
                    </a:lnTo>
                    <a:lnTo>
                      <a:pt x="135974" y="108718"/>
                    </a:lnTo>
                    <a:lnTo>
                      <a:pt x="161797" y="68732"/>
                    </a:lnTo>
                    <a:lnTo>
                      <a:pt x="200721" y="41752"/>
                    </a:lnTo>
                    <a:lnTo>
                      <a:pt x="246456" y="32118"/>
                    </a:lnTo>
                    <a:lnTo>
                      <a:pt x="338475" y="32118"/>
                    </a:lnTo>
                    <a:lnTo>
                      <a:pt x="330776" y="25749"/>
                    </a:lnTo>
                    <a:lnTo>
                      <a:pt x="304780" y="11645"/>
                    </a:lnTo>
                    <a:lnTo>
                      <a:pt x="276670" y="2961"/>
                    </a:lnTo>
                    <a:lnTo>
                      <a:pt x="247091" y="0"/>
                    </a:lnTo>
                    <a:close/>
                  </a:path>
                  <a:path w="495300" h="687069" extrusionOk="0">
                    <a:moveTo>
                      <a:pt x="408376" y="319359"/>
                    </a:moveTo>
                    <a:lnTo>
                      <a:pt x="235220" y="319359"/>
                    </a:lnTo>
                    <a:lnTo>
                      <a:pt x="264375" y="319401"/>
                    </a:lnTo>
                    <a:lnTo>
                      <a:pt x="293588" y="319925"/>
                    </a:lnTo>
                    <a:lnTo>
                      <a:pt x="363466" y="330610"/>
                    </a:lnTo>
                    <a:lnTo>
                      <a:pt x="400066" y="351612"/>
                    </a:lnTo>
                    <a:lnTo>
                      <a:pt x="430119" y="381864"/>
                    </a:lnTo>
                    <a:lnTo>
                      <a:pt x="451292" y="419054"/>
                    </a:lnTo>
                    <a:lnTo>
                      <a:pt x="461251" y="460870"/>
                    </a:lnTo>
                    <a:lnTo>
                      <a:pt x="463170" y="553335"/>
                    </a:lnTo>
                    <a:lnTo>
                      <a:pt x="463264" y="561563"/>
                    </a:lnTo>
                    <a:lnTo>
                      <a:pt x="463441" y="569429"/>
                    </a:lnTo>
                    <a:lnTo>
                      <a:pt x="463448" y="615683"/>
                    </a:lnTo>
                    <a:lnTo>
                      <a:pt x="441204" y="625285"/>
                    </a:lnTo>
                    <a:lnTo>
                      <a:pt x="390249" y="640518"/>
                    </a:lnTo>
                    <a:lnTo>
                      <a:pt x="327049" y="651129"/>
                    </a:lnTo>
                    <a:lnTo>
                      <a:pt x="256670" y="654591"/>
                    </a:lnTo>
                    <a:lnTo>
                      <a:pt x="454650" y="654591"/>
                    </a:lnTo>
                    <a:lnTo>
                      <a:pt x="491112" y="633460"/>
                    </a:lnTo>
                    <a:lnTo>
                      <a:pt x="494804" y="618248"/>
                    </a:lnTo>
                    <a:lnTo>
                      <a:pt x="494753" y="615683"/>
                    </a:lnTo>
                    <a:lnTo>
                      <a:pt x="494804" y="569429"/>
                    </a:lnTo>
                    <a:lnTo>
                      <a:pt x="494624" y="561563"/>
                    </a:lnTo>
                    <a:lnTo>
                      <a:pt x="494526" y="553335"/>
                    </a:lnTo>
                    <a:lnTo>
                      <a:pt x="494463" y="497043"/>
                    </a:lnTo>
                    <a:lnTo>
                      <a:pt x="493872" y="478099"/>
                    </a:lnTo>
                    <a:lnTo>
                      <a:pt x="492607" y="458304"/>
                    </a:lnTo>
                    <a:lnTo>
                      <a:pt x="483465" y="415725"/>
                    </a:lnTo>
                    <a:lnTo>
                      <a:pt x="464637" y="376751"/>
                    </a:lnTo>
                    <a:lnTo>
                      <a:pt x="437729" y="343004"/>
                    </a:lnTo>
                    <a:lnTo>
                      <a:pt x="408376" y="319359"/>
                    </a:lnTo>
                    <a:close/>
                  </a:path>
                  <a:path w="495300" h="687069" extrusionOk="0">
                    <a:moveTo>
                      <a:pt x="323595" y="289052"/>
                    </a:moveTo>
                    <a:lnTo>
                      <a:pt x="322656" y="289369"/>
                    </a:lnTo>
                    <a:lnTo>
                      <a:pt x="324548" y="289369"/>
                    </a:lnTo>
                    <a:lnTo>
                      <a:pt x="323595" y="289052"/>
                    </a:lnTo>
                    <a:close/>
                  </a:path>
                  <a:path w="495300" h="687069" extrusionOk="0">
                    <a:moveTo>
                      <a:pt x="338475" y="32118"/>
                    </a:moveTo>
                    <a:lnTo>
                      <a:pt x="247091" y="32118"/>
                    </a:lnTo>
                    <a:lnTo>
                      <a:pt x="270641" y="34482"/>
                    </a:lnTo>
                    <a:lnTo>
                      <a:pt x="292954" y="41394"/>
                    </a:lnTo>
                    <a:lnTo>
                      <a:pt x="331749" y="67767"/>
                    </a:lnTo>
                    <a:lnTo>
                      <a:pt x="358205" y="107515"/>
                    </a:lnTo>
                    <a:lnTo>
                      <a:pt x="367487" y="154482"/>
                    </a:lnTo>
                    <a:lnTo>
                      <a:pt x="358391" y="202709"/>
                    </a:lnTo>
                    <a:lnTo>
                      <a:pt x="333003" y="241842"/>
                    </a:lnTo>
                    <a:lnTo>
                      <a:pt x="294913" y="268207"/>
                    </a:lnTo>
                    <a:lnTo>
                      <a:pt x="247713" y="278130"/>
                    </a:lnTo>
                    <a:lnTo>
                      <a:pt x="336107" y="278130"/>
                    </a:lnTo>
                    <a:lnTo>
                      <a:pt x="353391" y="264728"/>
                    </a:lnTo>
                    <a:lnTo>
                      <a:pt x="377731" y="233206"/>
                    </a:lnTo>
                    <a:lnTo>
                      <a:pt x="393424" y="195965"/>
                    </a:lnTo>
                    <a:lnTo>
                      <a:pt x="398856" y="154482"/>
                    </a:lnTo>
                    <a:lnTo>
                      <a:pt x="395905" y="124003"/>
                    </a:lnTo>
                    <a:lnTo>
                      <a:pt x="387249" y="95149"/>
                    </a:lnTo>
                    <a:lnTo>
                      <a:pt x="373186" y="68584"/>
                    </a:lnTo>
                    <a:lnTo>
                      <a:pt x="354012" y="44970"/>
                    </a:lnTo>
                    <a:lnTo>
                      <a:pt x="338475" y="32118"/>
                    </a:lnTo>
                    <a:close/>
                  </a:path>
                </a:pathLst>
              </a:custGeom>
              <a:solidFill>
                <a:srgbClr val="2B2F32"/>
              </a:solidFill>
            </p:spPr>
            <p:txBody>
              <a:bodyPr wrap="square" lIns="0" tIns="0" rIns="0" bIns="0" rtlCol="0"/>
              <a:lstStyle/>
              <a:p>
                <a:pPr>
                  <a:defRPr/>
                </a:pPr>
                <a:endParaRPr sz="200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122" name="Прямая со стрелкой 121"/>
              <p:cNvCxnSpPr>
                <a:cxnSpLocks/>
              </p:cNvCxnSpPr>
              <p:nvPr/>
            </p:nvCxnSpPr>
            <p:spPr bwMode="auto">
              <a:xfrm>
                <a:off x="9783827" y="5506341"/>
                <a:ext cx="0" cy="176683"/>
              </a:xfrm>
              <a:prstGeom prst="straightConnector1">
                <a:avLst/>
              </a:prstGeom>
              <a:ln w="22225" cap="rnd">
                <a:solidFill>
                  <a:schemeClr val="tx1"/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3" name="object 61">
            <a:extLst>
              <a:ext uri="{FF2B5EF4-FFF2-40B4-BE49-F238E27FC236}">
                <a16:creationId xmlns="" xmlns:a16="http://schemas.microsoft.com/office/drawing/2014/main" id="{34E7C412-B39E-1840-D7D2-1D87C866D159}"/>
              </a:ext>
            </a:extLst>
          </p:cNvPr>
          <p:cNvSpPr txBox="1"/>
          <p:nvPr/>
        </p:nvSpPr>
        <p:spPr bwMode="auto">
          <a:xfrm>
            <a:off x="8608064" y="2867478"/>
            <a:ext cx="1660525" cy="582210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marL="12700" marR="0" lvl="0" indent="0" algn="l" defTabSz="914400" eaLnBrk="1" fontAlgn="auto" latinLnBrk="0" hangingPunct="1"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Сложность привлечения финансирования, нет длинных денег, высокие требования</a:t>
            </a:r>
          </a:p>
        </p:txBody>
      </p:sp>
      <p:sp>
        <p:nvSpPr>
          <p:cNvPr id="124" name="object 61">
            <a:extLst>
              <a:ext uri="{FF2B5EF4-FFF2-40B4-BE49-F238E27FC236}">
                <a16:creationId xmlns="" xmlns:a16="http://schemas.microsoft.com/office/drawing/2014/main" id="{7B858964-1BE1-9653-4FCC-0BFFF007F2BD}"/>
              </a:ext>
            </a:extLst>
          </p:cNvPr>
          <p:cNvSpPr txBox="1"/>
          <p:nvPr/>
        </p:nvSpPr>
        <p:spPr bwMode="auto">
          <a:xfrm>
            <a:off x="8633868" y="6543040"/>
            <a:ext cx="2059532" cy="592469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lnSpc>
                <a:spcPts val="1100"/>
              </a:lnSpc>
              <a:spcBef>
                <a:spcPts val="225"/>
              </a:spcBef>
              <a:defRPr/>
            </a:pP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Сложности с подключением (расширением) к инженерным сетям (газоснабжение), длительный процесс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602317" y="6469107"/>
            <a:ext cx="874800" cy="874800"/>
            <a:chOff x="7542825" y="3826421"/>
            <a:chExt cx="874800" cy="874800"/>
          </a:xfrm>
        </p:grpSpPr>
        <p:sp>
          <p:nvSpPr>
            <p:cNvPr id="126" name="object 33">
              <a:extLst>
                <a:ext uri="{FF2B5EF4-FFF2-40B4-BE49-F238E27FC236}">
                  <a16:creationId xmlns="" xmlns:a16="http://schemas.microsoft.com/office/drawing/2014/main" id="{4689C8FB-9798-EC3D-C8D4-C9B81183011D}"/>
                </a:ext>
              </a:extLst>
            </p:cNvPr>
            <p:cNvSpPr/>
            <p:nvPr/>
          </p:nvSpPr>
          <p:spPr bwMode="auto">
            <a:xfrm>
              <a:off x="7542825" y="3826421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127" name="Группа 126">
              <a:extLst>
                <a:ext uri="{FF2B5EF4-FFF2-40B4-BE49-F238E27FC236}">
                  <a16:creationId xmlns="" xmlns:a16="http://schemas.microsoft.com/office/drawing/2014/main" id="{86E53C3B-DEAD-CB61-689F-DD5A2AC36F36}"/>
                </a:ext>
              </a:extLst>
            </p:cNvPr>
            <p:cNvGrpSpPr/>
            <p:nvPr/>
          </p:nvGrpSpPr>
          <p:grpSpPr bwMode="auto">
            <a:xfrm>
              <a:off x="7640720" y="4058031"/>
              <a:ext cx="654910" cy="296945"/>
              <a:chOff x="611511" y="3048153"/>
              <a:chExt cx="654910" cy="296945"/>
            </a:xfrm>
          </p:grpSpPr>
          <p:sp>
            <p:nvSpPr>
              <p:cNvPr id="128" name="Овал 127">
                <a:extLst>
                  <a:ext uri="{FF2B5EF4-FFF2-40B4-BE49-F238E27FC236}">
                    <a16:creationId xmlns="" xmlns:a16="http://schemas.microsoft.com/office/drawing/2014/main" id="{B158A32E-5D9C-5D2F-620D-BEEB8FC741B0}"/>
                  </a:ext>
                </a:extLst>
              </p:cNvPr>
              <p:cNvSpPr/>
              <p:nvPr/>
            </p:nvSpPr>
            <p:spPr bwMode="auto">
              <a:xfrm>
                <a:off x="611511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9" name="Овал 128">
                <a:extLst>
                  <a:ext uri="{FF2B5EF4-FFF2-40B4-BE49-F238E27FC236}">
                    <a16:creationId xmlns="" xmlns:a16="http://schemas.microsoft.com/office/drawing/2014/main" id="{C3975C76-C96D-ED9A-E353-A14CD349B092}"/>
                  </a:ext>
                </a:extLst>
              </p:cNvPr>
              <p:cNvSpPr/>
              <p:nvPr/>
            </p:nvSpPr>
            <p:spPr bwMode="auto">
              <a:xfrm>
                <a:off x="1147289" y="3225966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cxnSp>
            <p:nvCxnSpPr>
              <p:cNvPr id="130" name="Прямая соединительная линия 129">
                <a:extLst>
                  <a:ext uri="{FF2B5EF4-FFF2-40B4-BE49-F238E27FC236}">
                    <a16:creationId xmlns="" xmlns:a16="http://schemas.microsoft.com/office/drawing/2014/main" id="{B5857E9A-31CF-A4BC-CB17-7DED4C0DC7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>
                <a:extLst>
                  <a:ext uri="{FF2B5EF4-FFF2-40B4-BE49-F238E27FC236}">
                    <a16:creationId xmlns="" xmlns:a16="http://schemas.microsoft.com/office/drawing/2014/main" id="{F2D38554-FB61-ACD8-B193-EE63290299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199999">
                <a:off x="881597" y="3048153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 стрелкой 131">
                <a:extLst>
                  <a:ext uri="{FF2B5EF4-FFF2-40B4-BE49-F238E27FC236}">
                    <a16:creationId xmlns="" xmlns:a16="http://schemas.microsoft.com/office/drawing/2014/main" id="{8EC76DCF-6642-04F0-46F2-80DE9B9DFD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1447" y="3285532"/>
                <a:ext cx="33503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 w="med" len="sm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3" name="object 61">
            <a:extLst>
              <a:ext uri="{FF2B5EF4-FFF2-40B4-BE49-F238E27FC236}">
                <a16:creationId xmlns="" xmlns:a16="http://schemas.microsoft.com/office/drawing/2014/main" id="{1C18E98F-B769-CF95-80FB-CB15BF10F90A}"/>
              </a:ext>
            </a:extLst>
          </p:cNvPr>
          <p:cNvSpPr txBox="1"/>
          <p:nvPr/>
        </p:nvSpPr>
        <p:spPr bwMode="auto">
          <a:xfrm>
            <a:off x="8678696" y="5497139"/>
            <a:ext cx="1758088" cy="4437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Административные барьеры, недостаток информации </a:t>
            </a:r>
            <a:r>
              <a:rPr lang="ru-RU" sz="900" b="1" kern="0" dirty="0" smtClea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о </a:t>
            </a:r>
            <a:r>
              <a:rPr lang="ru-RU" sz="900" b="1" kern="0" dirty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формах господдержки</a:t>
            </a:r>
          </a:p>
        </p:txBody>
      </p:sp>
      <p:sp>
        <p:nvSpPr>
          <p:cNvPr id="134" name="object 61">
            <a:extLst>
              <a:ext uri="{FF2B5EF4-FFF2-40B4-BE49-F238E27FC236}">
                <a16:creationId xmlns="" xmlns:a16="http://schemas.microsoft.com/office/drawing/2014/main" id="{3D11558F-835A-DA93-91E9-798C7931291A}"/>
              </a:ext>
            </a:extLst>
          </p:cNvPr>
          <p:cNvSpPr txBox="1"/>
          <p:nvPr/>
        </p:nvSpPr>
        <p:spPr bwMode="auto">
          <a:xfrm>
            <a:off x="1707261" y="6700949"/>
            <a:ext cx="1990719" cy="44371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spcBef>
                <a:spcPts val="225"/>
              </a:spcBef>
              <a:defRPr/>
            </a:pPr>
            <a:r>
              <a:rPr lang="ru-RU" sz="900" b="1" ker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Высокая конкуренция в отдельных секторах (транспортные услуги)</a:t>
            </a:r>
            <a:endParaRPr lang="ru-RU" sz="900" b="1" kern="0" dirty="0">
              <a:latin typeface="Arial" panose="020B0604020202020204" pitchFamily="34" charset="0"/>
              <a:ea typeface="Montserrat SemiBold"/>
              <a:cs typeface="Arial" panose="020B0604020202020204" pitchFamily="34" charset="0"/>
            </a:endParaRPr>
          </a:p>
        </p:txBody>
      </p:sp>
      <p:sp>
        <p:nvSpPr>
          <p:cNvPr id="135" name="object 61">
            <a:extLst>
              <a:ext uri="{FF2B5EF4-FFF2-40B4-BE49-F238E27FC236}">
                <a16:creationId xmlns="" xmlns:a16="http://schemas.microsoft.com/office/drawing/2014/main" id="{1D9D0DC2-6886-16CE-8737-83F614F4AB52}"/>
              </a:ext>
            </a:extLst>
          </p:cNvPr>
          <p:cNvSpPr txBox="1"/>
          <p:nvPr/>
        </p:nvSpPr>
        <p:spPr bwMode="auto">
          <a:xfrm>
            <a:off x="1683605" y="5426615"/>
            <a:ext cx="2059532" cy="451405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 lvl="0">
              <a:lnSpc>
                <a:spcPts val="1100"/>
              </a:lnSpc>
              <a:spcBef>
                <a:spcPts val="225"/>
              </a:spcBef>
              <a:defRPr/>
            </a:pPr>
            <a:r>
              <a:rPr lang="ru-RU" sz="900" b="1" kern="0">
                <a:latin typeface="Arial" panose="020B0604020202020204" pitchFamily="34" charset="0"/>
                <a:ea typeface="Montserrat SemiBold"/>
                <a:cs typeface="Arial" panose="020B0604020202020204" pitchFamily="34" charset="0"/>
              </a:rPr>
              <a:t>Низкая мотивация населения при приеме на работу (нет интереса к рабочим профессиям)</a:t>
            </a:r>
            <a:endParaRPr lang="ru-RU" sz="900" b="1" kern="0" dirty="0">
              <a:latin typeface="Arial" panose="020B0604020202020204" pitchFamily="34" charset="0"/>
              <a:ea typeface="Montserrat SemiBold"/>
              <a:cs typeface="Arial" panose="020B0604020202020204" pitchFamily="34" charset="0"/>
            </a:endParaRPr>
          </a:p>
        </p:txBody>
      </p:sp>
      <p:grpSp>
        <p:nvGrpSpPr>
          <p:cNvPr id="136" name="Группа 135"/>
          <p:cNvGrpSpPr/>
          <p:nvPr/>
        </p:nvGrpSpPr>
        <p:grpSpPr>
          <a:xfrm>
            <a:off x="7548110" y="2720957"/>
            <a:ext cx="874800" cy="874800"/>
            <a:chOff x="455762" y="2754536"/>
            <a:chExt cx="874800" cy="874800"/>
          </a:xfrm>
        </p:grpSpPr>
        <p:sp>
          <p:nvSpPr>
            <p:cNvPr id="137" name="object 33"/>
            <p:cNvSpPr/>
            <p:nvPr/>
          </p:nvSpPr>
          <p:spPr bwMode="auto">
            <a:xfrm>
              <a:off x="455762" y="2754536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latin typeface="+mj-lt"/>
              </a:endParaRPr>
            </a:p>
          </p:txBody>
        </p:sp>
        <p:cxnSp>
          <p:nvCxnSpPr>
            <p:cNvPr id="138" name="Прямая соединительная линия 137"/>
            <p:cNvCxnSpPr>
              <a:cxnSpLocks/>
            </p:cNvCxnSpPr>
            <p:nvPr/>
          </p:nvCxnSpPr>
          <p:spPr bwMode="auto">
            <a:xfrm flipH="1">
              <a:off x="816712" y="3146867"/>
              <a:ext cx="1" cy="13331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Рисунок 13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07718" y="3027480"/>
              <a:ext cx="447663" cy="447663"/>
            </a:xfrm>
            <a:prstGeom prst="rect">
              <a:avLst/>
            </a:prstGeom>
          </p:spPr>
        </p:pic>
        <p:sp>
          <p:nvSpPr>
            <p:cNvPr id="141" name="Овал 140"/>
            <p:cNvSpPr/>
            <p:nvPr/>
          </p:nvSpPr>
          <p:spPr bwMode="auto">
            <a:xfrm>
              <a:off x="890885" y="2924067"/>
              <a:ext cx="262899" cy="2628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142" name="Прямая соединительная линия 141"/>
            <p:cNvCxnSpPr>
              <a:cxnSpLocks/>
            </p:cNvCxnSpPr>
            <p:nvPr/>
          </p:nvCxnSpPr>
          <p:spPr bwMode="auto">
            <a:xfrm flipV="1">
              <a:off x="804002" y="3280179"/>
              <a:ext cx="13181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Полилиния: фигура 105"/>
            <p:cNvSpPr/>
            <p:nvPr/>
          </p:nvSpPr>
          <p:spPr bwMode="auto">
            <a:xfrm>
              <a:off x="958233" y="2993528"/>
              <a:ext cx="117286" cy="113180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 extrusionOk="0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7543024" y="5308479"/>
            <a:ext cx="874800" cy="874800"/>
            <a:chOff x="9278683" y="2770894"/>
            <a:chExt cx="874800" cy="874800"/>
          </a:xfrm>
        </p:grpSpPr>
        <p:sp>
          <p:nvSpPr>
            <p:cNvPr id="146" name="object 33"/>
            <p:cNvSpPr/>
            <p:nvPr/>
          </p:nvSpPr>
          <p:spPr bwMode="auto">
            <a:xfrm>
              <a:off x="9278683" y="2770894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147" name="Группа 146"/>
            <p:cNvGrpSpPr/>
            <p:nvPr/>
          </p:nvGrpSpPr>
          <p:grpSpPr bwMode="auto">
            <a:xfrm>
              <a:off x="9449177" y="2926792"/>
              <a:ext cx="562673" cy="565585"/>
              <a:chOff x="3453084" y="5187177"/>
              <a:chExt cx="562673" cy="565585"/>
            </a:xfrm>
          </p:grpSpPr>
          <p:cxnSp>
            <p:nvCxnSpPr>
              <p:cNvPr id="149" name="Прямая соединительная линия 148"/>
              <p:cNvCxnSpPr>
                <a:cxnSpLocks/>
              </p:cNvCxnSpPr>
              <p:nvPr/>
            </p:nvCxnSpPr>
            <p:spPr bwMode="auto">
              <a:xfrm>
                <a:off x="3666865" y="5427648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Прямая соединительная линия 149"/>
              <p:cNvCxnSpPr>
                <a:cxnSpLocks/>
              </p:cNvCxnSpPr>
              <p:nvPr/>
            </p:nvCxnSpPr>
            <p:spPr bwMode="auto">
              <a:xfrm rot="16199999">
                <a:off x="3666865" y="5427648"/>
                <a:ext cx="106250" cy="10625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" name="Рисунок 150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3453084" y="5187177"/>
                <a:ext cx="562673" cy="549587"/>
              </a:xfrm>
              <a:prstGeom prst="rect">
                <a:avLst/>
              </a:prstGeom>
            </p:spPr>
          </p:pic>
          <p:sp>
            <p:nvSpPr>
              <p:cNvPr id="152" name="Овал 151"/>
              <p:cNvSpPr/>
              <p:nvPr/>
            </p:nvSpPr>
            <p:spPr bwMode="auto">
              <a:xfrm>
                <a:off x="3774463" y="5633630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53" name="Овал 152"/>
              <p:cNvSpPr/>
              <p:nvPr/>
            </p:nvSpPr>
            <p:spPr bwMode="auto">
              <a:xfrm>
                <a:off x="3554272" y="5200028"/>
                <a:ext cx="119132" cy="1191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54" name="Группа 153"/>
          <p:cNvGrpSpPr/>
          <p:nvPr/>
        </p:nvGrpSpPr>
        <p:grpSpPr>
          <a:xfrm>
            <a:off x="602317" y="5244511"/>
            <a:ext cx="874800" cy="874800"/>
            <a:chOff x="451992" y="4940371"/>
            <a:chExt cx="874800" cy="874800"/>
          </a:xfrm>
        </p:grpSpPr>
        <p:sp>
          <p:nvSpPr>
            <p:cNvPr id="155" name="object 33"/>
            <p:cNvSpPr/>
            <p:nvPr/>
          </p:nvSpPr>
          <p:spPr bwMode="auto">
            <a:xfrm>
              <a:off x="451992" y="4940371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156" name="Рисунок 32"/>
            <p:cNvGrpSpPr/>
            <p:nvPr/>
          </p:nvGrpSpPr>
          <p:grpSpPr bwMode="auto">
            <a:xfrm>
              <a:off x="658448" y="5129431"/>
              <a:ext cx="471535" cy="448232"/>
              <a:chOff x="-3080144" y="5955859"/>
              <a:chExt cx="577275" cy="548747"/>
            </a:xfrm>
            <a:solidFill>
              <a:schemeClr val="accent1"/>
            </a:solidFill>
          </p:grpSpPr>
          <p:sp>
            <p:nvSpPr>
              <p:cNvPr id="157" name="Полилиния: фигура 59"/>
              <p:cNvSpPr/>
              <p:nvPr/>
            </p:nvSpPr>
            <p:spPr bwMode="auto">
              <a:xfrm>
                <a:off x="-2891753" y="5955859"/>
                <a:ext cx="206224" cy="206098"/>
              </a:xfrm>
              <a:custGeom>
                <a:avLst/>
                <a:gdLst>
                  <a:gd name="connsiteX0" fmla="*/ 0 w 206225"/>
                  <a:gd name="connsiteY0" fmla="*/ 103431 h 206098"/>
                  <a:gd name="connsiteX1" fmla="*/ 103049 w 206225"/>
                  <a:gd name="connsiteY1" fmla="*/ 0 h 206098"/>
                  <a:gd name="connsiteX2" fmla="*/ 206225 w 206225"/>
                  <a:gd name="connsiteY2" fmla="*/ 103431 h 206098"/>
                  <a:gd name="connsiteX3" fmla="*/ 103049 w 206225"/>
                  <a:gd name="connsiteY3" fmla="*/ 206098 h 206098"/>
                  <a:gd name="connsiteX4" fmla="*/ 0 w 206225"/>
                  <a:gd name="connsiteY4" fmla="*/ 103431 h 206098"/>
                  <a:gd name="connsiteX5" fmla="*/ 103941 w 206225"/>
                  <a:gd name="connsiteY5" fmla="*/ 17833 h 206098"/>
                  <a:gd name="connsiteX6" fmla="*/ 17578 w 206225"/>
                  <a:gd name="connsiteY6" fmla="*/ 102157 h 206098"/>
                  <a:gd name="connsiteX7" fmla="*/ 101521 w 206225"/>
                  <a:gd name="connsiteY7" fmla="*/ 188138 h 206098"/>
                  <a:gd name="connsiteX8" fmla="*/ 188138 w 206225"/>
                  <a:gd name="connsiteY8" fmla="*/ 105087 h 206098"/>
                  <a:gd name="connsiteX9" fmla="*/ 103941 w 206225"/>
                  <a:gd name="connsiteY9" fmla="*/ 17833 h 20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225" h="206098" extrusionOk="0">
                    <a:moveTo>
                      <a:pt x="0" y="103431"/>
                    </a:moveTo>
                    <a:cubicBezTo>
                      <a:pt x="-127" y="46111"/>
                      <a:pt x="45602" y="255"/>
                      <a:pt x="103049" y="0"/>
                    </a:cubicBezTo>
                    <a:cubicBezTo>
                      <a:pt x="159987" y="-127"/>
                      <a:pt x="206353" y="46366"/>
                      <a:pt x="206225" y="103431"/>
                    </a:cubicBezTo>
                    <a:cubicBezTo>
                      <a:pt x="206098" y="159732"/>
                      <a:pt x="159605" y="205970"/>
                      <a:pt x="103049" y="206098"/>
                    </a:cubicBezTo>
                    <a:cubicBezTo>
                      <a:pt x="46493" y="206225"/>
                      <a:pt x="128" y="159987"/>
                      <a:pt x="0" y="103431"/>
                    </a:cubicBezTo>
                    <a:close/>
                    <a:moveTo>
                      <a:pt x="103941" y="17833"/>
                    </a:moveTo>
                    <a:cubicBezTo>
                      <a:pt x="56811" y="17196"/>
                      <a:pt x="17961" y="55155"/>
                      <a:pt x="17578" y="102157"/>
                    </a:cubicBezTo>
                    <a:cubicBezTo>
                      <a:pt x="17196" y="148778"/>
                      <a:pt x="55028" y="187628"/>
                      <a:pt x="101521" y="188138"/>
                    </a:cubicBezTo>
                    <a:cubicBezTo>
                      <a:pt x="148650" y="188647"/>
                      <a:pt x="187373" y="151453"/>
                      <a:pt x="188138" y="105087"/>
                    </a:cubicBezTo>
                    <a:cubicBezTo>
                      <a:pt x="189029" y="57066"/>
                      <a:pt x="151835" y="18470"/>
                      <a:pt x="103941" y="17833"/>
                    </a:cubicBezTo>
                    <a:close/>
                  </a:path>
                </a:pathLst>
              </a:custGeom>
              <a:solidFill>
                <a:srgbClr val="333435"/>
              </a:solidFill>
              <a:ln w="3175" cap="flat">
                <a:solidFill>
                  <a:srgbClr val="33343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58" name="Полилиния: фигура 60"/>
              <p:cNvSpPr/>
              <p:nvPr/>
            </p:nvSpPr>
            <p:spPr bwMode="auto">
              <a:xfrm>
                <a:off x="-3080144" y="6227305"/>
                <a:ext cx="577275" cy="277301"/>
              </a:xfrm>
              <a:custGeom>
                <a:avLst/>
                <a:gdLst>
                  <a:gd name="connsiteX0" fmla="*/ 577277 w 577276"/>
                  <a:gd name="connsiteY0" fmla="*/ 0 h 277301"/>
                  <a:gd name="connsiteX1" fmla="*/ 71077 w 577276"/>
                  <a:gd name="connsiteY1" fmla="*/ 0 h 277301"/>
                  <a:gd name="connsiteX2" fmla="*/ 255 w 577276"/>
                  <a:gd name="connsiteY2" fmla="*/ 76554 h 277301"/>
                  <a:gd name="connsiteX3" fmla="*/ 0 w 577276"/>
                  <a:gd name="connsiteY3" fmla="*/ 76554 h 277301"/>
                  <a:gd name="connsiteX4" fmla="*/ 0 w 577276"/>
                  <a:gd name="connsiteY4" fmla="*/ 277302 h 277301"/>
                  <a:gd name="connsiteX5" fmla="*/ 521485 w 577276"/>
                  <a:gd name="connsiteY5" fmla="*/ 277175 h 277301"/>
                  <a:gd name="connsiteX6" fmla="*/ 577150 w 577276"/>
                  <a:gd name="connsiteY6" fmla="*/ 199474 h 277301"/>
                  <a:gd name="connsiteX7" fmla="*/ 577277 w 577276"/>
                  <a:gd name="connsiteY7" fmla="*/ 0 h 277301"/>
                  <a:gd name="connsiteX8" fmla="*/ 502506 w 577276"/>
                  <a:gd name="connsiteY8" fmla="*/ 76554 h 277301"/>
                  <a:gd name="connsiteX9" fmla="*/ 92604 w 577276"/>
                  <a:gd name="connsiteY9" fmla="*/ 76554 h 277301"/>
                  <a:gd name="connsiteX10" fmla="*/ 92604 w 577276"/>
                  <a:gd name="connsiteY10" fmla="*/ 18342 h 277301"/>
                  <a:gd name="connsiteX11" fmla="*/ 556642 w 577276"/>
                  <a:gd name="connsiteY11" fmla="*/ 17833 h 277301"/>
                  <a:gd name="connsiteX12" fmla="*/ 76045 w 577276"/>
                  <a:gd name="connsiteY12" fmla="*/ 19489 h 277301"/>
                  <a:gd name="connsiteX13" fmla="*/ 76045 w 577276"/>
                  <a:gd name="connsiteY13" fmla="*/ 76554 h 277301"/>
                  <a:gd name="connsiteX14" fmla="*/ 23183 w 577276"/>
                  <a:gd name="connsiteY14" fmla="*/ 76554 h 277301"/>
                  <a:gd name="connsiteX15" fmla="*/ 76045 w 577276"/>
                  <a:gd name="connsiteY15" fmla="*/ 19489 h 277301"/>
                  <a:gd name="connsiteX16" fmla="*/ 499449 w 577276"/>
                  <a:gd name="connsiteY16" fmla="*/ 253737 h 277301"/>
                  <a:gd name="connsiteX17" fmla="*/ 23055 w 577276"/>
                  <a:gd name="connsiteY17" fmla="*/ 253992 h 277301"/>
                  <a:gd name="connsiteX18" fmla="*/ 23055 w 577276"/>
                  <a:gd name="connsiteY18" fmla="*/ 99737 h 277301"/>
                  <a:gd name="connsiteX19" fmla="*/ 499449 w 577276"/>
                  <a:gd name="connsiteY19" fmla="*/ 99864 h 277301"/>
                  <a:gd name="connsiteX20" fmla="*/ 499449 w 577276"/>
                  <a:gd name="connsiteY20" fmla="*/ 253737 h 277301"/>
                  <a:gd name="connsiteX21" fmla="*/ 555113 w 577276"/>
                  <a:gd name="connsiteY21" fmla="*/ 192978 h 277301"/>
                  <a:gd name="connsiteX22" fmla="*/ 522632 w 577276"/>
                  <a:gd name="connsiteY22" fmla="*/ 239089 h 277301"/>
                  <a:gd name="connsiteX23" fmla="*/ 522632 w 577276"/>
                  <a:gd name="connsiteY23" fmla="*/ 92604 h 277301"/>
                  <a:gd name="connsiteX24" fmla="*/ 555113 w 577276"/>
                  <a:gd name="connsiteY24" fmla="*/ 55919 h 277301"/>
                  <a:gd name="connsiteX25" fmla="*/ 555113 w 577276"/>
                  <a:gd name="connsiteY25" fmla="*/ 192978 h 27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7276" h="277301" extrusionOk="0">
                    <a:moveTo>
                      <a:pt x="577277" y="0"/>
                    </a:moveTo>
                    <a:lnTo>
                      <a:pt x="71077" y="0"/>
                    </a:lnTo>
                    <a:lnTo>
                      <a:pt x="255" y="76554"/>
                    </a:lnTo>
                    <a:lnTo>
                      <a:pt x="0" y="76554"/>
                    </a:lnTo>
                    <a:lnTo>
                      <a:pt x="0" y="277302"/>
                    </a:lnTo>
                    <a:lnTo>
                      <a:pt x="521485" y="277175"/>
                    </a:lnTo>
                    <a:lnTo>
                      <a:pt x="577150" y="199474"/>
                    </a:lnTo>
                    <a:lnTo>
                      <a:pt x="577277" y="0"/>
                    </a:lnTo>
                    <a:moveTo>
                      <a:pt x="502506" y="76554"/>
                    </a:moveTo>
                    <a:lnTo>
                      <a:pt x="92604" y="76554"/>
                    </a:lnTo>
                    <a:lnTo>
                      <a:pt x="92604" y="18342"/>
                    </a:lnTo>
                    <a:lnTo>
                      <a:pt x="556642" y="17833"/>
                    </a:lnTo>
                    <a:moveTo>
                      <a:pt x="76045" y="19489"/>
                    </a:moveTo>
                    <a:lnTo>
                      <a:pt x="76045" y="76554"/>
                    </a:lnTo>
                    <a:lnTo>
                      <a:pt x="23183" y="76554"/>
                    </a:lnTo>
                    <a:lnTo>
                      <a:pt x="76045" y="19489"/>
                    </a:lnTo>
                    <a:close/>
                    <a:moveTo>
                      <a:pt x="499449" y="253737"/>
                    </a:moveTo>
                    <a:lnTo>
                      <a:pt x="23055" y="253992"/>
                    </a:lnTo>
                    <a:lnTo>
                      <a:pt x="23055" y="99737"/>
                    </a:lnTo>
                    <a:lnTo>
                      <a:pt x="499449" y="99864"/>
                    </a:lnTo>
                    <a:lnTo>
                      <a:pt x="499449" y="253737"/>
                    </a:lnTo>
                    <a:close/>
                    <a:moveTo>
                      <a:pt x="555113" y="192978"/>
                    </a:moveTo>
                    <a:lnTo>
                      <a:pt x="522632" y="239089"/>
                    </a:lnTo>
                    <a:lnTo>
                      <a:pt x="522632" y="92604"/>
                    </a:lnTo>
                    <a:lnTo>
                      <a:pt x="555113" y="55919"/>
                    </a:lnTo>
                    <a:lnTo>
                      <a:pt x="555113" y="192978"/>
                    </a:lnTo>
                    <a:close/>
                  </a:path>
                </a:pathLst>
              </a:custGeom>
              <a:solidFill>
                <a:srgbClr val="33343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159" name="Полилиния: фигура 61"/>
              <p:cNvSpPr/>
              <p:nvPr/>
            </p:nvSpPr>
            <p:spPr bwMode="auto">
              <a:xfrm>
                <a:off x="-2834115" y="6029583"/>
                <a:ext cx="90947" cy="87763"/>
              </a:xfrm>
              <a:custGeom>
                <a:avLst/>
                <a:gdLst>
                  <a:gd name="connsiteX0" fmla="*/ 90948 w 90947"/>
                  <a:gd name="connsiteY0" fmla="*/ 29297 h 87763"/>
                  <a:gd name="connsiteX1" fmla="*/ 80885 w 90947"/>
                  <a:gd name="connsiteY1" fmla="*/ 7515 h 87763"/>
                  <a:gd name="connsiteX2" fmla="*/ 52098 w 90947"/>
                  <a:gd name="connsiteY2" fmla="*/ 0 h 87763"/>
                  <a:gd name="connsiteX3" fmla="*/ 12101 w 90947"/>
                  <a:gd name="connsiteY3" fmla="*/ 0 h 87763"/>
                  <a:gd name="connsiteX4" fmla="*/ 12101 w 90947"/>
                  <a:gd name="connsiteY4" fmla="*/ 68402 h 87763"/>
                  <a:gd name="connsiteX5" fmla="*/ 0 w 90947"/>
                  <a:gd name="connsiteY5" fmla="*/ 68402 h 87763"/>
                  <a:gd name="connsiteX6" fmla="*/ 0 w 90947"/>
                  <a:gd name="connsiteY6" fmla="*/ 77955 h 87763"/>
                  <a:gd name="connsiteX7" fmla="*/ 12101 w 90947"/>
                  <a:gd name="connsiteY7" fmla="*/ 77955 h 87763"/>
                  <a:gd name="connsiteX8" fmla="*/ 12101 w 90947"/>
                  <a:gd name="connsiteY8" fmla="*/ 87763 h 87763"/>
                  <a:gd name="connsiteX9" fmla="*/ 34902 w 90947"/>
                  <a:gd name="connsiteY9" fmla="*/ 87763 h 87763"/>
                  <a:gd name="connsiteX10" fmla="*/ 34902 w 90947"/>
                  <a:gd name="connsiteY10" fmla="*/ 77955 h 87763"/>
                  <a:gd name="connsiteX11" fmla="*/ 62543 w 90947"/>
                  <a:gd name="connsiteY11" fmla="*/ 77955 h 87763"/>
                  <a:gd name="connsiteX12" fmla="*/ 62543 w 90947"/>
                  <a:gd name="connsiteY12" fmla="*/ 68402 h 87763"/>
                  <a:gd name="connsiteX13" fmla="*/ 34902 w 90947"/>
                  <a:gd name="connsiteY13" fmla="*/ 68402 h 87763"/>
                  <a:gd name="connsiteX14" fmla="*/ 34902 w 90947"/>
                  <a:gd name="connsiteY14" fmla="*/ 58466 h 87763"/>
                  <a:gd name="connsiteX15" fmla="*/ 52098 w 90947"/>
                  <a:gd name="connsiteY15" fmla="*/ 58466 h 87763"/>
                  <a:gd name="connsiteX16" fmla="*/ 80885 w 90947"/>
                  <a:gd name="connsiteY16" fmla="*/ 50951 h 87763"/>
                  <a:gd name="connsiteX17" fmla="*/ 90948 w 90947"/>
                  <a:gd name="connsiteY17" fmla="*/ 29297 h 87763"/>
                  <a:gd name="connsiteX18" fmla="*/ 63562 w 90947"/>
                  <a:gd name="connsiteY18" fmla="*/ 38850 h 87763"/>
                  <a:gd name="connsiteX19" fmla="*/ 51843 w 90947"/>
                  <a:gd name="connsiteY19" fmla="*/ 42035 h 87763"/>
                  <a:gd name="connsiteX20" fmla="*/ 34902 w 90947"/>
                  <a:gd name="connsiteY20" fmla="*/ 42035 h 87763"/>
                  <a:gd name="connsiteX21" fmla="*/ 34902 w 90947"/>
                  <a:gd name="connsiteY21" fmla="*/ 17323 h 87763"/>
                  <a:gd name="connsiteX22" fmla="*/ 51843 w 90947"/>
                  <a:gd name="connsiteY22" fmla="*/ 17323 h 87763"/>
                  <a:gd name="connsiteX23" fmla="*/ 63562 w 90947"/>
                  <a:gd name="connsiteY23" fmla="*/ 20381 h 87763"/>
                  <a:gd name="connsiteX24" fmla="*/ 63562 w 90947"/>
                  <a:gd name="connsiteY24" fmla="*/ 20381 h 87763"/>
                  <a:gd name="connsiteX25" fmla="*/ 68020 w 90947"/>
                  <a:gd name="connsiteY25" fmla="*/ 29552 h 87763"/>
                  <a:gd name="connsiteX26" fmla="*/ 63562 w 90947"/>
                  <a:gd name="connsiteY26" fmla="*/ 38850 h 8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0947" h="87763" extrusionOk="0">
                    <a:moveTo>
                      <a:pt x="90948" y="29297"/>
                    </a:moveTo>
                    <a:cubicBezTo>
                      <a:pt x="90948" y="19616"/>
                      <a:pt x="87636" y="12483"/>
                      <a:pt x="80885" y="7515"/>
                    </a:cubicBezTo>
                    <a:cubicBezTo>
                      <a:pt x="74134" y="2548"/>
                      <a:pt x="64326" y="0"/>
                      <a:pt x="52098" y="0"/>
                    </a:cubicBezTo>
                    <a:lnTo>
                      <a:pt x="12101" y="0"/>
                    </a:lnTo>
                    <a:lnTo>
                      <a:pt x="12101" y="68402"/>
                    </a:lnTo>
                    <a:lnTo>
                      <a:pt x="0" y="68402"/>
                    </a:lnTo>
                    <a:lnTo>
                      <a:pt x="0" y="77955"/>
                    </a:lnTo>
                    <a:lnTo>
                      <a:pt x="12101" y="77955"/>
                    </a:lnTo>
                    <a:lnTo>
                      <a:pt x="12101" y="87763"/>
                    </a:lnTo>
                    <a:lnTo>
                      <a:pt x="34902" y="87763"/>
                    </a:lnTo>
                    <a:lnTo>
                      <a:pt x="34902" y="77955"/>
                    </a:lnTo>
                    <a:lnTo>
                      <a:pt x="62543" y="77955"/>
                    </a:lnTo>
                    <a:lnTo>
                      <a:pt x="62543" y="68402"/>
                    </a:lnTo>
                    <a:lnTo>
                      <a:pt x="34902" y="68402"/>
                    </a:lnTo>
                    <a:lnTo>
                      <a:pt x="34902" y="58466"/>
                    </a:lnTo>
                    <a:lnTo>
                      <a:pt x="52098" y="58466"/>
                    </a:lnTo>
                    <a:cubicBezTo>
                      <a:pt x="64453" y="58466"/>
                      <a:pt x="74134" y="55919"/>
                      <a:pt x="80885" y="50951"/>
                    </a:cubicBezTo>
                    <a:cubicBezTo>
                      <a:pt x="87636" y="46111"/>
                      <a:pt x="90948" y="38978"/>
                      <a:pt x="90948" y="29297"/>
                    </a:cubicBezTo>
                    <a:close/>
                    <a:moveTo>
                      <a:pt x="63562" y="38850"/>
                    </a:moveTo>
                    <a:cubicBezTo>
                      <a:pt x="60759" y="40888"/>
                      <a:pt x="56811" y="42035"/>
                      <a:pt x="51843" y="42035"/>
                    </a:cubicBezTo>
                    <a:lnTo>
                      <a:pt x="34902" y="42035"/>
                    </a:lnTo>
                    <a:lnTo>
                      <a:pt x="34902" y="17323"/>
                    </a:lnTo>
                    <a:lnTo>
                      <a:pt x="51843" y="17323"/>
                    </a:lnTo>
                    <a:cubicBezTo>
                      <a:pt x="56811" y="17323"/>
                      <a:pt x="60759" y="18342"/>
                      <a:pt x="63562" y="20381"/>
                    </a:cubicBezTo>
                    <a:lnTo>
                      <a:pt x="63562" y="20381"/>
                    </a:lnTo>
                    <a:cubicBezTo>
                      <a:pt x="66491" y="22546"/>
                      <a:pt x="68020" y="25603"/>
                      <a:pt x="68020" y="29552"/>
                    </a:cubicBezTo>
                    <a:cubicBezTo>
                      <a:pt x="68020" y="33500"/>
                      <a:pt x="66491" y="36685"/>
                      <a:pt x="63562" y="38850"/>
                    </a:cubicBezTo>
                    <a:close/>
                  </a:path>
                </a:pathLst>
              </a:custGeom>
              <a:solidFill>
                <a:srgbClr val="333435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60" name="Группа 159"/>
          <p:cNvGrpSpPr/>
          <p:nvPr/>
        </p:nvGrpSpPr>
        <p:grpSpPr>
          <a:xfrm>
            <a:off x="7551405" y="6427517"/>
            <a:ext cx="874800" cy="874800"/>
            <a:chOff x="455762" y="2754536"/>
            <a:chExt cx="874800" cy="874800"/>
          </a:xfrm>
        </p:grpSpPr>
        <p:sp>
          <p:nvSpPr>
            <p:cNvPr id="161" name="object 33"/>
            <p:cNvSpPr/>
            <p:nvPr/>
          </p:nvSpPr>
          <p:spPr bwMode="auto">
            <a:xfrm>
              <a:off x="455762" y="2754536"/>
              <a:ext cx="874800" cy="874800"/>
            </a:xfrm>
            <a:custGeom>
              <a:avLst/>
              <a:gdLst/>
              <a:ahLst/>
              <a:cxnLst/>
              <a:rect l="l" t="t" r="r" b="b"/>
              <a:pathLst>
                <a:path w="1069975" h="1069975" extrusionOk="0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pPr>
                <a:defRPr/>
              </a:pPr>
              <a:endParaRPr sz="2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62" name="Прямая соединительная линия 161"/>
            <p:cNvCxnSpPr>
              <a:cxnSpLocks/>
            </p:cNvCxnSpPr>
            <p:nvPr/>
          </p:nvCxnSpPr>
          <p:spPr bwMode="auto">
            <a:xfrm flipH="1">
              <a:off x="816712" y="3146867"/>
              <a:ext cx="1" cy="13331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07718" y="3027480"/>
              <a:ext cx="447663" cy="447663"/>
            </a:xfrm>
            <a:prstGeom prst="rect">
              <a:avLst/>
            </a:prstGeom>
          </p:spPr>
        </p:pic>
        <p:sp>
          <p:nvSpPr>
            <p:cNvPr id="164" name="Овал 163"/>
            <p:cNvSpPr/>
            <p:nvPr/>
          </p:nvSpPr>
          <p:spPr bwMode="auto">
            <a:xfrm>
              <a:off x="890885" y="2924067"/>
              <a:ext cx="262899" cy="2628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cxnSp>
          <p:nvCxnSpPr>
            <p:cNvPr id="165" name="Прямая соединительная линия 164"/>
            <p:cNvCxnSpPr>
              <a:cxnSpLocks/>
            </p:cNvCxnSpPr>
            <p:nvPr/>
          </p:nvCxnSpPr>
          <p:spPr bwMode="auto">
            <a:xfrm flipV="1">
              <a:off x="804002" y="3280179"/>
              <a:ext cx="131814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Полилиния: фигура 105"/>
            <p:cNvSpPr/>
            <p:nvPr/>
          </p:nvSpPr>
          <p:spPr bwMode="auto">
            <a:xfrm>
              <a:off x="958233" y="2993528"/>
              <a:ext cx="117286" cy="113180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 extrusionOk="0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167" name="Овал 166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134072" y="1218955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134072" y="2588230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Овал 168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134072" y="3742278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Овал 169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143870" y="4979395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Овал 170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143870" y="6171110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Овал 171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7099301" y="1218955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7099300" y="2474192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7099300" y="3682430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7111025" y="5054342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Овал 175">
            <a:extLst>
              <a:ext uri="{FF2B5EF4-FFF2-40B4-BE49-F238E27FC236}">
                <a16:creationId xmlns="" xmlns:a16="http://schemas.microsoft.com/office/drawing/2014/main" id="{6D20DE21-28E4-1864-6C90-0CF4AD4FFC0C}"/>
              </a:ext>
            </a:extLst>
          </p:cNvPr>
          <p:cNvSpPr/>
          <p:nvPr/>
        </p:nvSpPr>
        <p:spPr bwMode="auto">
          <a:xfrm>
            <a:off x="7111025" y="6200351"/>
            <a:ext cx="402230" cy="402230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>
                    <a:lumMod val="99000"/>
                    <a:lumOff val="1000"/>
                    <a:alpha val="99000"/>
                  </a:srgbClr>
                </a:gs>
                <a:gs pos="100000">
                  <a:srgbClr val="21B63A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x-none" sz="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1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81">
            <a:extLst>
              <a:ext uri="{FF2B5EF4-FFF2-40B4-BE49-F238E27FC236}">
                <a16:creationId xmlns="" xmlns:a16="http://schemas.microsoft.com/office/drawing/2014/main" id="{A5DF9254-E53B-BF1C-82EB-FC0692BB3CAE}"/>
              </a:ext>
            </a:extLst>
          </p:cNvPr>
          <p:cNvGraphicFramePr>
            <a:graphicFrameLocks noGrp="1"/>
          </p:cNvGraphicFramePr>
          <p:nvPr/>
        </p:nvGraphicFramePr>
        <p:xfrm>
          <a:off x="1681163" y="2352538"/>
          <a:ext cx="6916739" cy="360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26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1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5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5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72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9714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28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517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="" xmlns:a16="http://schemas.microsoft.com/office/drawing/2014/main" id="{D5DC3AD7-19E9-DF1A-3E68-E19A7C196687}"/>
              </a:ext>
            </a:extLst>
          </p:cNvPr>
          <p:cNvSpPr/>
          <p:nvPr/>
        </p:nvSpPr>
        <p:spPr>
          <a:xfrm rot="5400000">
            <a:off x="616172" y="2401578"/>
            <a:ext cx="821701" cy="20665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31E49609-E26A-09CB-45C3-5D1B8D1AE2E9}"/>
              </a:ext>
            </a:extLst>
          </p:cNvPr>
          <p:cNvSpPr/>
          <p:nvPr/>
        </p:nvSpPr>
        <p:spPr>
          <a:xfrm>
            <a:off x="1649412" y="5293593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object 17">
            <a:extLst>
              <a:ext uri="{FF2B5EF4-FFF2-40B4-BE49-F238E27FC236}">
                <a16:creationId xmlns="" xmlns:a16="http://schemas.microsoft.com/office/drawing/2014/main" id="{BC0CBB9C-EF01-6A90-568C-B74340FDB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2" y="5494570"/>
            <a:ext cx="1126405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снабженческая интеграция</a:t>
            </a: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279108E0-851E-329F-8C41-D9B80B5A933E}"/>
              </a:ext>
            </a:extLst>
          </p:cNvPr>
          <p:cNvSpPr/>
          <p:nvPr/>
        </p:nvSpPr>
        <p:spPr>
          <a:xfrm>
            <a:off x="2963197" y="5290076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0E621FD9-DC5F-24D3-225A-6C4413726562}"/>
              </a:ext>
            </a:extLst>
          </p:cNvPr>
          <p:cNvSpPr/>
          <p:nvPr/>
        </p:nvSpPr>
        <p:spPr>
          <a:xfrm>
            <a:off x="4206826" y="5288962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4D1291FF-74F6-80E6-D30C-80B59E3832DE}"/>
              </a:ext>
            </a:extLst>
          </p:cNvPr>
          <p:cNvSpPr/>
          <p:nvPr/>
        </p:nvSpPr>
        <p:spPr>
          <a:xfrm>
            <a:off x="5484436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="" xmlns:a16="http://schemas.microsoft.com/office/drawing/2014/main" id="{09A16BA8-D2E1-0A6C-CDDF-8427DCF26111}"/>
              </a:ext>
            </a:extLst>
          </p:cNvPr>
          <p:cNvSpPr/>
          <p:nvPr/>
        </p:nvSpPr>
        <p:spPr>
          <a:xfrm>
            <a:off x="6783299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="" xmlns:a16="http://schemas.microsoft.com/office/drawing/2014/main" id="{1C0F88AB-89FB-357A-9CAB-B809D90779C4}"/>
              </a:ext>
            </a:extLst>
          </p:cNvPr>
          <p:cNvSpPr/>
          <p:nvPr/>
        </p:nvSpPr>
        <p:spPr>
          <a:xfrm>
            <a:off x="8027394" y="5284435"/>
            <a:ext cx="1126405" cy="733628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Прямоугольник с двумя скругленными соседними углами 70">
            <a:extLst>
              <a:ext uri="{FF2B5EF4-FFF2-40B4-BE49-F238E27FC236}">
                <a16:creationId xmlns="" xmlns:a16="http://schemas.microsoft.com/office/drawing/2014/main" id="{6BBE009D-84DE-E44F-886A-5EE9B792E9CE}"/>
              </a:ext>
            </a:extLst>
          </p:cNvPr>
          <p:cNvSpPr/>
          <p:nvPr/>
        </p:nvSpPr>
        <p:spPr>
          <a:xfrm rot="16200000" flipH="1">
            <a:off x="9429930" y="1435529"/>
            <a:ext cx="720000" cy="18172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Прямоугольник с двумя скругленными соседними углами 71">
            <a:extLst>
              <a:ext uri="{FF2B5EF4-FFF2-40B4-BE49-F238E27FC236}">
                <a16:creationId xmlns="" xmlns:a16="http://schemas.microsoft.com/office/drawing/2014/main" id="{DAB7AAFB-31D2-5541-A25C-921F0D83487B}"/>
              </a:ext>
            </a:extLst>
          </p:cNvPr>
          <p:cNvSpPr/>
          <p:nvPr/>
        </p:nvSpPr>
        <p:spPr>
          <a:xfrm rot="16200000" flipH="1">
            <a:off x="9423700" y="2532886"/>
            <a:ext cx="720000" cy="18172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3" name="Прямоугольник с двумя скругленными соседними углами 72">
            <a:extLst>
              <a:ext uri="{FF2B5EF4-FFF2-40B4-BE49-F238E27FC236}">
                <a16:creationId xmlns="" xmlns:a16="http://schemas.microsoft.com/office/drawing/2014/main" id="{DB1A381F-E97F-1F3C-BCB9-00ACDE90FD16}"/>
              </a:ext>
            </a:extLst>
          </p:cNvPr>
          <p:cNvSpPr/>
          <p:nvPr/>
        </p:nvSpPr>
        <p:spPr>
          <a:xfrm rot="16200000" flipH="1">
            <a:off x="9423700" y="3686717"/>
            <a:ext cx="720000" cy="18172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Прямоугольник с двумя скругленными соседними углами 67">
            <a:extLst>
              <a:ext uri="{FF2B5EF4-FFF2-40B4-BE49-F238E27FC236}">
                <a16:creationId xmlns="" xmlns:a16="http://schemas.microsoft.com/office/drawing/2014/main" id="{D42C2871-7698-0325-EAD3-A5EF66D49E0B}"/>
              </a:ext>
            </a:extLst>
          </p:cNvPr>
          <p:cNvSpPr/>
          <p:nvPr/>
        </p:nvSpPr>
        <p:spPr>
          <a:xfrm rot="5400000">
            <a:off x="601230" y="1331332"/>
            <a:ext cx="826064" cy="202852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0" name="Прямоугольник с двумя скругленными соседними углами 69">
            <a:extLst>
              <a:ext uri="{FF2B5EF4-FFF2-40B4-BE49-F238E27FC236}">
                <a16:creationId xmlns="" xmlns:a16="http://schemas.microsoft.com/office/drawing/2014/main" id="{D71A8F60-A526-1305-EC5A-A4049A509EA8}"/>
              </a:ext>
            </a:extLst>
          </p:cNvPr>
          <p:cNvSpPr/>
          <p:nvPr/>
        </p:nvSpPr>
        <p:spPr>
          <a:xfrm rot="5400000">
            <a:off x="632410" y="3504873"/>
            <a:ext cx="789226" cy="20665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A0A736FE-7155-EBE9-C82C-3CE39FAD1B59}"/>
              </a:ext>
            </a:extLst>
          </p:cNvPr>
          <p:cNvCxnSpPr>
            <a:cxnSpLocks/>
          </p:cNvCxnSpPr>
          <p:nvPr/>
        </p:nvCxnSpPr>
        <p:spPr>
          <a:xfrm>
            <a:off x="4200525" y="6453355"/>
            <a:ext cx="0" cy="693407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68F721-4B22-9B83-32BF-F4506A82E63F}"/>
              </a:ext>
            </a:extLst>
          </p:cNvPr>
          <p:cNvSpPr txBox="1"/>
          <p:nvPr/>
        </p:nvSpPr>
        <p:spPr>
          <a:xfrm>
            <a:off x="298001" y="325041"/>
            <a:ext cx="9879134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МОДЕЛИРОВАНИЕ МЕЖМУНИЦИПАЛЬНОЙ ИНТЕГРАЦИИ И СОТРУДНИЧЕСТВА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1BBDE9BE-6F7D-E146-95C9-8F3619A4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="" xmlns:a16="http://schemas.microsoft.com/office/drawing/2014/main" id="{A6DB0C25-10E0-BA43-AA9D-20E69453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698" y="5423154"/>
            <a:ext cx="1143002" cy="45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транспорта               и логистики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="" xmlns:a16="http://schemas.microsoft.com/office/drawing/2014/main" id="{E7384D2F-4F5E-003E-71B4-2D0A465CA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685" y="5490463"/>
            <a:ext cx="1166943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-4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производственна</a:t>
            </a:r>
            <a:r>
              <a:rPr lang="ru-RU" altLang="ru-RU" sz="800" b="1" spc="-40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я</a:t>
            </a:r>
            <a:r>
              <a:rPr lang="ru-RU" altLang="ru-RU" sz="800" b="1" spc="-30" dirty="0" smtClean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ru-RU" altLang="ru-RU" sz="800" b="1" spc="-30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интеграция</a:t>
            </a:r>
            <a:endParaRPr kumimoji="0" lang="ru-RU" altLang="ru-RU" sz="800" b="1" u="none" strike="noStrike" kern="1200" cap="none" spc="-3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="" xmlns:a16="http://schemas.microsoft.com/office/drawing/2014/main" id="{AF27C12F-FCA0-2E86-49A5-4E8B02E6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928" y="5490463"/>
            <a:ext cx="1143001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в сферах </a:t>
            </a:r>
            <a:r>
              <a:rPr kumimoji="0" lang="en-US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R&amp;D</a:t>
            </a:r>
            <a:endParaRPr kumimoji="0" lang="ru-RU" alt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="" xmlns:a16="http://schemas.microsoft.com/office/drawing/2014/main" id="{1A0ADA7C-76C3-9E9F-F6FE-E39BCF796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279" y="5432754"/>
            <a:ext cx="1143000" cy="45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lang="ru-RU" altLang="ru-RU" sz="800" b="1" dirty="0">
                <a:solidFill>
                  <a:srgbClr val="1E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в сфере кадровой политики</a:t>
            </a:r>
            <a:endParaRPr kumimoji="0" lang="ru-RU" altLang="ru-RU" sz="8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="" xmlns:a16="http://schemas.microsoft.com/office/drawing/2014/main" id="{DF953950-CC2D-2C3F-9029-305036F6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221" y="5375751"/>
            <a:ext cx="1094829" cy="5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интеграция использования ресурсного потенциала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C05F798C-139F-7D43-43F2-F2F17DA8059B}"/>
              </a:ext>
            </a:extLst>
          </p:cNvPr>
          <p:cNvCxnSpPr>
            <a:cxnSpLocks/>
          </p:cNvCxnSpPr>
          <p:nvPr/>
        </p:nvCxnSpPr>
        <p:spPr>
          <a:xfrm>
            <a:off x="2121723" y="2287698"/>
            <a:ext cx="0" cy="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7">
            <a:extLst>
              <a:ext uri="{FF2B5EF4-FFF2-40B4-BE49-F238E27FC236}">
                <a16:creationId xmlns="" xmlns:a16="http://schemas.microsoft.com/office/drawing/2014/main" id="{2ABEEB1B-E8E2-C633-F78D-831740E3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991" y="1890252"/>
            <a:ext cx="1422400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ЭКСПОРТНЫЕ ПЛОЩАДКИ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E16FD435-69E9-F007-4C00-145611547257}"/>
              </a:ext>
            </a:extLst>
          </p:cNvPr>
          <p:cNvCxnSpPr>
            <a:cxnSpLocks/>
          </p:cNvCxnSpPr>
          <p:nvPr/>
        </p:nvCxnSpPr>
        <p:spPr>
          <a:xfrm>
            <a:off x="9080500" y="23350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6DFE9A2D-E23E-3CC1-CDF4-1BD979410993}"/>
              </a:ext>
            </a:extLst>
          </p:cNvPr>
          <p:cNvSpPr/>
          <p:nvPr/>
        </p:nvSpPr>
        <p:spPr>
          <a:xfrm>
            <a:off x="2121723" y="4545697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0A0BAC48-A128-34AC-244C-AC06E687209E}"/>
              </a:ext>
            </a:extLst>
          </p:cNvPr>
          <p:cNvSpPr/>
          <p:nvPr/>
        </p:nvSpPr>
        <p:spPr>
          <a:xfrm>
            <a:off x="3454400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D1EF1BD-D48D-83D0-9A06-6F29D3280733}"/>
              </a:ext>
            </a:extLst>
          </p:cNvPr>
          <p:cNvSpPr/>
          <p:nvPr/>
        </p:nvSpPr>
        <p:spPr>
          <a:xfrm>
            <a:off x="3454400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1457AF45-35D6-7197-4EDA-29C80F4BFC61}"/>
              </a:ext>
            </a:extLst>
          </p:cNvPr>
          <p:cNvSpPr/>
          <p:nvPr/>
        </p:nvSpPr>
        <p:spPr>
          <a:xfrm>
            <a:off x="4672747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EF3C6049-7800-6382-FC42-D5001BB9D409}"/>
              </a:ext>
            </a:extLst>
          </p:cNvPr>
          <p:cNvSpPr/>
          <p:nvPr/>
        </p:nvSpPr>
        <p:spPr>
          <a:xfrm>
            <a:off x="4672747" y="4539224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5118646A-69D8-3F0A-4BAE-42C6DABA7157}"/>
              </a:ext>
            </a:extLst>
          </p:cNvPr>
          <p:cNvSpPr/>
          <p:nvPr/>
        </p:nvSpPr>
        <p:spPr>
          <a:xfrm>
            <a:off x="8491189" y="2087184"/>
            <a:ext cx="236162" cy="2792273"/>
          </a:xfrm>
          <a:prstGeom prst="rect">
            <a:avLst/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73DEF9AC-36DC-65FE-82E6-0F9CFF6B6BC4}"/>
              </a:ext>
            </a:extLst>
          </p:cNvPr>
          <p:cNvSpPr/>
          <p:nvPr/>
        </p:nvSpPr>
        <p:spPr>
          <a:xfrm>
            <a:off x="2121723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B73D6205-71D1-BAEF-8426-A65BF8DD4D36}"/>
              </a:ext>
            </a:extLst>
          </p:cNvPr>
          <p:cNvSpPr/>
          <p:nvPr/>
        </p:nvSpPr>
        <p:spPr>
          <a:xfrm>
            <a:off x="2121723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A53FD5BA-490C-17CA-C7C7-6479594A9EBB}"/>
              </a:ext>
            </a:extLst>
          </p:cNvPr>
          <p:cNvSpPr/>
          <p:nvPr/>
        </p:nvSpPr>
        <p:spPr>
          <a:xfrm>
            <a:off x="3454400" y="4525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4ADDD835-5171-A034-6321-15397EC15998}"/>
              </a:ext>
            </a:extLst>
          </p:cNvPr>
          <p:cNvSpPr/>
          <p:nvPr/>
        </p:nvSpPr>
        <p:spPr>
          <a:xfrm>
            <a:off x="4672747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622C555C-AD09-5505-1C75-175587C0AC65}"/>
              </a:ext>
            </a:extLst>
          </p:cNvPr>
          <p:cNvSpPr/>
          <p:nvPr/>
        </p:nvSpPr>
        <p:spPr>
          <a:xfrm>
            <a:off x="8547099" y="23157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6A256CC4-DC5E-4D52-C5C8-062CD3BC300B}"/>
              </a:ext>
            </a:extLst>
          </p:cNvPr>
          <p:cNvSpPr/>
          <p:nvPr/>
        </p:nvSpPr>
        <p:spPr>
          <a:xfrm>
            <a:off x="8547099" y="33825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0FEE0B19-E8AF-CA76-63B5-88940E55C3BD}"/>
              </a:ext>
            </a:extLst>
          </p:cNvPr>
          <p:cNvSpPr/>
          <p:nvPr/>
        </p:nvSpPr>
        <p:spPr>
          <a:xfrm>
            <a:off x="8547099" y="4525583"/>
            <a:ext cx="144000" cy="144000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159C5653-D9D3-B4F3-1192-349554FC4953}"/>
              </a:ext>
            </a:extLst>
          </p:cNvPr>
          <p:cNvSpPr/>
          <p:nvPr/>
        </p:nvSpPr>
        <p:spPr>
          <a:xfrm>
            <a:off x="7277963" y="23157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7DC701B-8DD3-27FC-3C19-E5DED6243C2E}"/>
              </a:ext>
            </a:extLst>
          </p:cNvPr>
          <p:cNvSpPr/>
          <p:nvPr/>
        </p:nvSpPr>
        <p:spPr>
          <a:xfrm>
            <a:off x="7277963" y="33825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6BEE70D4-3BFE-3466-516D-2F7D30FA0816}"/>
              </a:ext>
            </a:extLst>
          </p:cNvPr>
          <p:cNvSpPr/>
          <p:nvPr/>
        </p:nvSpPr>
        <p:spPr>
          <a:xfrm>
            <a:off x="7277963" y="4525583"/>
            <a:ext cx="144000" cy="144000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C20F9CDE-7736-388F-54BB-4B56FFFA84AF}"/>
              </a:ext>
            </a:extLst>
          </p:cNvPr>
          <p:cNvSpPr/>
          <p:nvPr/>
        </p:nvSpPr>
        <p:spPr>
          <a:xfrm>
            <a:off x="5970584" y="2287698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1D8621C7-4220-09DE-6921-B846912789C4}"/>
              </a:ext>
            </a:extLst>
          </p:cNvPr>
          <p:cNvSpPr/>
          <p:nvPr/>
        </p:nvSpPr>
        <p:spPr>
          <a:xfrm>
            <a:off x="5982432" y="4539224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77D87FEA-CB97-F4BB-2E49-36F72FBC657B}"/>
              </a:ext>
            </a:extLst>
          </p:cNvPr>
          <p:cNvSpPr/>
          <p:nvPr/>
        </p:nvSpPr>
        <p:spPr>
          <a:xfrm>
            <a:off x="5970584" y="3382583"/>
            <a:ext cx="144000" cy="144000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Стрелка: пятиугольник 32">
            <a:extLst>
              <a:ext uri="{FF2B5EF4-FFF2-40B4-BE49-F238E27FC236}">
                <a16:creationId xmlns="" xmlns:a16="http://schemas.microsoft.com/office/drawing/2014/main" id="{3115FD55-D2B9-5823-AB32-D61817BE2D66}"/>
              </a:ext>
            </a:extLst>
          </p:cNvPr>
          <p:cNvSpPr/>
          <p:nvPr/>
        </p:nvSpPr>
        <p:spPr>
          <a:xfrm>
            <a:off x="92074" y="3191075"/>
            <a:ext cx="1936452" cy="533400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800" b="1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Переработка пищевых отходов в комплексные минеральные удобрения</a:t>
            </a:r>
          </a:p>
        </p:txBody>
      </p:sp>
      <p:sp>
        <p:nvSpPr>
          <p:cNvPr id="55" name="object 17">
            <a:extLst>
              <a:ext uri="{FF2B5EF4-FFF2-40B4-BE49-F238E27FC236}">
                <a16:creationId xmlns="" xmlns:a16="http://schemas.microsoft.com/office/drawing/2014/main" id="{E7B1141B-9419-B9A7-0575-A4A6B77C8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6" y="4243949"/>
            <a:ext cx="1900198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8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Производство </a:t>
            </a:r>
            <a:r>
              <a:rPr lang="ru-RU" altLang="ru-RU" sz="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изделий из экологически чистых </a:t>
            </a:r>
            <a:r>
              <a:rPr lang="ru-RU" altLang="ru-RU" sz="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супернаполненных</a:t>
            </a:r>
            <a:r>
              <a:rPr lang="ru-RU" altLang="ru-RU" sz="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пластмасс на основе минеральных наполнителей, резины и термопластов</a:t>
            </a:r>
          </a:p>
        </p:txBody>
      </p:sp>
      <p:sp>
        <p:nvSpPr>
          <p:cNvPr id="56" name="object 17">
            <a:extLst>
              <a:ext uri="{FF2B5EF4-FFF2-40B4-BE49-F238E27FC236}">
                <a16:creationId xmlns="" xmlns:a16="http://schemas.microsoft.com/office/drawing/2014/main" id="{AA93BCD7-2D9C-026A-290C-39A0F5E3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3273854"/>
            <a:ext cx="1293838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ФЕДЕРАЛЬНЫЙ УРОВЕНЬ</a:t>
            </a:r>
          </a:p>
        </p:txBody>
      </p:sp>
      <p:sp>
        <p:nvSpPr>
          <p:cNvPr id="57" name="object 17">
            <a:extLst>
              <a:ext uri="{FF2B5EF4-FFF2-40B4-BE49-F238E27FC236}">
                <a16:creationId xmlns="" xmlns:a16="http://schemas.microsoft.com/office/drawing/2014/main" id="{BC890427-7F4A-6333-5CF7-06197A5C2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864" y="4418197"/>
            <a:ext cx="1093373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ОБЛАСТНОЙ УРОВЕНЬ</a:t>
            </a:r>
          </a:p>
        </p:txBody>
      </p:sp>
      <p:sp>
        <p:nvSpPr>
          <p:cNvPr id="58" name="object 17">
            <a:extLst>
              <a:ext uri="{FF2B5EF4-FFF2-40B4-BE49-F238E27FC236}">
                <a16:creationId xmlns="" xmlns:a16="http://schemas.microsoft.com/office/drawing/2014/main" id="{817E652C-5FFE-3C2A-9E4B-83F7DBC1A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458" y="2174510"/>
            <a:ext cx="1488780" cy="3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88950" rtl="0" eaLnBrk="1" fontAlgn="base" latinLnBrk="0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9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МЕЖДУНАРОДНЫЙ УРОВЕНЬ</a:t>
            </a:r>
          </a:p>
        </p:txBody>
      </p:sp>
      <p:sp>
        <p:nvSpPr>
          <p:cNvPr id="62" name="object 2">
            <a:extLst>
              <a:ext uri="{FF2B5EF4-FFF2-40B4-BE49-F238E27FC236}">
                <a16:creationId xmlns="" xmlns:a16="http://schemas.microsoft.com/office/drawing/2014/main" id="{3A72082B-16AD-027B-C91B-04FD798BA88F}"/>
              </a:ext>
            </a:extLst>
          </p:cNvPr>
          <p:cNvSpPr txBox="1"/>
          <p:nvPr/>
        </p:nvSpPr>
        <p:spPr bwMode="auto">
          <a:xfrm>
            <a:off x="620260" y="6437100"/>
            <a:ext cx="4942464" cy="652784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интеграция производства</a:t>
            </a:r>
          </a:p>
          <a:p>
            <a:pPr marL="12692" marR="5078" lvl="0" indent="0" algn="l" defTabSz="913965" rtl="0" eaLnBrk="1" fontAlgn="auto" latinLnBrk="0" hangingPunct="1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интеграция логистики</a:t>
            </a:r>
          </a:p>
          <a:p>
            <a:pPr marL="12692" marR="5078" lvl="0" indent="0" algn="l" defTabSz="913965" rtl="0" eaLnBrk="1" fontAlgn="auto" latinLnBrk="0" hangingPunct="1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6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сбытовая интеграция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3CDF86A8-BD06-483F-61ED-DFAC33B5D075}"/>
              </a:ext>
            </a:extLst>
          </p:cNvPr>
          <p:cNvSpPr/>
          <p:nvPr/>
        </p:nvSpPr>
        <p:spPr bwMode="auto">
          <a:xfrm>
            <a:off x="287006" y="6490629"/>
            <a:ext cx="144016" cy="144016"/>
          </a:xfrm>
          <a:prstGeom prst="ellipse">
            <a:avLst/>
          </a:prstGeom>
          <a:solidFill>
            <a:srgbClr val="0092E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Овал 63">
            <a:extLst>
              <a:ext uri="{FF2B5EF4-FFF2-40B4-BE49-F238E27FC236}">
                <a16:creationId xmlns="" xmlns:a16="http://schemas.microsoft.com/office/drawing/2014/main" id="{5FFFD0E0-23E2-BEE7-CD3F-6FCDBF8E8738}"/>
              </a:ext>
            </a:extLst>
          </p:cNvPr>
          <p:cNvSpPr/>
          <p:nvPr/>
        </p:nvSpPr>
        <p:spPr bwMode="auto">
          <a:xfrm>
            <a:off x="287006" y="6720178"/>
            <a:ext cx="144016" cy="144016"/>
          </a:xfrm>
          <a:prstGeom prst="ellipse">
            <a:avLst/>
          </a:prstGeom>
          <a:gradFill>
            <a:gsLst>
              <a:gs pos="0">
                <a:srgbClr val="0092E1"/>
              </a:gs>
              <a:gs pos="100000">
                <a:srgbClr val="21B63A"/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B16FEC41-E61E-F4C4-A6E6-898CEE2C1071}"/>
              </a:ext>
            </a:extLst>
          </p:cNvPr>
          <p:cNvSpPr/>
          <p:nvPr/>
        </p:nvSpPr>
        <p:spPr bwMode="auto">
          <a:xfrm>
            <a:off x="287006" y="6949726"/>
            <a:ext cx="144016" cy="144016"/>
          </a:xfrm>
          <a:prstGeom prst="ellipse">
            <a:avLst/>
          </a:prstGeom>
          <a:solidFill>
            <a:srgbClr val="21B63A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object 6">
            <a:extLst>
              <a:ext uri="{FF2B5EF4-FFF2-40B4-BE49-F238E27FC236}">
                <a16:creationId xmlns="" xmlns:a16="http://schemas.microsoft.com/office/drawing/2014/main" id="{D38A4F42-02F8-0B6F-FE9F-567A6277522F}"/>
              </a:ext>
            </a:extLst>
          </p:cNvPr>
          <p:cNvSpPr txBox="1"/>
          <p:nvPr/>
        </p:nvSpPr>
        <p:spPr>
          <a:xfrm>
            <a:off x="4497954" y="6453355"/>
            <a:ext cx="586816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Исходя из проведенных интервью и полученных анкетных данных, имеющихся                   в МО цепочек поставок готовой продукции, возможные предметы интеграции существуют в процессах снабжения, производства, НИОКР, обеспечения кадрами, использования ресурсов МО, транспортировки и логистики. Межмуниципальная интеграция и сотрудничество в этой сфере возможны с кооперация с </a:t>
            </a:r>
            <a:r>
              <a:rPr lang="ru-RU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Кондинским</a:t>
            </a: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районом, г. </a:t>
            </a:r>
            <a:r>
              <a:rPr lang="ru-RU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Мегионом</a:t>
            </a: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 </a:t>
            </a: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г. </a:t>
            </a: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Когалымом, </a:t>
            </a: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г. </a:t>
            </a:r>
            <a:r>
              <a:rPr lang="ru-RU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Радужным, </a:t>
            </a:r>
            <a:r>
              <a:rPr lang="ru-RU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г. </a:t>
            </a:r>
            <a:r>
              <a:rPr lang="ru-RU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Лангепасом</a:t>
            </a:r>
            <a:endParaRPr lang="ru-RU" sz="9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A5C20A-0535-C638-A108-4DCC91DEA2D4}"/>
              </a:ext>
            </a:extLst>
          </p:cNvPr>
          <p:cNvSpPr txBox="1"/>
          <p:nvPr/>
        </p:nvSpPr>
        <p:spPr>
          <a:xfrm>
            <a:off x="298001" y="1082433"/>
            <a:ext cx="9729219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ЦЕНТР КОМПЕТЕНЦИЙ В ОБЛАСТИ </a:t>
            </a:r>
            <a:r>
              <a:rPr lang="ru-RU" sz="1600" b="1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ГЛУБОКОЙ ПЕРЕРАБОТКИ ПРОМЫШЛЕННЫХ И БЫТОВЫХ ОТХОДОВ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="" xmlns:a16="http://schemas.microsoft.com/office/drawing/2014/main" id="{D4920533-7E49-4671-0E56-CC156A87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9" y="2002355"/>
            <a:ext cx="1949642" cy="7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defRPr/>
            </a:pPr>
            <a:r>
              <a:rPr lang="ru-RU" altLang="ru-RU" sz="800" b="1" spc="-30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Производство </a:t>
            </a:r>
            <a:r>
              <a:rPr lang="ru-RU" altLang="ru-RU" sz="800" b="1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изделий из экологически чистых </a:t>
            </a:r>
            <a:r>
              <a:rPr lang="ru-RU" altLang="ru-RU" sz="800" b="1" spc="-30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древеснонаполненных</a:t>
            </a:r>
            <a:r>
              <a:rPr lang="ru-RU" altLang="ru-RU" sz="800" b="1" spc="-3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пластмасс для строительства и мебельной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423504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="" xmlns:a16="http://schemas.microsoft.com/office/drawing/2014/main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ПРИЛОЖЕНИЯ</a:t>
            </a:r>
          </a:p>
        </p:txBody>
      </p:sp>
      <p:grpSp>
        <p:nvGrpSpPr>
          <p:cNvPr id="3" name="Рисунок 19">
            <a:extLst>
              <a:ext uri="{FF2B5EF4-FFF2-40B4-BE49-F238E27FC236}">
                <a16:creationId xmlns="" xmlns:a16="http://schemas.microsoft.com/office/drawing/2014/main" id="{8B7195A7-473E-0CA4-4638-28E55C1CDE47}"/>
              </a:ext>
            </a:extLst>
          </p:cNvPr>
          <p:cNvGrpSpPr/>
          <p:nvPr/>
        </p:nvGrpSpPr>
        <p:grpSpPr>
          <a:xfrm flipH="1">
            <a:off x="3690516" y="3367513"/>
            <a:ext cx="1798676" cy="1644582"/>
            <a:chOff x="6727447" y="2184688"/>
            <a:chExt cx="1694781" cy="1549588"/>
          </a:xfrm>
        </p:grpSpPr>
        <p:sp>
          <p:nvSpPr>
            <p:cNvPr id="4" name="Полилиния: фигура 22">
              <a:extLst>
                <a:ext uri="{FF2B5EF4-FFF2-40B4-BE49-F238E27FC236}">
                  <a16:creationId xmlns="" xmlns:a16="http://schemas.microsoft.com/office/drawing/2014/main" id="{4F94046A-220A-6DB1-41B1-4771FA447503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" name="Полилиния: фигура 23">
              <a:extLst>
                <a:ext uri="{FF2B5EF4-FFF2-40B4-BE49-F238E27FC236}">
                  <a16:creationId xmlns="" xmlns:a16="http://schemas.microsoft.com/office/drawing/2014/main" id="{679FA899-4F8C-086E-A6F4-CB51ADDB4D9B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" name="Полилиния: фигура 24">
              <a:extLst>
                <a:ext uri="{FF2B5EF4-FFF2-40B4-BE49-F238E27FC236}">
                  <a16:creationId xmlns="" xmlns:a16="http://schemas.microsoft.com/office/drawing/2014/main" id="{66730F9B-B1C2-3125-8016-F0D6C9248086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18" name="Полилиния: фигура 25">
              <a:extLst>
                <a:ext uri="{FF2B5EF4-FFF2-40B4-BE49-F238E27FC236}">
                  <a16:creationId xmlns="" xmlns:a16="http://schemas.microsoft.com/office/drawing/2014/main" id="{66979C8F-8B55-938E-1FCD-44ACC9915D5A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19" name="Полилиния: фигура 26">
              <a:extLst>
                <a:ext uri="{FF2B5EF4-FFF2-40B4-BE49-F238E27FC236}">
                  <a16:creationId xmlns="" xmlns:a16="http://schemas.microsoft.com/office/drawing/2014/main" id="{67A5A969-C5DC-48DD-94B8-8385865FBA59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0" name="Полилиния: фигура 27">
              <a:extLst>
                <a:ext uri="{FF2B5EF4-FFF2-40B4-BE49-F238E27FC236}">
                  <a16:creationId xmlns="" xmlns:a16="http://schemas.microsoft.com/office/drawing/2014/main" id="{97A2DAC9-594C-C1A2-63CB-F48A6FBD182C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6" name="Полилиния: фигура 28">
              <a:extLst>
                <a:ext uri="{FF2B5EF4-FFF2-40B4-BE49-F238E27FC236}">
                  <a16:creationId xmlns="" xmlns:a16="http://schemas.microsoft.com/office/drawing/2014/main" id="{BE44223D-1F17-5BCD-8C2F-FD3C448E3E1A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7" name="Полилиния: фигура 29">
              <a:extLst>
                <a:ext uri="{FF2B5EF4-FFF2-40B4-BE49-F238E27FC236}">
                  <a16:creationId xmlns="" xmlns:a16="http://schemas.microsoft.com/office/drawing/2014/main" id="{14C0ADF3-CA11-1CA2-CA48-FAFC4A58EAB1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8" name="Полилиния: фигура 30">
              <a:extLst>
                <a:ext uri="{FF2B5EF4-FFF2-40B4-BE49-F238E27FC236}">
                  <a16:creationId xmlns="" xmlns:a16="http://schemas.microsoft.com/office/drawing/2014/main" id="{08678791-A441-94E6-8876-4844D94DBCF0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9" name="Полилиния: фигура 31">
              <a:extLst>
                <a:ext uri="{FF2B5EF4-FFF2-40B4-BE49-F238E27FC236}">
                  <a16:creationId xmlns="" xmlns:a16="http://schemas.microsoft.com/office/drawing/2014/main" id="{84DCC41B-BD4C-1AA5-2FE2-6C58E08639D8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0" name="Полилиния: фигура 32">
              <a:extLst>
                <a:ext uri="{FF2B5EF4-FFF2-40B4-BE49-F238E27FC236}">
                  <a16:creationId xmlns="" xmlns:a16="http://schemas.microsoft.com/office/drawing/2014/main" id="{27BD114A-1778-D6B1-CA7A-C8299EC89CCB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1" name="Полилиния: фигура 33">
              <a:extLst>
                <a:ext uri="{FF2B5EF4-FFF2-40B4-BE49-F238E27FC236}">
                  <a16:creationId xmlns="" xmlns:a16="http://schemas.microsoft.com/office/drawing/2014/main" id="{6AD88C9E-1EB4-44B0-7FFC-EF1643A5C575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2" name="Полилиния: фигура 34">
              <a:extLst>
                <a:ext uri="{FF2B5EF4-FFF2-40B4-BE49-F238E27FC236}">
                  <a16:creationId xmlns="" xmlns:a16="http://schemas.microsoft.com/office/drawing/2014/main" id="{924804EA-7C40-15A6-8102-7C3A0B68E740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3" name="Полилиния: фигура 35">
              <a:extLst>
                <a:ext uri="{FF2B5EF4-FFF2-40B4-BE49-F238E27FC236}">
                  <a16:creationId xmlns="" xmlns:a16="http://schemas.microsoft.com/office/drawing/2014/main" id="{2A0EFF30-7C33-2ABF-5A2C-BD92DD21B25D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4" name="Полилиния: фигура 36">
              <a:extLst>
                <a:ext uri="{FF2B5EF4-FFF2-40B4-BE49-F238E27FC236}">
                  <a16:creationId xmlns="" xmlns:a16="http://schemas.microsoft.com/office/drawing/2014/main" id="{E523C056-4CEB-DC20-586F-7E98ACFCA36C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5" name="Полилиния: фигура 37">
              <a:extLst>
                <a:ext uri="{FF2B5EF4-FFF2-40B4-BE49-F238E27FC236}">
                  <a16:creationId xmlns="" xmlns:a16="http://schemas.microsoft.com/office/drawing/2014/main" id="{C449E26A-2D45-DF70-A8FC-BC4113B9F6A3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6" name="Полилиния: фигура 38">
              <a:extLst>
                <a:ext uri="{FF2B5EF4-FFF2-40B4-BE49-F238E27FC236}">
                  <a16:creationId xmlns="" xmlns:a16="http://schemas.microsoft.com/office/drawing/2014/main" id="{B71332A3-C305-816D-6599-726712276C66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57" name="Полилиния: фигура 39">
              <a:extLst>
                <a:ext uri="{FF2B5EF4-FFF2-40B4-BE49-F238E27FC236}">
                  <a16:creationId xmlns="" xmlns:a16="http://schemas.microsoft.com/office/drawing/2014/main" id="{FB011A47-349D-1182-6EDF-EBB506AE6F0A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8" name="Полилиния: фигура 40">
              <a:extLst>
                <a:ext uri="{FF2B5EF4-FFF2-40B4-BE49-F238E27FC236}">
                  <a16:creationId xmlns="" xmlns:a16="http://schemas.microsoft.com/office/drawing/2014/main" id="{B9567D93-7C8E-32D4-FFB4-A2CE37317CAD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9" name="Полилиния: фигура 41">
              <a:extLst>
                <a:ext uri="{FF2B5EF4-FFF2-40B4-BE49-F238E27FC236}">
                  <a16:creationId xmlns="" xmlns:a16="http://schemas.microsoft.com/office/drawing/2014/main" id="{D0FDB55F-FAAE-996C-90AA-AEBD309A0E67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0" name="Полилиния: фигура 42">
              <a:extLst>
                <a:ext uri="{FF2B5EF4-FFF2-40B4-BE49-F238E27FC236}">
                  <a16:creationId xmlns="" xmlns:a16="http://schemas.microsoft.com/office/drawing/2014/main" id="{E020EE70-5FD5-0863-D49A-FFAB42CA0DCE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1" name="Полилиния: фигура 43">
              <a:extLst>
                <a:ext uri="{FF2B5EF4-FFF2-40B4-BE49-F238E27FC236}">
                  <a16:creationId xmlns="" xmlns:a16="http://schemas.microsoft.com/office/drawing/2014/main" id="{0437D9CA-4F1E-38B5-F6BF-14B8968D64A8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2" name="Полилиния: фигура 44">
              <a:extLst>
                <a:ext uri="{FF2B5EF4-FFF2-40B4-BE49-F238E27FC236}">
                  <a16:creationId xmlns="" xmlns:a16="http://schemas.microsoft.com/office/drawing/2014/main" id="{ED987B08-BBC4-288D-AD84-37D588A33FB7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3" name="Полилиния: фигура 45">
              <a:extLst>
                <a:ext uri="{FF2B5EF4-FFF2-40B4-BE49-F238E27FC236}">
                  <a16:creationId xmlns="" xmlns:a16="http://schemas.microsoft.com/office/drawing/2014/main" id="{3CAF2F66-C520-931A-2941-F272CE9142C6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64" name="Полилиния: фигура 46">
              <a:extLst>
                <a:ext uri="{FF2B5EF4-FFF2-40B4-BE49-F238E27FC236}">
                  <a16:creationId xmlns="" xmlns:a16="http://schemas.microsoft.com/office/drawing/2014/main" id="{45D31D4F-923B-AEDB-787E-5DC21BAD52C8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  <p:grpSp>
        <p:nvGrpSpPr>
          <p:cNvPr id="65" name="object 3">
            <a:extLst>
              <a:ext uri="{FF2B5EF4-FFF2-40B4-BE49-F238E27FC236}">
                <a16:creationId xmlns="" xmlns:a16="http://schemas.microsoft.com/office/drawing/2014/main" id="{1211E1C3-796D-6F0F-B9DA-94E6CBA3B9D1}"/>
              </a:ext>
            </a:extLst>
          </p:cNvPr>
          <p:cNvGrpSpPr/>
          <p:nvPr/>
        </p:nvGrpSpPr>
        <p:grpSpPr>
          <a:xfrm>
            <a:off x="0" y="3002037"/>
            <a:ext cx="5854658" cy="2375535"/>
            <a:chOff x="-45244" y="2988863"/>
            <a:chExt cx="5854658" cy="2375535"/>
          </a:xfrm>
        </p:grpSpPr>
        <p:sp>
          <p:nvSpPr>
            <p:cNvPr id="66" name="object 4">
              <a:extLst>
                <a:ext uri="{FF2B5EF4-FFF2-40B4-BE49-F238E27FC236}">
                  <a16:creationId xmlns="" xmlns:a16="http://schemas.microsoft.com/office/drawing/2014/main" id="{8DDE0F66-96E6-AEFF-77C1-AEAC55166B9C}"/>
                </a:ext>
              </a:extLst>
            </p:cNvPr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5">
              <a:extLst>
                <a:ext uri="{FF2B5EF4-FFF2-40B4-BE49-F238E27FC236}">
                  <a16:creationId xmlns="" xmlns:a16="http://schemas.microsoft.com/office/drawing/2014/main" id="{DF0B739C-E71B-19C1-E67C-9D0B4510825B}"/>
                </a:ext>
              </a:extLst>
            </p:cNvPr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18">
              <a:extLst>
                <a:ext uri="{FF2B5EF4-FFF2-40B4-BE49-F238E27FC236}">
                  <a16:creationId xmlns="" xmlns:a16="http://schemas.microsoft.com/office/drawing/2014/main" id="{1053CD62-CCA6-8E86-8B29-CB0537EB9BB9}"/>
                </a:ext>
              </a:extLst>
            </p:cNvPr>
            <p:cNvSpPr/>
            <p:nvPr/>
          </p:nvSpPr>
          <p:spPr>
            <a:xfrm>
              <a:off x="-45244" y="2988863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19">
              <a:extLst>
                <a:ext uri="{FF2B5EF4-FFF2-40B4-BE49-F238E27FC236}">
                  <a16:creationId xmlns="" xmlns:a16="http://schemas.microsoft.com/office/drawing/2014/main" id="{DEEBEFF6-C178-7E35-A6EE-167D06650762}"/>
                </a:ext>
              </a:extLst>
            </p:cNvPr>
            <p:cNvSpPr/>
            <p:nvPr/>
          </p:nvSpPr>
          <p:spPr>
            <a:xfrm>
              <a:off x="1162526" y="4133440"/>
              <a:ext cx="2273100" cy="45719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1905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Рисунок 19">
            <a:extLst>
              <a:ext uri="{FF2B5EF4-FFF2-40B4-BE49-F238E27FC236}">
                <a16:creationId xmlns="" xmlns:a16="http://schemas.microsoft.com/office/drawing/2014/main" id="{C9CD18E3-A0B1-51AE-40CA-1FCED86442FD}"/>
              </a:ext>
            </a:extLst>
          </p:cNvPr>
          <p:cNvGrpSpPr/>
          <p:nvPr/>
        </p:nvGrpSpPr>
        <p:grpSpPr>
          <a:xfrm flipH="1">
            <a:off x="3690516" y="3371386"/>
            <a:ext cx="1798676" cy="1644582"/>
            <a:chOff x="6727447" y="2184688"/>
            <a:chExt cx="1694781" cy="1549588"/>
          </a:xfrm>
        </p:grpSpPr>
        <p:sp>
          <p:nvSpPr>
            <p:cNvPr id="71" name="Полилиния: фигура 22">
              <a:extLst>
                <a:ext uri="{FF2B5EF4-FFF2-40B4-BE49-F238E27FC236}">
                  <a16:creationId xmlns="" xmlns:a16="http://schemas.microsoft.com/office/drawing/2014/main" id="{8D71E745-C2D0-0C2F-3916-6CF60D7112B4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2" name="Полилиния: фигура 23">
              <a:extLst>
                <a:ext uri="{FF2B5EF4-FFF2-40B4-BE49-F238E27FC236}">
                  <a16:creationId xmlns="" xmlns:a16="http://schemas.microsoft.com/office/drawing/2014/main" id="{3006233A-4573-5E22-2462-90CE3430560B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3" name="Полилиния: фигура 24">
              <a:extLst>
                <a:ext uri="{FF2B5EF4-FFF2-40B4-BE49-F238E27FC236}">
                  <a16:creationId xmlns="" xmlns:a16="http://schemas.microsoft.com/office/drawing/2014/main" id="{C3FA631F-595E-A733-2A89-D1209E065943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4" name="Полилиния: фигура 25">
              <a:extLst>
                <a:ext uri="{FF2B5EF4-FFF2-40B4-BE49-F238E27FC236}">
                  <a16:creationId xmlns="" xmlns:a16="http://schemas.microsoft.com/office/drawing/2014/main" id="{2542969E-C690-E85D-9327-2803F5DC3F94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5" name="Полилиния: фигура 26">
              <a:extLst>
                <a:ext uri="{FF2B5EF4-FFF2-40B4-BE49-F238E27FC236}">
                  <a16:creationId xmlns="" xmlns:a16="http://schemas.microsoft.com/office/drawing/2014/main" id="{6D73FDCF-A4A2-0023-E75F-E29E9D824C6B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6" name="Полилиния: фигура 27">
              <a:extLst>
                <a:ext uri="{FF2B5EF4-FFF2-40B4-BE49-F238E27FC236}">
                  <a16:creationId xmlns="" xmlns:a16="http://schemas.microsoft.com/office/drawing/2014/main" id="{023D91E5-C18F-5113-0288-A4D6AA26F4D7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7" name="Полилиния: фигура 28">
              <a:extLst>
                <a:ext uri="{FF2B5EF4-FFF2-40B4-BE49-F238E27FC236}">
                  <a16:creationId xmlns="" xmlns:a16="http://schemas.microsoft.com/office/drawing/2014/main" id="{F8F2CBEF-A0AF-BCFA-EA37-A7188F59AF17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8" name="Полилиния: фигура 29">
              <a:extLst>
                <a:ext uri="{FF2B5EF4-FFF2-40B4-BE49-F238E27FC236}">
                  <a16:creationId xmlns="" xmlns:a16="http://schemas.microsoft.com/office/drawing/2014/main" id="{5B30D832-75D1-1A49-3C3F-181E21B37205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79" name="Полилиния: фигура 30">
              <a:extLst>
                <a:ext uri="{FF2B5EF4-FFF2-40B4-BE49-F238E27FC236}">
                  <a16:creationId xmlns="" xmlns:a16="http://schemas.microsoft.com/office/drawing/2014/main" id="{D91D3D51-EA50-5C81-99DA-4D6146918373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0" name="Полилиния: фигура 31">
              <a:extLst>
                <a:ext uri="{FF2B5EF4-FFF2-40B4-BE49-F238E27FC236}">
                  <a16:creationId xmlns="" xmlns:a16="http://schemas.microsoft.com/office/drawing/2014/main" id="{F8FD6A97-9DFC-71C3-824F-DF0C4DF3D44B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1" name="Полилиния: фигура 32">
              <a:extLst>
                <a:ext uri="{FF2B5EF4-FFF2-40B4-BE49-F238E27FC236}">
                  <a16:creationId xmlns="" xmlns:a16="http://schemas.microsoft.com/office/drawing/2014/main" id="{C43E0628-994B-E720-7F13-A53DE028BEEA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2" name="Полилиния: фигура 33">
              <a:extLst>
                <a:ext uri="{FF2B5EF4-FFF2-40B4-BE49-F238E27FC236}">
                  <a16:creationId xmlns="" xmlns:a16="http://schemas.microsoft.com/office/drawing/2014/main" id="{E2554B93-16FB-8EF4-36B7-EE7C8C38176A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3" name="Полилиния: фигура 34">
              <a:extLst>
                <a:ext uri="{FF2B5EF4-FFF2-40B4-BE49-F238E27FC236}">
                  <a16:creationId xmlns="" xmlns:a16="http://schemas.microsoft.com/office/drawing/2014/main" id="{C2744EA4-50F8-E611-0460-A38FE3EED1B4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4" name="Полилиния: фигура 35">
              <a:extLst>
                <a:ext uri="{FF2B5EF4-FFF2-40B4-BE49-F238E27FC236}">
                  <a16:creationId xmlns="" xmlns:a16="http://schemas.microsoft.com/office/drawing/2014/main" id="{4E6E43CB-1B2C-2516-B0B2-EDCC0E207CB4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5" name="Полилиния: фигура 36">
              <a:extLst>
                <a:ext uri="{FF2B5EF4-FFF2-40B4-BE49-F238E27FC236}">
                  <a16:creationId xmlns="" xmlns:a16="http://schemas.microsoft.com/office/drawing/2014/main" id="{766EA64B-0A86-74A5-34B1-90AE21B1A182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6" name="Полилиния: фигура 37">
              <a:extLst>
                <a:ext uri="{FF2B5EF4-FFF2-40B4-BE49-F238E27FC236}">
                  <a16:creationId xmlns="" xmlns:a16="http://schemas.microsoft.com/office/drawing/2014/main" id="{9A8203C3-9A1A-74BA-3CC9-E7F79414D8D3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7" name="Полилиния: фигура 38">
              <a:extLst>
                <a:ext uri="{FF2B5EF4-FFF2-40B4-BE49-F238E27FC236}">
                  <a16:creationId xmlns="" xmlns:a16="http://schemas.microsoft.com/office/drawing/2014/main" id="{B872EB38-1CA7-9D85-F3B9-298A0312FC4D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88" name="Полилиния: фигура 39">
              <a:extLst>
                <a:ext uri="{FF2B5EF4-FFF2-40B4-BE49-F238E27FC236}">
                  <a16:creationId xmlns="" xmlns:a16="http://schemas.microsoft.com/office/drawing/2014/main" id="{607884FE-CD44-74C9-D7F6-318F00F70C45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89" name="Полилиния: фигура 40">
              <a:extLst>
                <a:ext uri="{FF2B5EF4-FFF2-40B4-BE49-F238E27FC236}">
                  <a16:creationId xmlns="" xmlns:a16="http://schemas.microsoft.com/office/drawing/2014/main" id="{126755BD-B795-47DB-5D67-6ABF2003B56D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0" name="Полилиния: фигура 41">
              <a:extLst>
                <a:ext uri="{FF2B5EF4-FFF2-40B4-BE49-F238E27FC236}">
                  <a16:creationId xmlns="" xmlns:a16="http://schemas.microsoft.com/office/drawing/2014/main" id="{138C8F35-6F44-B03C-8022-633573010F0A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1" name="Полилиния: фигура 42">
              <a:extLst>
                <a:ext uri="{FF2B5EF4-FFF2-40B4-BE49-F238E27FC236}">
                  <a16:creationId xmlns="" xmlns:a16="http://schemas.microsoft.com/office/drawing/2014/main" id="{8E56B3B9-3A40-3503-9952-9DDD484EAD0D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2" name="Полилиния: фигура 43">
              <a:extLst>
                <a:ext uri="{FF2B5EF4-FFF2-40B4-BE49-F238E27FC236}">
                  <a16:creationId xmlns="" xmlns:a16="http://schemas.microsoft.com/office/drawing/2014/main" id="{24BA9C3E-683F-E11D-148B-312188C5DA98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0092E1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3" name="Полилиния: фигура 44">
              <a:extLst>
                <a:ext uri="{FF2B5EF4-FFF2-40B4-BE49-F238E27FC236}">
                  <a16:creationId xmlns="" xmlns:a16="http://schemas.microsoft.com/office/drawing/2014/main" id="{F026131A-4B11-506D-C005-1F6C7260CCAC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4" name="Полилиния: фигура 45">
              <a:extLst>
                <a:ext uri="{FF2B5EF4-FFF2-40B4-BE49-F238E27FC236}">
                  <a16:creationId xmlns="" xmlns:a16="http://schemas.microsoft.com/office/drawing/2014/main" id="{94A8CEAA-C53E-623F-4CA8-CC8A9B2E2E46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95" name="Полилиния: фигура 46">
              <a:extLst>
                <a:ext uri="{FF2B5EF4-FFF2-40B4-BE49-F238E27FC236}">
                  <a16:creationId xmlns="" xmlns:a16="http://schemas.microsoft.com/office/drawing/2014/main" id="{DEE9A4E7-B594-97C6-E3A6-C224D786D98F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1537981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692378D-55FE-AFFE-A15B-77DED11178DE}"/>
              </a:ext>
            </a:extLst>
          </p:cNvPr>
          <p:cNvGrpSpPr/>
          <p:nvPr/>
        </p:nvGrpSpPr>
        <p:grpSpPr>
          <a:xfrm rot="5400000">
            <a:off x="2663590" y="6573692"/>
            <a:ext cx="175965" cy="288100"/>
            <a:chOff x="192921" y="1491096"/>
            <a:chExt cx="175965" cy="288100"/>
          </a:xfrm>
        </p:grpSpPr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F937BFD3-268C-8FA6-A927-FCB236A0EE9B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="" xmlns:a16="http://schemas.microsoft.com/office/drawing/2014/main" id="{E8C9049B-123F-D371-8DE6-A42696444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="" xmlns:a16="http://schemas.microsoft.com/office/drawing/2014/main" id="{4A325E0B-8E02-2C75-52D5-A6213709F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="" xmlns:a16="http://schemas.microsoft.com/office/drawing/2014/main" id="{3CE996C7-CB97-DD7E-A19B-2C99E98ADAC3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="" xmlns:a16="http://schemas.microsoft.com/office/drawing/2014/main" id="{437D575C-42C4-5C14-BD78-1133AA3B2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="" xmlns:a16="http://schemas.microsoft.com/office/drawing/2014/main" id="{15372A7B-4DF7-D215-6ECB-3ACA347850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64275E1B-84F8-53A2-8058-CA091A29592D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="" xmlns:a16="http://schemas.microsoft.com/office/drawing/2014/main" id="{D475732D-EB05-940F-F53E-ACA2D3542C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="" xmlns:a16="http://schemas.microsoft.com/office/drawing/2014/main" id="{A98DF4E2-CAF9-5BC2-F06B-DEA525F95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Стрелка: вниз 67">
            <a:extLst>
              <a:ext uri="{FF2B5EF4-FFF2-40B4-BE49-F238E27FC236}">
                <a16:creationId xmlns="" xmlns:a16="http://schemas.microsoft.com/office/drawing/2014/main" id="{F4591683-A1FB-4569-8E30-C9C266CFFE7A}"/>
              </a:ext>
            </a:extLst>
          </p:cNvPr>
          <p:cNvSpPr/>
          <p:nvPr/>
        </p:nvSpPr>
        <p:spPr>
          <a:xfrm rot="10800000">
            <a:off x="1089249" y="5407034"/>
            <a:ext cx="148613" cy="85661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2" name="Стрелка: вниз 71">
            <a:extLst>
              <a:ext uri="{FF2B5EF4-FFF2-40B4-BE49-F238E27FC236}">
                <a16:creationId xmlns="" xmlns:a16="http://schemas.microsoft.com/office/drawing/2014/main" id="{1C8BFC24-3401-44DA-B904-149E20F2B2D2}"/>
              </a:ext>
            </a:extLst>
          </p:cNvPr>
          <p:cNvSpPr/>
          <p:nvPr/>
        </p:nvSpPr>
        <p:spPr>
          <a:xfrm rot="10800000">
            <a:off x="1860800" y="4759452"/>
            <a:ext cx="148613" cy="149732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5" name="Стрелка: вниз 74">
            <a:extLst>
              <a:ext uri="{FF2B5EF4-FFF2-40B4-BE49-F238E27FC236}">
                <a16:creationId xmlns="" xmlns:a16="http://schemas.microsoft.com/office/drawing/2014/main" id="{D1A5D43D-5575-46EA-94C3-3D7DBA368D08}"/>
              </a:ext>
            </a:extLst>
          </p:cNvPr>
          <p:cNvSpPr/>
          <p:nvPr/>
        </p:nvSpPr>
        <p:spPr>
          <a:xfrm rot="10800000">
            <a:off x="3238838" y="5421803"/>
            <a:ext cx="148613" cy="834975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6" name="Стрелка: вниз 75">
            <a:extLst>
              <a:ext uri="{FF2B5EF4-FFF2-40B4-BE49-F238E27FC236}">
                <a16:creationId xmlns="" xmlns:a16="http://schemas.microsoft.com/office/drawing/2014/main" id="{418C7BCF-D3CA-4579-8D43-25D7495F6E9C}"/>
              </a:ext>
            </a:extLst>
          </p:cNvPr>
          <p:cNvSpPr/>
          <p:nvPr/>
        </p:nvSpPr>
        <p:spPr>
          <a:xfrm rot="10800000">
            <a:off x="4010390" y="4774221"/>
            <a:ext cx="148613" cy="148255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7" name="Стрелка: вниз 76">
            <a:extLst>
              <a:ext uri="{FF2B5EF4-FFF2-40B4-BE49-F238E27FC236}">
                <a16:creationId xmlns="" xmlns:a16="http://schemas.microsoft.com/office/drawing/2014/main" id="{3EE0CBBF-8A0E-4CB3-B232-C105552B81B3}"/>
              </a:ext>
            </a:extLst>
          </p:cNvPr>
          <p:cNvSpPr/>
          <p:nvPr/>
        </p:nvSpPr>
        <p:spPr>
          <a:xfrm rot="10800000">
            <a:off x="5363340" y="5421804"/>
            <a:ext cx="148613" cy="834974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8" name="Стрелка: вниз 77">
            <a:extLst>
              <a:ext uri="{FF2B5EF4-FFF2-40B4-BE49-F238E27FC236}">
                <a16:creationId xmlns="" xmlns:a16="http://schemas.microsoft.com/office/drawing/2014/main" id="{2AE27896-296E-4436-8999-0A3EAF25FE06}"/>
              </a:ext>
            </a:extLst>
          </p:cNvPr>
          <p:cNvSpPr/>
          <p:nvPr/>
        </p:nvSpPr>
        <p:spPr>
          <a:xfrm rot="10800000">
            <a:off x="6134892" y="4774222"/>
            <a:ext cx="148613" cy="1489427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9" name="Стрелка: вниз 78">
            <a:extLst>
              <a:ext uri="{FF2B5EF4-FFF2-40B4-BE49-F238E27FC236}">
                <a16:creationId xmlns="" xmlns:a16="http://schemas.microsoft.com/office/drawing/2014/main" id="{72496D4E-69F2-4AB9-8D8B-E574E8E75268}"/>
              </a:ext>
            </a:extLst>
          </p:cNvPr>
          <p:cNvSpPr/>
          <p:nvPr/>
        </p:nvSpPr>
        <p:spPr>
          <a:xfrm rot="10800000">
            <a:off x="7503397" y="5421804"/>
            <a:ext cx="148613" cy="841846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80" name="Стрелка: вниз 79">
            <a:extLst>
              <a:ext uri="{FF2B5EF4-FFF2-40B4-BE49-F238E27FC236}">
                <a16:creationId xmlns="" xmlns:a16="http://schemas.microsoft.com/office/drawing/2014/main" id="{8A448B95-DE78-46CB-9CAA-8B061624D547}"/>
              </a:ext>
            </a:extLst>
          </p:cNvPr>
          <p:cNvSpPr/>
          <p:nvPr/>
        </p:nvSpPr>
        <p:spPr>
          <a:xfrm rot="10800000">
            <a:off x="8274949" y="4774222"/>
            <a:ext cx="148613" cy="1482554"/>
          </a:xfrm>
          <a:prstGeom prst="downArrow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7" name="object 37">
            <a:extLst>
              <a:ext uri="{FF2B5EF4-FFF2-40B4-BE49-F238E27FC236}">
                <a16:creationId xmlns="" xmlns:a16="http://schemas.microsoft.com/office/drawing/2014/main" id="{A28B0177-F138-4395-ADB3-5827FECC56BB}"/>
              </a:ext>
            </a:extLst>
          </p:cNvPr>
          <p:cNvSpPr txBox="1"/>
          <p:nvPr/>
        </p:nvSpPr>
        <p:spPr>
          <a:xfrm>
            <a:off x="3792265" y="1126465"/>
            <a:ext cx="3498651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статистики, сбор анкет юридических и физических лиц</a:t>
            </a:r>
          </a:p>
        </p:txBody>
      </p:sp>
      <p:sp>
        <p:nvSpPr>
          <p:cNvPr id="66" name="object 37">
            <a:extLst>
              <a:ext uri="{FF2B5EF4-FFF2-40B4-BE49-F238E27FC236}">
                <a16:creationId xmlns="" xmlns:a16="http://schemas.microsoft.com/office/drawing/2014/main" id="{057C3702-BCF5-49D9-9F86-2F8A16C48BBC}"/>
              </a:ext>
            </a:extLst>
          </p:cNvPr>
          <p:cNvSpPr txBox="1"/>
          <p:nvPr/>
        </p:nvSpPr>
        <p:spPr>
          <a:xfrm>
            <a:off x="3568694" y="1540513"/>
            <a:ext cx="3333825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системы работы с инвесторами в МО</a:t>
            </a:r>
          </a:p>
        </p:txBody>
      </p:sp>
      <p:sp>
        <p:nvSpPr>
          <p:cNvPr id="65" name="object 37">
            <a:extLst>
              <a:ext uri="{FF2B5EF4-FFF2-40B4-BE49-F238E27FC236}">
                <a16:creationId xmlns="" xmlns:a16="http://schemas.microsoft.com/office/drawing/2014/main" id="{98A8BB67-3225-4A30-92FF-F59FBFC06EA1}"/>
              </a:ext>
            </a:extLst>
          </p:cNvPr>
          <p:cNvSpPr txBox="1"/>
          <p:nvPr/>
        </p:nvSpPr>
        <p:spPr>
          <a:xfrm>
            <a:off x="4818422" y="1982768"/>
            <a:ext cx="4570837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перечня ключевых компаний, интервью с бизнесом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="" xmlns:a16="http://schemas.microsoft.com/office/drawing/2014/main" id="{6A8856AE-F26C-406C-AE5A-2439DBE4AC33}"/>
              </a:ext>
            </a:extLst>
          </p:cNvPr>
          <p:cNvSpPr txBox="1"/>
          <p:nvPr/>
        </p:nvSpPr>
        <p:spPr>
          <a:xfrm>
            <a:off x="6902519" y="2835043"/>
            <a:ext cx="3789631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сессии с рабочей группой МО и экспертами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CE2098B7-59AC-45B1-A459-0954BD4BF72E}"/>
              </a:ext>
            </a:extLst>
          </p:cNvPr>
          <p:cNvCxnSpPr>
            <a:cxnSpLocks/>
          </p:cNvCxnSpPr>
          <p:nvPr/>
        </p:nvCxnSpPr>
        <p:spPr>
          <a:xfrm>
            <a:off x="2750910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="" xmlns:a16="http://schemas.microsoft.com/office/drawing/2014/main" id="{9E29E999-6353-4F47-A247-7ABA03560C3D}"/>
              </a:ext>
            </a:extLst>
          </p:cNvPr>
          <p:cNvCxnSpPr>
            <a:cxnSpLocks/>
          </p:cNvCxnSpPr>
          <p:nvPr/>
        </p:nvCxnSpPr>
        <p:spPr>
          <a:xfrm>
            <a:off x="647164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B2213EE1-863F-4368-B2F7-C8F26E405265}"/>
              </a:ext>
            </a:extLst>
          </p:cNvPr>
          <p:cNvCxnSpPr>
            <a:cxnSpLocks/>
          </p:cNvCxnSpPr>
          <p:nvPr/>
        </p:nvCxnSpPr>
        <p:spPr>
          <a:xfrm>
            <a:off x="9151097" y="898112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9E2515EA-8F05-46A8-8CB2-FC7E1481615F}"/>
              </a:ext>
            </a:extLst>
          </p:cNvPr>
          <p:cNvSpPr/>
          <p:nvPr/>
        </p:nvSpPr>
        <p:spPr>
          <a:xfrm>
            <a:off x="2213859" y="1964021"/>
            <a:ext cx="2491985" cy="271017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67F13742-2C6C-49C5-8E26-EC6E9A89B839}"/>
              </a:ext>
            </a:extLst>
          </p:cNvPr>
          <p:cNvSpPr/>
          <p:nvPr/>
        </p:nvSpPr>
        <p:spPr>
          <a:xfrm>
            <a:off x="2095360" y="1109801"/>
            <a:ext cx="1498716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20481"/>
              </p:ext>
            </p:extLst>
          </p:nvPr>
        </p:nvGraphicFramePr>
        <p:xfrm>
          <a:off x="5126494" y="6266584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34290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АНАЛИЗ И  М</a:t>
                      </a:r>
                      <a:r>
                        <a:rPr sz="800" b="1" spc="-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ДЕЛИРОВАНИЕ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30</a:t>
                      </a:r>
                      <a:r>
                        <a:rPr sz="2600" b="1" spc="-4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3189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59058"/>
              </p:ext>
            </p:extLst>
          </p:nvPr>
        </p:nvGraphicFramePr>
        <p:xfrm>
          <a:off x="299512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2381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СБОР И</a:t>
                      </a:r>
                      <a:r>
                        <a:rPr sz="800" b="1" spc="-10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ОБРАБОТКА  </a:t>
                      </a:r>
                      <a:r>
                        <a:rPr sz="800" b="1" spc="-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ИНФОРМАЦИИ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30</a:t>
                      </a:r>
                      <a:r>
                        <a:rPr lang="ru-RU" sz="2600" b="1" spc="-4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1000" b="1" spc="15" dirty="0" err="1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1285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bject 18">
            <a:extLst>
              <a:ext uri="{FF2B5EF4-FFF2-40B4-BE49-F238E27FC236}">
                <a16:creationId xmlns="" xmlns:a16="http://schemas.microsoft.com/office/drawing/2014/main" id="{5AA283D3-AA73-4607-8486-31B25ABAD6B4}"/>
              </a:ext>
            </a:extLst>
          </p:cNvPr>
          <p:cNvSpPr txBox="1"/>
          <p:nvPr/>
        </p:nvSpPr>
        <p:spPr>
          <a:xfrm>
            <a:off x="2992364" y="4765015"/>
            <a:ext cx="1312012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471805">
              <a:lnSpc>
                <a:spcPts val="1000"/>
              </a:lnSpc>
              <a:spcBef>
                <a:spcPts val="45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              диагности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по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инвесторами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5126" y="4261932"/>
            <a:ext cx="840740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официальная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 итогов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00681" y="4261932"/>
            <a:ext cx="883919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spc="-1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лены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бизнесом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0559" y="4261953"/>
            <a:ext cx="947419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 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 </a:t>
            </a: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37697"/>
              </p:ext>
            </p:extLst>
          </p:nvPr>
        </p:nvGraphicFramePr>
        <p:xfrm>
          <a:off x="7257872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41402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ФО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Р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МИРОВАНИЕ </a:t>
                      </a:r>
                      <a:r>
                        <a:rPr lang="ru-RU"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dirty="0" err="1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И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СДАЧА</a:t>
                      </a:r>
                      <a:r>
                        <a:rPr sz="800" b="1" spc="-7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ОТЧЕ</a:t>
                      </a:r>
                      <a:r>
                        <a:rPr lang="ru-RU"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ТА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ru-RU"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-409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1 4  </a:t>
                      </a:r>
                      <a:r>
                        <a:rPr lang="ru-RU" sz="1000" b="1" spc="1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lang="ru-RU"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3189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604421"/>
              </p:ext>
            </p:extLst>
          </p:nvPr>
        </p:nvGraphicFramePr>
        <p:xfrm>
          <a:off x="86373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1238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П</a:t>
                      </a:r>
                      <a:r>
                        <a:rPr sz="800" b="1" spc="-2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</a:t>
                      </a:r>
                      <a:r>
                        <a:rPr sz="800" b="1" spc="-55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Г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ОТ</a:t>
                      </a:r>
                      <a:r>
                        <a:rPr sz="800" b="1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ОВИТЕЛЬНЫЕ  </a:t>
                      </a:r>
                      <a:r>
                        <a:rPr sz="800" b="1" spc="-1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РАБОТЫ</a:t>
                      </a:r>
                      <a:endParaRPr sz="8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40" dirty="0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7</a:t>
                      </a:r>
                      <a:r>
                        <a:rPr sz="1000" b="1" spc="15" dirty="0" err="1">
                          <a:solidFill>
                            <a:srgbClr val="1E3A5B"/>
                          </a:solidFill>
                          <a:latin typeface="Arial Black" panose="020B0A04020102020204" pitchFamily="34" charset="0"/>
                          <a:cs typeface="Montserrat ExtraBold"/>
                        </a:rPr>
                        <a:t>дней</a:t>
                      </a:r>
                      <a:endParaRPr sz="1000" dirty="0">
                        <a:solidFill>
                          <a:srgbClr val="1E3A5B"/>
                        </a:solidFill>
                        <a:latin typeface="Arial Black" panose="020B0A04020102020204" pitchFamily="34" charset="0"/>
                        <a:cs typeface="Montserrat ExtraBold"/>
                      </a:endParaRPr>
                    </a:p>
                  </a:txBody>
                  <a:tcPr marL="0" marR="0" marT="121285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722945" y="4339561"/>
            <a:ext cx="8350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установочная встреча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7164" y="914109"/>
            <a:ext cx="0" cy="5342890"/>
          </a:xfrm>
          <a:custGeom>
            <a:avLst/>
            <a:gdLst/>
            <a:ahLst/>
            <a:cxnLst/>
            <a:rect l="l" t="t" r="r" b="b"/>
            <a:pathLst>
              <a:path h="5342890">
                <a:moveTo>
                  <a:pt x="0" y="5342674"/>
                </a:moveTo>
                <a:lnTo>
                  <a:pt x="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10916" y="3753453"/>
            <a:ext cx="10629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B2F32"/>
                </a:solidFill>
                <a:latin typeface="+mj-lt"/>
                <a:cs typeface="DIN Pro Bold"/>
              </a:rPr>
              <a:t>Контроль</a:t>
            </a:r>
            <a:r>
              <a:rPr sz="800" b="1" spc="-4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dirty="0">
                <a:solidFill>
                  <a:srgbClr val="2B2F32"/>
                </a:solidFill>
                <a:latin typeface="+mj-lt"/>
                <a:cs typeface="DIN Pro Bold"/>
              </a:rPr>
              <a:t>реализации</a:t>
            </a:r>
            <a:endParaRPr sz="800">
              <a:latin typeface="+mj-lt"/>
              <a:cs typeface="DIN Pro Bold"/>
            </a:endParaRPr>
          </a:p>
        </p:txBody>
      </p:sp>
      <p:sp>
        <p:nvSpPr>
          <p:cNvPr id="38" name="object 21">
            <a:extLst>
              <a:ext uri="{FF2B5EF4-FFF2-40B4-BE49-F238E27FC236}">
                <a16:creationId xmlns="" xmlns:a16="http://schemas.microsoft.com/office/drawing/2014/main" id="{D854C0C1-1B87-49E3-94EE-DFD498CA526B}"/>
              </a:ext>
            </a:extLst>
          </p:cNvPr>
          <p:cNvSpPr txBox="1"/>
          <p:nvPr/>
        </p:nvSpPr>
        <p:spPr>
          <a:xfrm>
            <a:off x="7146500" y="4759010"/>
            <a:ext cx="1271321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49275">
              <a:lnSpc>
                <a:spcPts val="1000"/>
              </a:lnSpc>
              <a:spcBef>
                <a:spcPts val="450"/>
              </a:spcBef>
            </a:pP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итоговых 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900" b="1" spc="-5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ru-RU" sz="9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рабочей</a:t>
            </a:r>
            <a:r>
              <a:rPr lang="ru-RU" sz="900" b="1" spc="-9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1">
            <a:extLst>
              <a:ext uri="{FF2B5EF4-FFF2-40B4-BE49-F238E27FC236}">
                <a16:creationId xmlns="" xmlns:a16="http://schemas.microsoft.com/office/drawing/2014/main" id="{4D581BB4-BBF7-436B-B3FF-F87F0FDB9F58}"/>
              </a:ext>
            </a:extLst>
          </p:cNvPr>
          <p:cNvSpPr txBox="1"/>
          <p:nvPr/>
        </p:nvSpPr>
        <p:spPr>
          <a:xfrm>
            <a:off x="4960027" y="4988325"/>
            <a:ext cx="1305325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186690">
              <a:lnSpc>
                <a:spcPts val="1000"/>
              </a:lnSpc>
              <a:spcBef>
                <a:spcPts val="420"/>
              </a:spcBef>
            </a:pP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900" b="1" spc="-3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двар</a:t>
            </a:r>
            <a:r>
              <a:rPr lang="ru-RU" sz="9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900" b="1" spc="-2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900" b="1" spc="-4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льный отчет </a:t>
            </a: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анализу  данных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82F23CF9-FD5A-4D8B-98C5-BACC520819B6}"/>
              </a:ext>
            </a:extLst>
          </p:cNvPr>
          <p:cNvSpPr/>
          <p:nvPr/>
        </p:nvSpPr>
        <p:spPr>
          <a:xfrm>
            <a:off x="2750910" y="1523960"/>
            <a:ext cx="630858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AEF51961-CD1F-44DA-AAC6-CB1A112E9F60}"/>
              </a:ext>
            </a:extLst>
          </p:cNvPr>
          <p:cNvSpPr/>
          <p:nvPr/>
        </p:nvSpPr>
        <p:spPr>
          <a:xfrm>
            <a:off x="3048242" y="2425359"/>
            <a:ext cx="3593856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63D5E581-0853-46C1-B739-B6F2A9EE7BF6}"/>
              </a:ext>
            </a:extLst>
          </p:cNvPr>
          <p:cNvSpPr/>
          <p:nvPr/>
        </p:nvSpPr>
        <p:spPr>
          <a:xfrm>
            <a:off x="4895733" y="2835043"/>
            <a:ext cx="1879212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D754B5C8-390F-4B51-97C2-C80C50375BDB}"/>
              </a:ext>
            </a:extLst>
          </p:cNvPr>
          <p:cNvSpPr/>
          <p:nvPr/>
        </p:nvSpPr>
        <p:spPr>
          <a:xfrm>
            <a:off x="2108827" y="3264419"/>
            <a:ext cx="5149039" cy="271016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="" xmlns:a16="http://schemas.microsoft.com/office/drawing/2014/main" id="{84970C4C-DE9C-47B0-A73E-AB08B7F16D9B}"/>
              </a:ext>
            </a:extLst>
          </p:cNvPr>
          <p:cNvSpPr/>
          <p:nvPr/>
        </p:nvSpPr>
        <p:spPr>
          <a:xfrm>
            <a:off x="7157031" y="3708406"/>
            <a:ext cx="3076487" cy="271128"/>
          </a:xfrm>
          <a:prstGeom prst="homePlate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345FE104-D919-4EAB-B313-7F8101C60105}"/>
              </a:ext>
            </a:extLst>
          </p:cNvPr>
          <p:cNvCxnSpPr>
            <a:cxnSpLocks/>
          </p:cNvCxnSpPr>
          <p:nvPr/>
        </p:nvCxnSpPr>
        <p:spPr>
          <a:xfrm>
            <a:off x="4885156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="" xmlns:a16="http://schemas.microsoft.com/office/drawing/2014/main" id="{2E31AC48-B1AE-48D5-85AC-0C94E636C593}"/>
              </a:ext>
            </a:extLst>
          </p:cNvPr>
          <p:cNvCxnSpPr>
            <a:cxnSpLocks/>
          </p:cNvCxnSpPr>
          <p:nvPr/>
        </p:nvCxnSpPr>
        <p:spPr>
          <a:xfrm>
            <a:off x="7016783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>
            <a:extLst>
              <a:ext uri="{FF2B5EF4-FFF2-40B4-BE49-F238E27FC236}">
                <a16:creationId xmlns="" xmlns:a16="http://schemas.microsoft.com/office/drawing/2014/main" id="{DB716F8D-0235-4C5D-906F-87C4F82FBB7C}"/>
              </a:ext>
            </a:extLst>
          </p:cNvPr>
          <p:cNvSpPr txBox="1"/>
          <p:nvPr/>
        </p:nvSpPr>
        <p:spPr>
          <a:xfrm>
            <a:off x="7386235" y="3298387"/>
            <a:ext cx="2425129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lang="ru-RU" sz="900" b="1" spc="-2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spc="-5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инвестпрофиля</a:t>
            </a:r>
            <a:endParaRPr lang="ru-RU" sz="9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="" xmlns:a16="http://schemas.microsoft.com/office/drawing/2014/main" id="{2AF4D8D1-1BB0-4C45-B5E7-BBA1738377C9}"/>
              </a:ext>
            </a:extLst>
          </p:cNvPr>
          <p:cNvSpPr txBox="1"/>
          <p:nvPr/>
        </p:nvSpPr>
        <p:spPr>
          <a:xfrm>
            <a:off x="6734895" y="2425024"/>
            <a:ext cx="3076483" cy="17184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900" b="1" spc="-5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данных</a:t>
            </a:r>
          </a:p>
        </p:txBody>
      </p:sp>
      <p:sp>
        <p:nvSpPr>
          <p:cNvPr id="71" name="object 30">
            <a:extLst>
              <a:ext uri="{FF2B5EF4-FFF2-40B4-BE49-F238E27FC236}">
                <a16:creationId xmlns="" xmlns:a16="http://schemas.microsoft.com/office/drawing/2014/main" id="{4551A709-144B-487D-A2A5-17F072B0CC70}"/>
              </a:ext>
            </a:extLst>
          </p:cNvPr>
          <p:cNvSpPr txBox="1"/>
          <p:nvPr/>
        </p:nvSpPr>
        <p:spPr>
          <a:xfrm>
            <a:off x="851840" y="4933996"/>
            <a:ext cx="97826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lang="ru-RU" sz="900" b="1" spc="-1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                и заключение  договора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2CC81B-920F-795C-EA77-DEFFB1B98233}"/>
              </a:ext>
            </a:extLst>
          </p:cNvPr>
          <p:cNvSpPr txBox="1"/>
          <p:nvPr/>
        </p:nvSpPr>
        <p:spPr bwMode="auto">
          <a:xfrm>
            <a:off x="297999" y="325041"/>
            <a:ext cx="1013878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ПЛАН РАБОТЫ В МО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C7C3FD6-9D7A-1CFA-A5AC-ADFAD166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4B01FA61-69F6-8711-BDC1-AA3D998C3015}"/>
              </a:ext>
            </a:extLst>
          </p:cNvPr>
          <p:cNvSpPr/>
          <p:nvPr/>
        </p:nvSpPr>
        <p:spPr>
          <a:xfrm>
            <a:off x="863503" y="6256782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917CDD30-5B48-F5CB-C5D1-7B14882272D7}"/>
              </a:ext>
            </a:extLst>
          </p:cNvPr>
          <p:cNvSpPr/>
          <p:nvPr/>
        </p:nvSpPr>
        <p:spPr>
          <a:xfrm>
            <a:off x="2997159" y="6256781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D2BBC24-7DE1-5637-5740-9610AA0C0031}"/>
              </a:ext>
            </a:extLst>
          </p:cNvPr>
          <p:cNvSpPr/>
          <p:nvPr/>
        </p:nvSpPr>
        <p:spPr>
          <a:xfrm>
            <a:off x="5126258" y="6256780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34C48779-997F-A007-D9EE-30B2CF495C48}"/>
              </a:ext>
            </a:extLst>
          </p:cNvPr>
          <p:cNvSpPr/>
          <p:nvPr/>
        </p:nvSpPr>
        <p:spPr>
          <a:xfrm>
            <a:off x="7259914" y="6256779"/>
            <a:ext cx="1647042" cy="885342"/>
          </a:xfrm>
          <a:prstGeom prst="roundRect">
            <a:avLst>
              <a:gd name="adj" fmla="val 17947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B686F683-B2FD-CE85-A3EC-80B961D4F529}"/>
              </a:ext>
            </a:extLst>
          </p:cNvPr>
          <p:cNvGrpSpPr/>
          <p:nvPr/>
        </p:nvGrpSpPr>
        <p:grpSpPr>
          <a:xfrm rot="5400000">
            <a:off x="4807750" y="6573694"/>
            <a:ext cx="175965" cy="288100"/>
            <a:chOff x="192921" y="1491096"/>
            <a:chExt cx="175965" cy="288100"/>
          </a:xfrm>
        </p:grpSpPr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17F1DD47-1E56-5E22-A30E-614D94D35B4C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="" xmlns:a16="http://schemas.microsoft.com/office/drawing/2014/main" id="{C2B7F090-A3CD-DB97-1E1A-EBE710F801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="" xmlns:a16="http://schemas.microsoft.com/office/drawing/2014/main" id="{26333D3E-D411-124B-1ED6-D8B936FEC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25AA767B-6B5D-EAFD-09DC-4449FBAFA484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="" xmlns:a16="http://schemas.microsoft.com/office/drawing/2014/main" id="{05500C2C-E314-D422-518B-3B9BDD0ABE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="" xmlns:a16="http://schemas.microsoft.com/office/drawing/2014/main" id="{5E3E2C80-C82A-1C38-94D9-2C5A40195A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Группа 27">
              <a:extLst>
                <a:ext uri="{FF2B5EF4-FFF2-40B4-BE49-F238E27FC236}">
                  <a16:creationId xmlns="" xmlns:a16="http://schemas.microsoft.com/office/drawing/2014/main" id="{1B84CD39-7EA3-A73E-625E-7D12502AECAC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="" xmlns:a16="http://schemas.microsoft.com/office/drawing/2014/main" id="{CE5A88BD-9751-BF20-37D5-EFBF8F532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="" xmlns:a16="http://schemas.microsoft.com/office/drawing/2014/main" id="{221F0E20-0823-80DA-D2AC-3DCE281C13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E4C18FB9-9B13-4EB5-451C-13035D10AB56}"/>
              </a:ext>
            </a:extLst>
          </p:cNvPr>
          <p:cNvGrpSpPr/>
          <p:nvPr/>
        </p:nvGrpSpPr>
        <p:grpSpPr>
          <a:xfrm rot="5400000">
            <a:off x="6922419" y="6573694"/>
            <a:ext cx="175965" cy="288100"/>
            <a:chOff x="192921" y="1491096"/>
            <a:chExt cx="175965" cy="288100"/>
          </a:xfrm>
        </p:grpSpPr>
        <p:grpSp>
          <p:nvGrpSpPr>
            <p:cNvPr id="57" name="Группа 56">
              <a:extLst>
                <a:ext uri="{FF2B5EF4-FFF2-40B4-BE49-F238E27FC236}">
                  <a16:creationId xmlns="" xmlns:a16="http://schemas.microsoft.com/office/drawing/2014/main" id="{056C73EF-758C-D657-FDEA-39AAAE2C0D40}"/>
                </a:ext>
              </a:extLst>
            </p:cNvPr>
            <p:cNvGrpSpPr/>
            <p:nvPr/>
          </p:nvGrpSpPr>
          <p:grpSpPr>
            <a:xfrm>
              <a:off x="192921" y="1491096"/>
              <a:ext cx="175965" cy="89869"/>
              <a:chOff x="58167" y="1909217"/>
              <a:chExt cx="196844" cy="89869"/>
            </a:xfrm>
          </p:grpSpPr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="" xmlns:a16="http://schemas.microsoft.com/office/drawing/2014/main" id="{CAB0062A-AE7F-808C-FCB4-9AF5FA726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="" xmlns:a16="http://schemas.microsoft.com/office/drawing/2014/main" id="{C8528B1F-7B51-E56F-8D5D-90068AA59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Группа 57">
              <a:extLst>
                <a:ext uri="{FF2B5EF4-FFF2-40B4-BE49-F238E27FC236}">
                  <a16:creationId xmlns="" xmlns:a16="http://schemas.microsoft.com/office/drawing/2014/main" id="{7D46CE3C-CEBA-48F1-934C-192510EE451B}"/>
                </a:ext>
              </a:extLst>
            </p:cNvPr>
            <p:cNvGrpSpPr/>
            <p:nvPr/>
          </p:nvGrpSpPr>
          <p:grpSpPr>
            <a:xfrm>
              <a:off x="192921" y="1590212"/>
              <a:ext cx="175965" cy="89869"/>
              <a:chOff x="58167" y="1909217"/>
              <a:chExt cx="196844" cy="89869"/>
            </a:xfrm>
          </p:grpSpPr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="" xmlns:a16="http://schemas.microsoft.com/office/drawing/2014/main" id="{C1830D7F-ACF6-63A5-17F3-083CEA2A30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="" xmlns:a16="http://schemas.microsoft.com/office/drawing/2014/main" id="{D0E1957A-765F-481F-B79A-19F66DA05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Группа 58">
              <a:extLst>
                <a:ext uri="{FF2B5EF4-FFF2-40B4-BE49-F238E27FC236}">
                  <a16:creationId xmlns="" xmlns:a16="http://schemas.microsoft.com/office/drawing/2014/main" id="{32F0C7E3-F7C6-D98A-34B2-0469C4254BFE}"/>
                </a:ext>
              </a:extLst>
            </p:cNvPr>
            <p:cNvGrpSpPr/>
            <p:nvPr/>
          </p:nvGrpSpPr>
          <p:grpSpPr>
            <a:xfrm>
              <a:off x="192921" y="1689327"/>
              <a:ext cx="175965" cy="89869"/>
              <a:chOff x="58167" y="1909217"/>
              <a:chExt cx="196844" cy="89869"/>
            </a:xfrm>
          </p:grpSpPr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="" xmlns:a16="http://schemas.microsoft.com/office/drawing/2014/main" id="{198A40F7-183A-2F43-7CCC-78CAC6743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167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="" xmlns:a16="http://schemas.microsoft.com/office/drawing/2014/main" id="{2A038B02-6317-BE48-3153-CEDB83A3AA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589" y="1909217"/>
                <a:ext cx="98422" cy="89869"/>
              </a:xfrm>
              <a:prstGeom prst="line">
                <a:avLst/>
              </a:prstGeom>
              <a:ln>
                <a:solidFill>
                  <a:srgbClr val="0092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922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E581AF-443B-9C21-2E13-84FBD468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79" y="0"/>
            <a:ext cx="4494421" cy="7562850"/>
          </a:xfrm>
          <a:prstGeom prst="rect">
            <a:avLst/>
          </a:prstGeom>
        </p:spPr>
      </p:pic>
      <p:sp>
        <p:nvSpPr>
          <p:cNvPr id="79" name="object 54">
            <a:extLst>
              <a:ext uri="{FF2B5EF4-FFF2-40B4-BE49-F238E27FC236}">
                <a16:creationId xmlns="" xmlns:a16="http://schemas.microsoft.com/office/drawing/2014/main" id="{B1DBA2DC-BC3F-E038-B33F-202BFB2F5560}"/>
              </a:ext>
            </a:extLst>
          </p:cNvPr>
          <p:cNvSpPr txBox="1"/>
          <p:nvPr/>
        </p:nvSpPr>
        <p:spPr>
          <a:xfrm>
            <a:off x="1325376" y="1971075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Афанасьев С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А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83" name="object 54">
            <a:extLst>
              <a:ext uri="{FF2B5EF4-FFF2-40B4-BE49-F238E27FC236}">
                <a16:creationId xmlns="" xmlns:a16="http://schemas.microsoft.com/office/drawing/2014/main" id="{49B03787-7AED-B2EE-75A4-873537421990}"/>
              </a:ext>
            </a:extLst>
          </p:cNvPr>
          <p:cNvSpPr txBox="1"/>
          <p:nvPr/>
        </p:nvSpPr>
        <p:spPr>
          <a:xfrm>
            <a:off x="-372513" y="3608035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Петрик С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В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99" name="object 54">
            <a:extLst>
              <a:ext uri="{FF2B5EF4-FFF2-40B4-BE49-F238E27FC236}">
                <a16:creationId xmlns="" xmlns:a16="http://schemas.microsoft.com/office/drawing/2014/main" id="{C18B6E84-A2D5-3259-2B79-22EDA8482A2F}"/>
              </a:ext>
            </a:extLst>
          </p:cNvPr>
          <p:cNvSpPr txBox="1"/>
          <p:nvPr/>
        </p:nvSpPr>
        <p:spPr>
          <a:xfrm>
            <a:off x="4008648" y="1966268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Ципорин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П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И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F06591-B13C-79D7-D57E-15ACD9B322F5}"/>
              </a:ext>
            </a:extLst>
          </p:cNvPr>
          <p:cNvSpPr txBox="1"/>
          <p:nvPr/>
        </p:nvSpPr>
        <p:spPr bwMode="auto">
          <a:xfrm>
            <a:off x="297999" y="325041"/>
            <a:ext cx="98732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ЭКСПЕРТНЫЙ СОСТАВ 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="" xmlns:a16="http://schemas.microsoft.com/office/drawing/2014/main" id="{59822CD7-71AF-8096-0756-037B1988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6F79926C-124C-71EE-E8C7-BD23F9C4B7F9}"/>
              </a:ext>
            </a:extLst>
          </p:cNvPr>
          <p:cNvSpPr/>
          <p:nvPr/>
        </p:nvSpPr>
        <p:spPr>
          <a:xfrm>
            <a:off x="1812600" y="1947700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0" name="Рисунок 79" descr="Пользователь контур">
            <a:extLst>
              <a:ext uri="{FF2B5EF4-FFF2-40B4-BE49-F238E27FC236}">
                <a16:creationId xmlns="" xmlns:a16="http://schemas.microsoft.com/office/drawing/2014/main" id="{0FBD0ABA-82A6-F51D-9991-BE70B0785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33916" y="1481976"/>
            <a:ext cx="396000" cy="396000"/>
          </a:xfrm>
          <a:prstGeom prst="rect">
            <a:avLst/>
          </a:prstGeom>
        </p:spPr>
      </p:pic>
      <p:sp>
        <p:nvSpPr>
          <p:cNvPr id="81" name="object 8">
            <a:extLst>
              <a:ext uri="{FF2B5EF4-FFF2-40B4-BE49-F238E27FC236}">
                <a16:creationId xmlns="" xmlns:a16="http://schemas.microsoft.com/office/drawing/2014/main" id="{66FAFA65-37E6-69A1-A0DF-DB3B43F6BF24}"/>
              </a:ext>
            </a:extLst>
          </p:cNvPr>
          <p:cNvSpPr txBox="1"/>
          <p:nvPr/>
        </p:nvSpPr>
        <p:spPr>
          <a:xfrm>
            <a:off x="1581053" y="2363160"/>
            <a:ext cx="26554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Губернатора,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Департамента экономического развития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="" xmlns:a16="http://schemas.microsoft.com/office/drawing/2014/main" id="{E94B8318-74C1-26D3-18FF-83884FEB3A2E}"/>
              </a:ext>
            </a:extLst>
          </p:cNvPr>
          <p:cNvSpPr/>
          <p:nvPr/>
        </p:nvSpPr>
        <p:spPr>
          <a:xfrm>
            <a:off x="235516" y="3575345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4" name="Рисунок 83" descr="Пользователь контур">
            <a:extLst>
              <a:ext uri="{FF2B5EF4-FFF2-40B4-BE49-F238E27FC236}">
                <a16:creationId xmlns="" xmlns:a16="http://schemas.microsoft.com/office/drawing/2014/main" id="{E542EA6D-DD4C-43FA-2FC3-9E4A41A0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3999" y="3057554"/>
            <a:ext cx="396000" cy="396000"/>
          </a:xfrm>
          <a:prstGeom prst="rect">
            <a:avLst/>
          </a:prstGeom>
        </p:spPr>
      </p:pic>
      <p:sp>
        <p:nvSpPr>
          <p:cNvPr id="85" name="object 8">
            <a:extLst>
              <a:ext uri="{FF2B5EF4-FFF2-40B4-BE49-F238E27FC236}">
                <a16:creationId xmlns="" xmlns:a16="http://schemas.microsoft.com/office/drawing/2014/main" id="{1862219C-E148-6D35-570C-62624A7DC6B8}"/>
              </a:ext>
            </a:extLst>
          </p:cNvPr>
          <p:cNvSpPr txBox="1"/>
          <p:nvPr/>
        </p:nvSpPr>
        <p:spPr>
          <a:xfrm>
            <a:off x="132632" y="4006003"/>
            <a:ext cx="265543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по управлению государственным имуществом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98" name="Скругленный прямоугольник 97">
            <a:extLst>
              <a:ext uri="{FF2B5EF4-FFF2-40B4-BE49-F238E27FC236}">
                <a16:creationId xmlns="" xmlns:a16="http://schemas.microsoft.com/office/drawing/2014/main" id="{B4D78190-3470-1DFB-0FA1-A4199085ED06}"/>
              </a:ext>
            </a:extLst>
          </p:cNvPr>
          <p:cNvSpPr/>
          <p:nvPr/>
        </p:nvSpPr>
        <p:spPr>
          <a:xfrm>
            <a:off x="4495872" y="1942893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0" name="Рисунок 99" descr="Пользователь контур">
            <a:extLst>
              <a:ext uri="{FF2B5EF4-FFF2-40B4-BE49-F238E27FC236}">
                <a16:creationId xmlns="" xmlns:a16="http://schemas.microsoft.com/office/drawing/2014/main" id="{6CF6B1E1-8C40-E2CE-CDB2-F9408DF8A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7188" y="1477169"/>
            <a:ext cx="396000" cy="396000"/>
          </a:xfrm>
          <a:prstGeom prst="rect">
            <a:avLst/>
          </a:prstGeom>
        </p:spPr>
      </p:pic>
      <p:sp>
        <p:nvSpPr>
          <p:cNvPr id="101" name="object 8">
            <a:extLst>
              <a:ext uri="{FF2B5EF4-FFF2-40B4-BE49-F238E27FC236}">
                <a16:creationId xmlns="" xmlns:a16="http://schemas.microsoft.com/office/drawing/2014/main" id="{0C313CCD-1879-4046-72A8-FD6300DDFAAC}"/>
              </a:ext>
            </a:extLst>
          </p:cNvPr>
          <p:cNvSpPr txBox="1"/>
          <p:nvPr/>
        </p:nvSpPr>
        <p:spPr>
          <a:xfrm>
            <a:off x="4264325" y="2358353"/>
            <a:ext cx="265543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Заместитель Губернатора, директор департамента информационных технологий и цифрового развития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="" xmlns:a16="http://schemas.microsoft.com/office/drawing/2014/main" id="{CE19D51F-1474-2374-F4BD-EB690DF207CD}"/>
              </a:ext>
            </a:extLst>
          </p:cNvPr>
          <p:cNvSpPr/>
          <p:nvPr/>
        </p:nvSpPr>
        <p:spPr>
          <a:xfrm>
            <a:off x="2930179" y="3607677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4" name="Рисунок 103" descr="Пользователь контур">
            <a:extLst>
              <a:ext uri="{FF2B5EF4-FFF2-40B4-BE49-F238E27FC236}">
                <a16:creationId xmlns="" xmlns:a16="http://schemas.microsoft.com/office/drawing/2014/main" id="{2F2DD811-7959-3832-1E13-DFEDA2E48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81711" y="3057554"/>
            <a:ext cx="396000" cy="396000"/>
          </a:xfrm>
          <a:prstGeom prst="rect">
            <a:avLst/>
          </a:prstGeom>
        </p:spPr>
      </p:pic>
      <p:sp>
        <p:nvSpPr>
          <p:cNvPr id="58" name="object 54">
            <a:extLst>
              <a:ext uri="{FF2B5EF4-FFF2-40B4-BE49-F238E27FC236}">
                <a16:creationId xmlns="" xmlns:a16="http://schemas.microsoft.com/office/drawing/2014/main" id="{F59E5319-152F-AF48-A79F-60EF3F5B0D8D}"/>
              </a:ext>
            </a:extLst>
          </p:cNvPr>
          <p:cNvSpPr txBox="1"/>
          <p:nvPr/>
        </p:nvSpPr>
        <p:spPr>
          <a:xfrm>
            <a:off x="2397638" y="3633493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Белкин Р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М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59" name="object 54">
            <a:extLst>
              <a:ext uri="{FF2B5EF4-FFF2-40B4-BE49-F238E27FC236}">
                <a16:creationId xmlns="" xmlns:a16="http://schemas.microsoft.com/office/drawing/2014/main" id="{ADD641BA-8156-9B46-942B-2FC74145AF5D}"/>
              </a:ext>
            </a:extLst>
          </p:cNvPr>
          <p:cNvSpPr txBox="1"/>
          <p:nvPr/>
        </p:nvSpPr>
        <p:spPr>
          <a:xfrm>
            <a:off x="5218645" y="3596670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Каров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М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И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D0BF293B-C6FA-724F-AD70-0D0349BF8FE7}"/>
              </a:ext>
            </a:extLst>
          </p:cNvPr>
          <p:cNvSpPr/>
          <p:nvPr/>
        </p:nvSpPr>
        <p:spPr>
          <a:xfrm>
            <a:off x="7043414" y="1947700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3" name="Рисунок 62" descr="Пользователь контур">
            <a:extLst>
              <a:ext uri="{FF2B5EF4-FFF2-40B4-BE49-F238E27FC236}">
                <a16:creationId xmlns="" xmlns:a16="http://schemas.microsoft.com/office/drawing/2014/main" id="{E9204650-3AE1-A441-9B81-371A85B0A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64730" y="1481976"/>
            <a:ext cx="396000" cy="396000"/>
          </a:xfrm>
          <a:prstGeom prst="rect">
            <a:avLst/>
          </a:prstGeom>
        </p:spPr>
      </p:pic>
      <p:sp>
        <p:nvSpPr>
          <p:cNvPr id="64" name="object 8">
            <a:extLst>
              <a:ext uri="{FF2B5EF4-FFF2-40B4-BE49-F238E27FC236}">
                <a16:creationId xmlns="" xmlns:a16="http://schemas.microsoft.com/office/drawing/2014/main" id="{1CD3E89B-2EF7-CD42-996A-5C7FAFF3394D}"/>
              </a:ext>
            </a:extLst>
          </p:cNvPr>
          <p:cNvSpPr txBox="1"/>
          <p:nvPr/>
        </p:nvSpPr>
        <p:spPr>
          <a:xfrm>
            <a:off x="6932568" y="2363160"/>
            <a:ext cx="241403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Представительства —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Губернатора Ханты-Мансийского автономного округа —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Югры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="" xmlns:a16="http://schemas.microsoft.com/office/drawing/2014/main" id="{6A442BFD-B33A-4545-A852-61D30FB1BAB2}"/>
              </a:ext>
            </a:extLst>
          </p:cNvPr>
          <p:cNvSpPr/>
          <p:nvPr/>
        </p:nvSpPr>
        <p:spPr>
          <a:xfrm>
            <a:off x="5578263" y="3573632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6" name="Рисунок 65" descr="Пользователь контур">
            <a:extLst>
              <a:ext uri="{FF2B5EF4-FFF2-40B4-BE49-F238E27FC236}">
                <a16:creationId xmlns="" xmlns:a16="http://schemas.microsoft.com/office/drawing/2014/main" id="{7AE621A1-D81C-8F4F-9871-A9C205742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56190" y="3062014"/>
            <a:ext cx="396000" cy="396000"/>
          </a:xfrm>
          <a:prstGeom prst="rect">
            <a:avLst/>
          </a:prstGeom>
        </p:spPr>
      </p:pic>
      <p:sp>
        <p:nvSpPr>
          <p:cNvPr id="67" name="object 8">
            <a:extLst>
              <a:ext uri="{FF2B5EF4-FFF2-40B4-BE49-F238E27FC236}">
                <a16:creationId xmlns="" xmlns:a16="http://schemas.microsoft.com/office/drawing/2014/main" id="{38D8BFA3-607F-6F4B-BC36-DB9850763EA3}"/>
              </a:ext>
            </a:extLst>
          </p:cNvPr>
          <p:cNvSpPr txBox="1"/>
          <p:nvPr/>
        </p:nvSpPr>
        <p:spPr>
          <a:xfrm>
            <a:off x="5472913" y="3946202"/>
            <a:ext cx="2542843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строительства и жилищно-коммунального хозяйства Ханты-Мансийского 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автономного округа 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bject 54">
            <a:extLst>
              <a:ext uri="{FF2B5EF4-FFF2-40B4-BE49-F238E27FC236}">
                <a16:creationId xmlns="" xmlns:a16="http://schemas.microsoft.com/office/drawing/2014/main" id="{3C1FF9E3-7C54-B145-9485-E57726B21E99}"/>
              </a:ext>
            </a:extLst>
          </p:cNvPr>
          <p:cNvSpPr txBox="1"/>
          <p:nvPr/>
        </p:nvSpPr>
        <p:spPr>
          <a:xfrm>
            <a:off x="7709406" y="3525252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Добровольский А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А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75" name="object 54">
            <a:extLst>
              <a:ext uri="{FF2B5EF4-FFF2-40B4-BE49-F238E27FC236}">
                <a16:creationId xmlns="" xmlns:a16="http://schemas.microsoft.com/office/drawing/2014/main" id="{877C6970-3DF9-7C4B-9A22-7B39F3E4B02E}"/>
              </a:ext>
            </a:extLst>
          </p:cNvPr>
          <p:cNvSpPr txBox="1"/>
          <p:nvPr/>
        </p:nvSpPr>
        <p:spPr>
          <a:xfrm>
            <a:off x="5248302" y="55621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Добровольский М. А.</a:t>
            </a:r>
            <a:endParaRPr lang="ru-RU" sz="1200" b="1" spc="15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94AFBEA8-CE1E-8F4F-9CD0-60B60F73E9F2}"/>
              </a:ext>
            </a:extLst>
          </p:cNvPr>
          <p:cNvSpPr/>
          <p:nvPr/>
        </p:nvSpPr>
        <p:spPr>
          <a:xfrm>
            <a:off x="3019616" y="55439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7" name="Рисунок 76" descr="Пользователь контур">
            <a:extLst>
              <a:ext uri="{FF2B5EF4-FFF2-40B4-BE49-F238E27FC236}">
                <a16:creationId xmlns="" xmlns:a16="http://schemas.microsoft.com/office/drawing/2014/main" id="{B21948E2-FD1C-D04D-88F9-9B0378162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40932" y="5078197"/>
            <a:ext cx="396000" cy="396000"/>
          </a:xfrm>
          <a:prstGeom prst="rect">
            <a:avLst/>
          </a:prstGeom>
        </p:spPr>
      </p:pic>
      <p:sp>
        <p:nvSpPr>
          <p:cNvPr id="94" name="object 8">
            <a:extLst>
              <a:ext uri="{FF2B5EF4-FFF2-40B4-BE49-F238E27FC236}">
                <a16:creationId xmlns="" xmlns:a16="http://schemas.microsoft.com/office/drawing/2014/main" id="{E988B689-A4F6-944D-951D-063B721ACE9F}"/>
              </a:ext>
            </a:extLst>
          </p:cNvPr>
          <p:cNvSpPr txBox="1"/>
          <p:nvPr/>
        </p:nvSpPr>
        <p:spPr>
          <a:xfrm>
            <a:off x="7988227" y="3956939"/>
            <a:ext cx="265543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здравоохранения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785FE57D-84ED-7841-9D2F-6B64803F488B}"/>
              </a:ext>
            </a:extLst>
          </p:cNvPr>
          <p:cNvSpPr/>
          <p:nvPr/>
        </p:nvSpPr>
        <p:spPr>
          <a:xfrm>
            <a:off x="5735526" y="55388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Пользователь контур">
            <a:extLst>
              <a:ext uri="{FF2B5EF4-FFF2-40B4-BE49-F238E27FC236}">
                <a16:creationId xmlns="" xmlns:a16="http://schemas.microsoft.com/office/drawing/2014/main" id="{1A0F2138-4FCB-2448-91A5-804BCB0E6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56842" y="5073097"/>
            <a:ext cx="396000" cy="396000"/>
          </a:xfrm>
          <a:prstGeom prst="rect">
            <a:avLst/>
          </a:prstGeom>
        </p:spPr>
      </p:pic>
      <p:sp>
        <p:nvSpPr>
          <p:cNvPr id="97" name="object 8">
            <a:extLst>
              <a:ext uri="{FF2B5EF4-FFF2-40B4-BE49-F238E27FC236}">
                <a16:creationId xmlns="" xmlns:a16="http://schemas.microsoft.com/office/drawing/2014/main" id="{44570B93-3219-1444-A31E-B7D116817E95}"/>
              </a:ext>
            </a:extLst>
          </p:cNvPr>
          <p:cNvSpPr txBox="1"/>
          <p:nvPr/>
        </p:nvSpPr>
        <p:spPr>
          <a:xfrm>
            <a:off x="5472913" y="5954281"/>
            <a:ext cx="271310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Учредитель ООО «</a:t>
            </a:r>
            <a:r>
              <a:rPr kumimoji="0" lang="ru-RU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МиК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object 54">
            <a:extLst>
              <a:ext uri="{FF2B5EF4-FFF2-40B4-BE49-F238E27FC236}">
                <a16:creationId xmlns="" xmlns:a16="http://schemas.microsoft.com/office/drawing/2014/main" id="{E4519EC3-4DE7-0D49-BBC2-7ED841F86FBB}"/>
              </a:ext>
            </a:extLst>
          </p:cNvPr>
          <p:cNvSpPr txBox="1"/>
          <p:nvPr/>
        </p:nvSpPr>
        <p:spPr>
          <a:xfrm>
            <a:off x="7763206" y="55672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Ермолин А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В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115" name="Скругленный прямоугольник 114">
            <a:extLst>
              <a:ext uri="{FF2B5EF4-FFF2-40B4-BE49-F238E27FC236}">
                <a16:creationId xmlns="" xmlns:a16="http://schemas.microsoft.com/office/drawing/2014/main" id="{6BFEEC59-E5ED-D04C-8740-FC4BF1AC8184}"/>
              </a:ext>
            </a:extLst>
          </p:cNvPr>
          <p:cNvSpPr/>
          <p:nvPr/>
        </p:nvSpPr>
        <p:spPr>
          <a:xfrm>
            <a:off x="8250430" y="55439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6" name="Рисунок 115" descr="Пользователь контур">
            <a:extLst>
              <a:ext uri="{FF2B5EF4-FFF2-40B4-BE49-F238E27FC236}">
                <a16:creationId xmlns="" xmlns:a16="http://schemas.microsoft.com/office/drawing/2014/main" id="{EA8B609E-6920-4849-AEF1-7AD500FF5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71746" y="5078197"/>
            <a:ext cx="396000" cy="396000"/>
          </a:xfrm>
          <a:prstGeom prst="rect">
            <a:avLst/>
          </a:prstGeom>
        </p:spPr>
      </p:pic>
      <p:sp>
        <p:nvSpPr>
          <p:cNvPr id="117" name="object 8">
            <a:extLst>
              <a:ext uri="{FF2B5EF4-FFF2-40B4-BE49-F238E27FC236}">
                <a16:creationId xmlns="" xmlns:a16="http://schemas.microsoft.com/office/drawing/2014/main" id="{6078035F-1B1A-734F-9A4F-714209E271F3}"/>
              </a:ext>
            </a:extLst>
          </p:cNvPr>
          <p:cNvSpPr txBox="1"/>
          <p:nvPr/>
        </p:nvSpPr>
        <p:spPr>
          <a:xfrm>
            <a:off x="8139584" y="5959381"/>
            <a:ext cx="241403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АО «Полярный кварц»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="" xmlns:a16="http://schemas.microsoft.com/office/drawing/2014/main" id="{FA68312D-3927-B040-A836-E6764F04C90B}"/>
              </a:ext>
            </a:extLst>
          </p:cNvPr>
          <p:cNvSpPr/>
          <p:nvPr/>
        </p:nvSpPr>
        <p:spPr>
          <a:xfrm>
            <a:off x="312711" y="5538821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0" name="Рисунок 119" descr="Пользователь контур">
            <a:extLst>
              <a:ext uri="{FF2B5EF4-FFF2-40B4-BE49-F238E27FC236}">
                <a16:creationId xmlns="" xmlns:a16="http://schemas.microsoft.com/office/drawing/2014/main" id="{071D9AD5-C2A5-7346-91C1-F77A40548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34027" y="5073097"/>
            <a:ext cx="396000" cy="396000"/>
          </a:xfrm>
          <a:prstGeom prst="rect">
            <a:avLst/>
          </a:prstGeom>
        </p:spPr>
      </p:pic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6A442BFD-B33A-4545-A852-61D30FB1BAB2}"/>
              </a:ext>
            </a:extLst>
          </p:cNvPr>
          <p:cNvSpPr/>
          <p:nvPr/>
        </p:nvSpPr>
        <p:spPr>
          <a:xfrm>
            <a:off x="8218658" y="3501093"/>
            <a:ext cx="2194577" cy="27444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21B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6" name="Рисунок 45" descr="Пользователь контур">
            <a:extLst>
              <a:ext uri="{FF2B5EF4-FFF2-40B4-BE49-F238E27FC236}">
                <a16:creationId xmlns="" xmlns:a16="http://schemas.microsoft.com/office/drawing/2014/main" id="{7AE621A1-D81C-8F4F-9871-A9C205742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19946" y="2989664"/>
            <a:ext cx="396000" cy="396000"/>
          </a:xfrm>
          <a:prstGeom prst="rect">
            <a:avLst/>
          </a:prstGeom>
        </p:spPr>
      </p:pic>
      <p:sp>
        <p:nvSpPr>
          <p:cNvPr id="47" name="object 8">
            <a:extLst>
              <a:ext uri="{FF2B5EF4-FFF2-40B4-BE49-F238E27FC236}">
                <a16:creationId xmlns="" xmlns:a16="http://schemas.microsoft.com/office/drawing/2014/main" id="{1CD3E89B-2EF7-CD42-996A-5C7FAFF3394D}"/>
              </a:ext>
            </a:extLst>
          </p:cNvPr>
          <p:cNvSpPr txBox="1"/>
          <p:nvPr/>
        </p:nvSpPr>
        <p:spPr>
          <a:xfrm>
            <a:off x="2860174" y="3962140"/>
            <a:ext cx="2414034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труда и занятости населения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</a:t>
            </a:r>
          </a:p>
        </p:txBody>
      </p:sp>
      <p:sp>
        <p:nvSpPr>
          <p:cNvPr id="48" name="object 54">
            <a:extLst>
              <a:ext uri="{FF2B5EF4-FFF2-40B4-BE49-F238E27FC236}">
                <a16:creationId xmlns="" xmlns:a16="http://schemas.microsoft.com/office/drawing/2014/main" id="{F59E5319-152F-AF48-A79F-60EF3F5B0D8D}"/>
              </a:ext>
            </a:extLst>
          </p:cNvPr>
          <p:cNvSpPr txBox="1"/>
          <p:nvPr/>
        </p:nvSpPr>
        <p:spPr>
          <a:xfrm>
            <a:off x="6500945" y="1967999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Нигматулин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В. А.</a:t>
            </a:r>
            <a:endParaRPr lang="ru-RU" sz="1200" b="1" spc="15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49" name="object 54">
            <a:extLst>
              <a:ext uri="{FF2B5EF4-FFF2-40B4-BE49-F238E27FC236}">
                <a16:creationId xmlns="" xmlns:a16="http://schemas.microsoft.com/office/drawing/2014/main" id="{877C6970-3DF9-7C4B-9A22-7B39F3E4B02E}"/>
              </a:ext>
            </a:extLst>
          </p:cNvPr>
          <p:cNvSpPr txBox="1"/>
          <p:nvPr/>
        </p:nvSpPr>
        <p:spPr>
          <a:xfrm>
            <a:off x="-214786" y="5572396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Усольцев М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 И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.</a:t>
            </a:r>
          </a:p>
        </p:txBody>
      </p:sp>
      <p:sp>
        <p:nvSpPr>
          <p:cNvPr id="50" name="object 8">
            <a:extLst>
              <a:ext uri="{FF2B5EF4-FFF2-40B4-BE49-F238E27FC236}">
                <a16:creationId xmlns="" xmlns:a16="http://schemas.microsoft.com/office/drawing/2014/main" id="{44570B93-3219-1444-A31E-B7D116817E95}"/>
              </a:ext>
            </a:extLst>
          </p:cNvPr>
          <p:cNvSpPr txBox="1"/>
          <p:nvPr/>
        </p:nvSpPr>
        <p:spPr>
          <a:xfrm>
            <a:off x="147074" y="5949312"/>
            <a:ext cx="27131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 службы государственной охраны объектов культурного наследия Ханты-Мансийского автономного округа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Югры </a:t>
            </a:r>
          </a:p>
        </p:txBody>
      </p:sp>
      <p:sp>
        <p:nvSpPr>
          <p:cNvPr id="51" name="object 54">
            <a:extLst>
              <a:ext uri="{FF2B5EF4-FFF2-40B4-BE49-F238E27FC236}">
                <a16:creationId xmlns="" xmlns:a16="http://schemas.microsoft.com/office/drawing/2014/main" id="{877C6970-3DF9-7C4B-9A22-7B39F3E4B02E}"/>
              </a:ext>
            </a:extLst>
          </p:cNvPr>
          <p:cNvSpPr txBox="1"/>
          <p:nvPr/>
        </p:nvSpPr>
        <p:spPr>
          <a:xfrm>
            <a:off x="2460651" y="5580471"/>
            <a:ext cx="32130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15" dirty="0" err="1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Арабаджи</a:t>
            </a:r>
            <a:r>
              <a: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 </a:t>
            </a:r>
            <a:r>
              <a:rPr lang="ru-RU" sz="1200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С. В.</a:t>
            </a:r>
            <a:endParaRPr lang="ru-RU" sz="1200" b="1" spc="15" dirty="0">
              <a:solidFill>
                <a:srgbClr val="0092E1"/>
              </a:solidFill>
              <a:latin typeface="Arial Black" panose="020B0A04020102020204" pitchFamily="34" charset="0"/>
              <a:cs typeface="Montserrat ExtraBold"/>
            </a:endParaRPr>
          </a:p>
        </p:txBody>
      </p:sp>
      <p:sp>
        <p:nvSpPr>
          <p:cNvPr id="52" name="object 8">
            <a:extLst>
              <a:ext uri="{FF2B5EF4-FFF2-40B4-BE49-F238E27FC236}">
                <a16:creationId xmlns="" xmlns:a16="http://schemas.microsoft.com/office/drawing/2014/main" id="{44570B93-3219-1444-A31E-B7D116817E95}"/>
              </a:ext>
            </a:extLst>
          </p:cNvPr>
          <p:cNvSpPr txBox="1"/>
          <p:nvPr/>
        </p:nvSpPr>
        <p:spPr>
          <a:xfrm>
            <a:off x="2865163" y="5936964"/>
            <a:ext cx="2713100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algn="ctr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 компетенций в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сфере туризма 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Фонда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Ханты-Мансийского автономного округа —</a:t>
            </a:r>
            <a:r>
              <a:rPr lang="ru-RU" sz="900" b="1" dirty="0" smtClean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2B2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Югры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27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E581AF-443B-9C21-2E13-84FBD468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35" y="0"/>
            <a:ext cx="4494421" cy="7562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FB979D-CA04-DB51-EF01-2C519A9D8898}"/>
              </a:ext>
            </a:extLst>
          </p:cNvPr>
          <p:cNvSpPr txBox="1"/>
          <p:nvPr/>
        </p:nvSpPr>
        <p:spPr>
          <a:xfrm>
            <a:off x="263159" y="751817"/>
            <a:ext cx="10005430" cy="3155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algn="ctr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Администрация </a:t>
            </a:r>
            <a:r>
              <a:rPr kumimoji="0" lang="ru-RU" sz="1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города </a:t>
            </a:r>
            <a:r>
              <a:rPr kumimoji="0" lang="ru-RU" sz="1200" b="1" i="0" u="none" strike="noStrike" kern="1200" cap="none" spc="-5" normalizeH="0" baseline="0" noProof="0" dirty="0" err="1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Пыть-Яха</a:t>
            </a:r>
            <a:endParaRPr kumimoji="0" lang="ru-RU" sz="1200" b="1" i="0" u="none" strike="noStrike" kern="1200" cap="none" spc="-5" normalizeH="0" baseline="0" noProof="0" dirty="0" smtClean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F06591-B13C-79D7-D57E-15ACD9B322F5}"/>
              </a:ext>
            </a:extLst>
          </p:cNvPr>
          <p:cNvSpPr txBox="1"/>
          <p:nvPr/>
        </p:nvSpPr>
        <p:spPr bwMode="auto">
          <a:xfrm>
            <a:off x="297999" y="325041"/>
            <a:ext cx="987323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15" normalizeH="0" baseline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</a:rPr>
              <a:t>СОСТАВ РАБОЧЕЙ ГРУППЫ ПО РАЗРАБОТКЕ ИНВЕСТПРОФИЛЯ</a:t>
            </a:r>
          </a:p>
        </p:txBody>
      </p:sp>
      <p:sp>
        <p:nvSpPr>
          <p:cNvPr id="8" name="Номер слайда 2">
            <a:extLst>
              <a:ext uri="{FF2B5EF4-FFF2-40B4-BE49-F238E27FC236}">
                <a16:creationId xmlns:a16="http://schemas.microsoft.com/office/drawing/2014/main" xmlns="" id="{59822CD7-71AF-8096-0756-037B1988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3810755" y="1094416"/>
            <a:ext cx="3260468" cy="924613"/>
            <a:chOff x="3167400" y="1567324"/>
            <a:chExt cx="3260468" cy="924613"/>
          </a:xfrm>
        </p:grpSpPr>
        <p:sp>
          <p:nvSpPr>
            <p:cNvPr id="83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56187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Золотых </a:t>
              </a: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А. П.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0240" y="2033048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4" name="Рисунок 83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34232" y="1567324"/>
              <a:ext cx="396000" cy="396000"/>
            </a:xfrm>
            <a:prstGeom prst="rect">
              <a:avLst/>
            </a:prstGeom>
          </p:spPr>
        </p:pic>
        <p:sp>
          <p:nvSpPr>
            <p:cNvPr id="85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167400" y="2353438"/>
              <a:ext cx="3082282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Заместитель главы города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5998582" y="3667421"/>
            <a:ext cx="3213080" cy="1079487"/>
            <a:chOff x="3214788" y="1525606"/>
            <a:chExt cx="3213080" cy="1079487"/>
          </a:xfrm>
        </p:grpSpPr>
        <p:sp>
          <p:nvSpPr>
            <p:cNvPr id="50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Келлер Е.В.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2" name="Рисунок 51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53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275315" y="2328094"/>
              <a:ext cx="2844364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отдела проектного управления и инвестиций управления по экономике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117925" y="2402843"/>
            <a:ext cx="3213080" cy="1043931"/>
            <a:chOff x="3214788" y="1525606"/>
            <a:chExt cx="3213080" cy="1043931"/>
          </a:xfrm>
        </p:grpSpPr>
        <p:sp>
          <p:nvSpPr>
            <p:cNvPr id="55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Белоус Е.В.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7" name="Рисунок 56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59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584370" y="2292538"/>
              <a:ext cx="2607494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 smtClean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</a:t>
              </a: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управления по муниципальному имуществу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3810755" y="2332741"/>
            <a:ext cx="3213080" cy="1061350"/>
            <a:chOff x="3214788" y="1525606"/>
            <a:chExt cx="3213080" cy="1061350"/>
          </a:xfrm>
        </p:grpSpPr>
        <p:sp>
          <p:nvSpPr>
            <p:cNvPr id="61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Кравченко </a:t>
              </a: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Н. В.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65" name="Скругленный прямоугольник 64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66" name="Рисунок 65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67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266317" y="2309957"/>
              <a:ext cx="2916566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управления архитектуры и градостроительства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1915755" y="3738867"/>
            <a:ext cx="3213080" cy="1215790"/>
            <a:chOff x="3214788" y="1525606"/>
            <a:chExt cx="3213080" cy="1215790"/>
          </a:xfrm>
        </p:grpSpPr>
        <p:sp>
          <p:nvSpPr>
            <p:cNvPr id="69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Решетников А.Ю.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70" name="Скругленный прямоугольник 69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1" name="Рисунок 70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72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403769" y="2325898"/>
              <a:ext cx="2904046" cy="4154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Заместитель начальника управления по жилищно-коммунальному комплексу, транспорту и дорогам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7721468" y="2237168"/>
            <a:ext cx="3213080" cy="1099757"/>
            <a:chOff x="3214788" y="1525606"/>
            <a:chExt cx="3213080" cy="1099757"/>
          </a:xfrm>
        </p:grpSpPr>
        <p:sp>
          <p:nvSpPr>
            <p:cNvPr id="90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err="1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Фатхиева</a:t>
              </a:r>
              <a:r>
                <a:rPr lang="ru-RU" sz="1200" b="1" spc="15" dirty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 </a:t>
              </a: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Л. Н.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94" name="Скругленный прямоугольник 93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5" name="Рисунок 94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96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507800" y="2348364"/>
              <a:ext cx="2432233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Заместитель председателя комитета по финансам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42800" y="6219040"/>
            <a:ext cx="3348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ТЕЛЕФОННЫЙ СПРАВОЧНИК </a:t>
            </a:r>
            <a:r>
              <a:rPr lang="ru-RU" b="1" spc="15" dirty="0" smtClean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rPr>
              <a:t>СОТРУДНИКОВ</a:t>
            </a:r>
            <a:endParaRPr lang="ru-RU" dirty="0"/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111215" y="1094416"/>
            <a:ext cx="3213080" cy="900044"/>
            <a:chOff x="3214788" y="1525606"/>
            <a:chExt cx="3213080" cy="900044"/>
          </a:xfrm>
        </p:grpSpPr>
        <p:sp>
          <p:nvSpPr>
            <p:cNvPr id="122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Кочурова И.Г.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123" name="Скругленный прямоугольник 122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24" name="Рисунок 123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125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492191" y="2287151"/>
              <a:ext cx="2655437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 err="1" smtClean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И.о</a:t>
              </a:r>
              <a:r>
                <a:rPr lang="ru-RU" sz="900" b="1" dirty="0" smtClean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заместителя </a:t>
              </a: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главы города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8E67F510-A33D-AED2-401C-DFC97BA3720F}"/>
              </a:ext>
            </a:extLst>
          </p:cNvPr>
          <p:cNvSpPr/>
          <p:nvPr/>
        </p:nvSpPr>
        <p:spPr>
          <a:xfrm>
            <a:off x="2858142" y="6169343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1261F22F-2141-39E5-3646-8B7D3CDED82B}"/>
              </a:ext>
            </a:extLst>
          </p:cNvPr>
          <p:cNvGrpSpPr/>
          <p:nvPr/>
        </p:nvGrpSpPr>
        <p:grpSpPr>
          <a:xfrm>
            <a:off x="7638551" y="1082050"/>
            <a:ext cx="3213080" cy="1008660"/>
            <a:chOff x="3214788" y="1525606"/>
            <a:chExt cx="3213080" cy="1008660"/>
          </a:xfrm>
        </p:grpSpPr>
        <p:sp>
          <p:nvSpPr>
            <p:cNvPr id="63" name="object 54">
              <a:extLst>
                <a:ext uri="{FF2B5EF4-FFF2-40B4-BE49-F238E27FC236}">
                  <a16:creationId xmlns:a16="http://schemas.microsoft.com/office/drawing/2014/main" xmlns="" id="{49B03787-7AED-B2EE-75A4-873537421990}"/>
                </a:ext>
              </a:extLst>
            </p:cNvPr>
            <p:cNvSpPr txBox="1"/>
            <p:nvPr/>
          </p:nvSpPr>
          <p:spPr>
            <a:xfrm>
              <a:off x="3214788" y="2014705"/>
              <a:ext cx="32130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ru-RU" sz="1200" b="1" spc="15" dirty="0" err="1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Маслак</a:t>
              </a:r>
              <a:r>
                <a:rPr lang="ru-RU" sz="1200" b="1" spc="15" dirty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 </a:t>
              </a:r>
              <a:r>
                <a:rPr lang="ru-RU" sz="1200" b="1" spc="15" dirty="0" smtClean="0">
                  <a:solidFill>
                    <a:srgbClr val="0092E1"/>
                  </a:solidFill>
                  <a:latin typeface="Arial Black" panose="020B0A04020102020204" pitchFamily="34" charset="0"/>
                  <a:cs typeface="Montserrat ExtraBold"/>
                </a:rPr>
                <a:t>С. В.</a:t>
              </a:r>
              <a:endParaRPr lang="ru-RU" sz="1200" b="1" spc="15" dirty="0">
                <a:solidFill>
                  <a:srgbClr val="0092E1"/>
                </a:solidFill>
                <a:latin typeface="Arial Black" panose="020B0A04020102020204" pitchFamily="34" charset="0"/>
                <a:cs typeface="Montserrat ExtraBold"/>
              </a:endParaRPr>
            </a:p>
          </p:txBody>
        </p:sp>
        <p:sp>
          <p:nvSpPr>
            <p:cNvPr id="64" name="Скругленный прямоугольник 63">
              <a:extLst>
                <a:ext uri="{FF2B5EF4-FFF2-40B4-BE49-F238E27FC236}">
                  <a16:creationId xmlns:a16="http://schemas.microsoft.com/office/drawing/2014/main" xmlns="" id="{E94B8318-74C1-26D3-18FF-83884FEB3A2E}"/>
                </a:ext>
              </a:extLst>
            </p:cNvPr>
            <p:cNvSpPr/>
            <p:nvPr/>
          </p:nvSpPr>
          <p:spPr>
            <a:xfrm>
              <a:off x="3702012" y="1991330"/>
              <a:ext cx="2194577" cy="274445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21B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8" name="Рисунок 77" descr="Пользователь контур">
              <a:extLst>
                <a:ext uri="{FF2B5EF4-FFF2-40B4-BE49-F238E27FC236}">
                  <a16:creationId xmlns:a16="http://schemas.microsoft.com/office/drawing/2014/main" xmlns="" id="{E542EA6D-DD4C-43FA-2FC3-9E4A41A0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3328" y="1525606"/>
              <a:ext cx="396000" cy="396000"/>
            </a:xfrm>
            <a:prstGeom prst="rect">
              <a:avLst/>
            </a:prstGeom>
          </p:spPr>
        </p:pic>
        <p:sp>
          <p:nvSpPr>
            <p:cNvPr id="79" name="object 8">
              <a:extLst>
                <a:ext uri="{FF2B5EF4-FFF2-40B4-BE49-F238E27FC236}">
                  <a16:creationId xmlns:a16="http://schemas.microsoft.com/office/drawing/2014/main" xmlns="" id="{1862219C-E148-6D35-570C-62624A7DC6B8}"/>
                </a:ext>
              </a:extLst>
            </p:cNvPr>
            <p:cNvSpPr txBox="1"/>
            <p:nvPr/>
          </p:nvSpPr>
          <p:spPr>
            <a:xfrm>
              <a:off x="3464230" y="2395767"/>
              <a:ext cx="2420185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algn="ctr">
                <a:defRPr/>
              </a:pPr>
              <a:r>
                <a:rPr lang="ru-RU" sz="900" b="1" dirty="0">
                  <a:solidFill>
                    <a:srgbClr val="2B2F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управления по экономике</a:t>
              </a:r>
              <a:endPara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85" y="6224069"/>
            <a:ext cx="967998" cy="9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F56B8EAB-03B5-6A74-D3E5-B896B3B07F2F}"/>
              </a:ext>
            </a:extLst>
          </p:cNvPr>
          <p:cNvGrpSpPr/>
          <p:nvPr/>
        </p:nvGrpSpPr>
        <p:grpSpPr>
          <a:xfrm>
            <a:off x="2617396" y="1201622"/>
            <a:ext cx="2587513" cy="838200"/>
            <a:chOff x="2766159" y="1190625"/>
            <a:chExt cx="2587513" cy="838200"/>
          </a:xfrm>
        </p:grpSpPr>
        <p:sp>
          <p:nvSpPr>
            <p:cNvPr id="6" name="object 6"/>
            <p:cNvSpPr txBox="1"/>
            <p:nvPr/>
          </p:nvSpPr>
          <p:spPr>
            <a:xfrm>
              <a:off x="2766160" y="1567160"/>
              <a:ext cx="2587512" cy="4616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790</a:t>
              </a:r>
              <a:r>
                <a:rPr lang="en-US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респондентов</a:t>
              </a:r>
              <a:endParaRPr lang="ru-RU" sz="14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</a:t>
              </a: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1,9 </a:t>
              </a: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%) из </a:t>
              </a: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40,2 </a:t>
              </a: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 человек</a:t>
              </a: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766159" y="1190625"/>
              <a:ext cx="190735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НАСЕЛЕНИЕ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02B3095B-4101-17D4-D9F2-D94EE23DA392}"/>
              </a:ext>
            </a:extLst>
          </p:cNvPr>
          <p:cNvGrpSpPr/>
          <p:nvPr/>
        </p:nvGrpSpPr>
        <p:grpSpPr>
          <a:xfrm>
            <a:off x="2617397" y="5959657"/>
            <a:ext cx="2492251" cy="781878"/>
            <a:chOff x="2766160" y="5959657"/>
            <a:chExt cx="2492251" cy="781878"/>
          </a:xfrm>
        </p:grpSpPr>
        <p:sp>
          <p:nvSpPr>
            <p:cNvPr id="10" name="object 10"/>
            <p:cNvSpPr txBox="1"/>
            <p:nvPr/>
          </p:nvSpPr>
          <p:spPr>
            <a:xfrm>
              <a:off x="2766160" y="5959657"/>
              <a:ext cx="1504950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ЭКСПЕРТЫ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766160" y="6279870"/>
              <a:ext cx="2492251" cy="46166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ru-RU"/>
              </a:defPPr>
              <a:lvl1pPr marL="12700">
                <a:lnSpc>
                  <a:spcPts val="1700"/>
                </a:lnSpc>
                <a:spcBef>
                  <a:spcPts val="100"/>
                </a:spcBef>
                <a:defRPr sz="1400" b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 smtClean="0"/>
                <a:t>11 </a:t>
              </a:r>
              <a:r>
                <a:rPr lang="ru-RU" dirty="0"/>
                <a:t>федеральных</a:t>
              </a:r>
            </a:p>
            <a:p>
              <a:r>
                <a:rPr lang="ru-RU" dirty="0"/>
                <a:t>и региональных экспертов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E82E802D-FD5F-F6D3-E494-439D8E6D8773}"/>
              </a:ext>
            </a:extLst>
          </p:cNvPr>
          <p:cNvGrpSpPr/>
          <p:nvPr/>
        </p:nvGrpSpPr>
        <p:grpSpPr>
          <a:xfrm>
            <a:off x="2617396" y="4357489"/>
            <a:ext cx="3255640" cy="1439624"/>
            <a:chOff x="2766159" y="4238625"/>
            <a:chExt cx="3255640" cy="1439624"/>
          </a:xfrm>
        </p:grpSpPr>
        <p:sp>
          <p:nvSpPr>
            <p:cNvPr id="8" name="object 8"/>
            <p:cNvSpPr txBox="1"/>
            <p:nvPr/>
          </p:nvSpPr>
          <p:spPr>
            <a:xfrm>
              <a:off x="2766160" y="4238625"/>
              <a:ext cx="1169670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БИЗНЕС</a:t>
              </a: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766159" y="4550568"/>
              <a:ext cx="3255640" cy="112768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Анкетирование </a:t>
              </a: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</a:t>
              </a: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предпринимателей, </a:t>
              </a: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интервью с </a:t>
              </a:r>
              <a:r>
                <a:rPr lang="ru-RU" sz="1400" b="1" dirty="0" smtClean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ключевыми компаниями</a:t>
              </a:r>
            </a:p>
            <a:p>
              <a:pPr marL="12700">
                <a:lnSpc>
                  <a:spcPts val="1700"/>
                </a:lnSpc>
                <a:spcBef>
                  <a:spcPts val="100"/>
                </a:spcBef>
              </a:pP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28EE6165-295A-1AA8-A663-E3807905DA66}"/>
              </a:ext>
            </a:extLst>
          </p:cNvPr>
          <p:cNvGrpSpPr/>
          <p:nvPr/>
        </p:nvGrpSpPr>
        <p:grpSpPr>
          <a:xfrm>
            <a:off x="2617396" y="2788453"/>
            <a:ext cx="3295963" cy="992972"/>
            <a:chOff x="2766159" y="2714625"/>
            <a:chExt cx="3295963" cy="992972"/>
          </a:xfrm>
        </p:grpSpPr>
        <p:sp>
          <p:nvSpPr>
            <p:cNvPr id="9" name="object 9"/>
            <p:cNvSpPr txBox="1"/>
            <p:nvPr/>
          </p:nvSpPr>
          <p:spPr>
            <a:xfrm>
              <a:off x="2766160" y="2714625"/>
              <a:ext cx="2308225" cy="2436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930"/>
                </a:lnSpc>
              </a:pPr>
              <a:r>
                <a:rPr sz="1600" b="1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АДМИНИСТРАЦИЯ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2766159" y="3004841"/>
              <a:ext cx="3295963" cy="702756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12700" marR="657225">
                <a:lnSpc>
                  <a:spcPts val="1700"/>
                </a:lnSpc>
                <a:spcBef>
                  <a:spcPts val="380"/>
                </a:spcBef>
              </a:pPr>
              <a:r>
                <a:rPr lang="ru-RU" sz="1400" b="1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 с командой администрации города </a:t>
              </a:r>
              <a:r>
                <a:rPr lang="ru-RU" sz="1400" b="1" dirty="0" err="1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Пыть-Яха</a:t>
              </a:r>
              <a:endParaRPr lang="ru-RU" sz="14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83291" y="4307682"/>
            <a:ext cx="1069975" cy="1069975"/>
            <a:chOff x="3483640" y="2100784"/>
            <a:chExt cx="1069975" cy="1069975"/>
          </a:xfrm>
        </p:grpSpPr>
        <p:sp>
          <p:nvSpPr>
            <p:cNvPr id="21" name="object 21"/>
            <p:cNvSpPr/>
            <p:nvPr/>
          </p:nvSpPr>
          <p:spPr>
            <a:xfrm>
              <a:off x="3483640" y="2100784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33" y="0"/>
                  </a:moveTo>
                  <a:lnTo>
                    <a:pt x="484462" y="2338"/>
                  </a:lnTo>
                  <a:lnTo>
                    <a:pt x="437028" y="8917"/>
                  </a:lnTo>
                  <a:lnTo>
                    <a:pt x="391021" y="19549"/>
                  </a:lnTo>
                  <a:lnTo>
                    <a:pt x="346628" y="34043"/>
                  </a:lnTo>
                  <a:lnTo>
                    <a:pt x="304037" y="52210"/>
                  </a:lnTo>
                  <a:lnTo>
                    <a:pt x="263437" y="73861"/>
                  </a:lnTo>
                  <a:lnTo>
                    <a:pt x="225016" y="98806"/>
                  </a:lnTo>
                  <a:lnTo>
                    <a:pt x="188961" y="126856"/>
                  </a:lnTo>
                  <a:lnTo>
                    <a:pt x="155462" y="157822"/>
                  </a:lnTo>
                  <a:lnTo>
                    <a:pt x="124706" y="191515"/>
                  </a:lnTo>
                  <a:lnTo>
                    <a:pt x="96881" y="227744"/>
                  </a:lnTo>
                  <a:lnTo>
                    <a:pt x="72176" y="266320"/>
                  </a:lnTo>
                  <a:lnTo>
                    <a:pt x="50779" y="307055"/>
                  </a:lnTo>
                  <a:lnTo>
                    <a:pt x="32879" y="349759"/>
                  </a:lnTo>
                  <a:lnTo>
                    <a:pt x="18662" y="394242"/>
                  </a:lnTo>
                  <a:lnTo>
                    <a:pt x="8318" y="440315"/>
                  </a:lnTo>
                  <a:lnTo>
                    <a:pt x="2034" y="487788"/>
                  </a:lnTo>
                  <a:lnTo>
                    <a:pt x="0" y="536473"/>
                  </a:lnTo>
                  <a:lnTo>
                    <a:pt x="2338" y="585144"/>
                  </a:lnTo>
                  <a:lnTo>
                    <a:pt x="8917" y="632577"/>
                  </a:lnTo>
                  <a:lnTo>
                    <a:pt x="19549" y="678585"/>
                  </a:lnTo>
                  <a:lnTo>
                    <a:pt x="34043" y="722978"/>
                  </a:lnTo>
                  <a:lnTo>
                    <a:pt x="52210" y="765569"/>
                  </a:lnTo>
                  <a:lnTo>
                    <a:pt x="73861" y="806169"/>
                  </a:lnTo>
                  <a:lnTo>
                    <a:pt x="98806" y="844590"/>
                  </a:lnTo>
                  <a:lnTo>
                    <a:pt x="126856" y="880645"/>
                  </a:lnTo>
                  <a:lnTo>
                    <a:pt x="157822" y="914144"/>
                  </a:lnTo>
                  <a:lnTo>
                    <a:pt x="191515" y="944900"/>
                  </a:lnTo>
                  <a:lnTo>
                    <a:pt x="227744" y="972724"/>
                  </a:lnTo>
                  <a:lnTo>
                    <a:pt x="266320" y="997429"/>
                  </a:lnTo>
                  <a:lnTo>
                    <a:pt x="307055" y="1018826"/>
                  </a:lnTo>
                  <a:lnTo>
                    <a:pt x="349759" y="1036727"/>
                  </a:lnTo>
                  <a:lnTo>
                    <a:pt x="394242" y="1050944"/>
                  </a:lnTo>
                  <a:lnTo>
                    <a:pt x="440315" y="1061288"/>
                  </a:lnTo>
                  <a:lnTo>
                    <a:pt x="487788" y="1067571"/>
                  </a:lnTo>
                  <a:lnTo>
                    <a:pt x="536473" y="1069606"/>
                  </a:lnTo>
                  <a:lnTo>
                    <a:pt x="585144" y="1067268"/>
                  </a:lnTo>
                  <a:lnTo>
                    <a:pt x="632578" y="1060688"/>
                  </a:lnTo>
                  <a:lnTo>
                    <a:pt x="678586" y="1050056"/>
                  </a:lnTo>
                  <a:lnTo>
                    <a:pt x="722979" y="1035561"/>
                  </a:lnTo>
                  <a:lnTo>
                    <a:pt x="765571" y="1017393"/>
                  </a:lnTo>
                  <a:lnTo>
                    <a:pt x="806172" y="995742"/>
                  </a:lnTo>
                  <a:lnTo>
                    <a:pt x="844594" y="970795"/>
                  </a:lnTo>
                  <a:lnTo>
                    <a:pt x="880649" y="942744"/>
                  </a:lnTo>
                  <a:lnTo>
                    <a:pt x="914149" y="911777"/>
                  </a:lnTo>
                  <a:lnTo>
                    <a:pt x="944905" y="878084"/>
                  </a:lnTo>
                  <a:lnTo>
                    <a:pt x="972730" y="841854"/>
                  </a:lnTo>
                  <a:lnTo>
                    <a:pt x="997435" y="803276"/>
                  </a:lnTo>
                  <a:lnTo>
                    <a:pt x="1018832" y="762540"/>
                  </a:lnTo>
                  <a:lnTo>
                    <a:pt x="1036732" y="719836"/>
                  </a:lnTo>
                  <a:lnTo>
                    <a:pt x="1050948" y="675352"/>
                  </a:lnTo>
                  <a:lnTo>
                    <a:pt x="1061291" y="629279"/>
                  </a:lnTo>
                  <a:lnTo>
                    <a:pt x="1067573" y="581805"/>
                  </a:lnTo>
                  <a:lnTo>
                    <a:pt x="1069606" y="533120"/>
                  </a:lnTo>
                  <a:lnTo>
                    <a:pt x="1067268" y="484451"/>
                  </a:lnTo>
                  <a:lnTo>
                    <a:pt x="1060688" y="437019"/>
                  </a:lnTo>
                  <a:lnTo>
                    <a:pt x="1050056" y="391014"/>
                  </a:lnTo>
                  <a:lnTo>
                    <a:pt x="1035561" y="346622"/>
                  </a:lnTo>
                  <a:lnTo>
                    <a:pt x="1017394" y="304032"/>
                  </a:lnTo>
                  <a:lnTo>
                    <a:pt x="995742" y="263433"/>
                  </a:lnTo>
                  <a:lnTo>
                    <a:pt x="970796" y="225013"/>
                  </a:lnTo>
                  <a:lnTo>
                    <a:pt x="942745" y="188959"/>
                  </a:lnTo>
                  <a:lnTo>
                    <a:pt x="911779" y="155460"/>
                  </a:lnTo>
                  <a:lnTo>
                    <a:pt x="878086" y="124705"/>
                  </a:lnTo>
                  <a:lnTo>
                    <a:pt x="841856" y="96881"/>
                  </a:lnTo>
                  <a:lnTo>
                    <a:pt x="803280" y="72176"/>
                  </a:lnTo>
                  <a:lnTo>
                    <a:pt x="762545" y="50779"/>
                  </a:lnTo>
                  <a:lnTo>
                    <a:pt x="719842" y="32878"/>
                  </a:lnTo>
                  <a:lnTo>
                    <a:pt x="675360" y="18662"/>
                  </a:lnTo>
                  <a:lnTo>
                    <a:pt x="629288" y="8318"/>
                  </a:lnTo>
                  <a:lnTo>
                    <a:pt x="581816" y="2034"/>
                  </a:lnTo>
                  <a:lnTo>
                    <a:pt x="533133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789937" y="2360189"/>
              <a:ext cx="439420" cy="607060"/>
            </a:xfrm>
            <a:custGeom>
              <a:avLst/>
              <a:gdLst/>
              <a:ahLst/>
              <a:cxnLst/>
              <a:rect l="l" t="t" r="r" b="b"/>
              <a:pathLst>
                <a:path w="439420" h="607060">
                  <a:moveTo>
                    <a:pt x="99098" y="0"/>
                  </a:moveTo>
                  <a:lnTo>
                    <a:pt x="24930" y="0"/>
                  </a:lnTo>
                  <a:lnTo>
                    <a:pt x="11939" y="845"/>
                  </a:lnTo>
                  <a:lnTo>
                    <a:pt x="4384" y="4295"/>
                  </a:lnTo>
                  <a:lnTo>
                    <a:pt x="873" y="11722"/>
                  </a:lnTo>
                  <a:lnTo>
                    <a:pt x="12" y="24498"/>
                  </a:lnTo>
                  <a:lnTo>
                    <a:pt x="0" y="583044"/>
                  </a:lnTo>
                  <a:lnTo>
                    <a:pt x="884" y="595266"/>
                  </a:lnTo>
                  <a:lnTo>
                    <a:pt x="4306" y="602516"/>
                  </a:lnTo>
                  <a:lnTo>
                    <a:pt x="11446" y="605990"/>
                  </a:lnTo>
                  <a:lnTo>
                    <a:pt x="23482" y="606882"/>
                  </a:lnTo>
                  <a:lnTo>
                    <a:pt x="422694" y="606856"/>
                  </a:lnTo>
                  <a:lnTo>
                    <a:pt x="432968" y="606247"/>
                  </a:lnTo>
                  <a:lnTo>
                    <a:pt x="438238" y="601586"/>
                  </a:lnTo>
                  <a:lnTo>
                    <a:pt x="438645" y="591388"/>
                  </a:lnTo>
                  <a:lnTo>
                    <a:pt x="438866" y="578336"/>
                  </a:lnTo>
                  <a:lnTo>
                    <a:pt x="438759" y="529209"/>
                  </a:lnTo>
                  <a:lnTo>
                    <a:pt x="407784" y="529209"/>
                  </a:lnTo>
                  <a:lnTo>
                    <a:pt x="407784" y="575094"/>
                  </a:lnTo>
                  <a:lnTo>
                    <a:pt x="31546" y="575094"/>
                  </a:lnTo>
                  <a:lnTo>
                    <a:pt x="31546" y="30708"/>
                  </a:lnTo>
                  <a:lnTo>
                    <a:pt x="99098" y="30708"/>
                  </a:lnTo>
                  <a:lnTo>
                    <a:pt x="99098" y="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914465" y="2304063"/>
              <a:ext cx="190332" cy="107153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982428" y="2360269"/>
              <a:ext cx="246379" cy="222250"/>
            </a:xfrm>
            <a:custGeom>
              <a:avLst/>
              <a:gdLst/>
              <a:ahLst/>
              <a:cxnLst/>
              <a:rect l="l" t="t" r="r" b="b"/>
              <a:pathLst>
                <a:path w="246379" h="222250">
                  <a:moveTo>
                    <a:pt x="185191" y="163042"/>
                  </a:moveTo>
                  <a:lnTo>
                    <a:pt x="0" y="163042"/>
                  </a:lnTo>
                  <a:lnTo>
                    <a:pt x="0" y="182702"/>
                  </a:lnTo>
                  <a:lnTo>
                    <a:pt x="185191" y="182702"/>
                  </a:lnTo>
                  <a:lnTo>
                    <a:pt x="185191" y="163042"/>
                  </a:lnTo>
                  <a:close/>
                </a:path>
                <a:path w="246379" h="222250">
                  <a:moveTo>
                    <a:pt x="246265" y="31750"/>
                  </a:moveTo>
                  <a:lnTo>
                    <a:pt x="246151" y="6350"/>
                  </a:lnTo>
                  <a:lnTo>
                    <a:pt x="243674" y="6350"/>
                  </a:lnTo>
                  <a:lnTo>
                    <a:pt x="243674" y="0"/>
                  </a:lnTo>
                  <a:lnTo>
                    <a:pt x="147434" y="0"/>
                  </a:lnTo>
                  <a:lnTo>
                    <a:pt x="147434" y="6350"/>
                  </a:lnTo>
                  <a:lnTo>
                    <a:pt x="147434" y="31750"/>
                  </a:lnTo>
                  <a:lnTo>
                    <a:pt x="215912" y="31750"/>
                  </a:lnTo>
                  <a:lnTo>
                    <a:pt x="215912" y="222250"/>
                  </a:lnTo>
                  <a:lnTo>
                    <a:pt x="246265" y="222250"/>
                  </a:lnTo>
                  <a:lnTo>
                    <a:pt x="246265" y="3175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847122" y="2583037"/>
              <a:ext cx="108762" cy="7687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47738" y="2476408"/>
              <a:ext cx="108927" cy="76784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46574" y="2689282"/>
              <a:ext cx="108851" cy="76644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845722" y="2795456"/>
              <a:ext cx="108851" cy="76847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980878" y="2623921"/>
              <a:ext cx="367030" cy="238125"/>
            </a:xfrm>
            <a:custGeom>
              <a:avLst/>
              <a:gdLst/>
              <a:ahLst/>
              <a:cxnLst/>
              <a:rect l="l" t="t" r="r" b="b"/>
              <a:pathLst>
                <a:path w="367029" h="238125">
                  <a:moveTo>
                    <a:pt x="62496" y="111937"/>
                  </a:moveTo>
                  <a:lnTo>
                    <a:pt x="368" y="111937"/>
                  </a:lnTo>
                  <a:lnTo>
                    <a:pt x="368" y="130594"/>
                  </a:lnTo>
                  <a:lnTo>
                    <a:pt x="62496" y="130594"/>
                  </a:lnTo>
                  <a:lnTo>
                    <a:pt x="62496" y="111937"/>
                  </a:lnTo>
                  <a:close/>
                </a:path>
                <a:path w="367029" h="238125">
                  <a:moveTo>
                    <a:pt x="93446" y="218287"/>
                  </a:moveTo>
                  <a:lnTo>
                    <a:pt x="0" y="218287"/>
                  </a:lnTo>
                  <a:lnTo>
                    <a:pt x="0" y="237680"/>
                  </a:lnTo>
                  <a:lnTo>
                    <a:pt x="88353" y="237655"/>
                  </a:lnTo>
                  <a:lnTo>
                    <a:pt x="90690" y="237286"/>
                  </a:lnTo>
                  <a:lnTo>
                    <a:pt x="93446" y="237058"/>
                  </a:lnTo>
                  <a:lnTo>
                    <a:pt x="93446" y="218287"/>
                  </a:lnTo>
                  <a:close/>
                </a:path>
                <a:path w="367029" h="238125">
                  <a:moveTo>
                    <a:pt x="106883" y="5092"/>
                  </a:moveTo>
                  <a:lnTo>
                    <a:pt x="152" y="5092"/>
                  </a:lnTo>
                  <a:lnTo>
                    <a:pt x="152" y="24879"/>
                  </a:lnTo>
                  <a:lnTo>
                    <a:pt x="106883" y="24879"/>
                  </a:lnTo>
                  <a:lnTo>
                    <a:pt x="106883" y="5092"/>
                  </a:lnTo>
                  <a:close/>
                </a:path>
                <a:path w="367029" h="238125">
                  <a:moveTo>
                    <a:pt x="366433" y="70954"/>
                  </a:moveTo>
                  <a:lnTo>
                    <a:pt x="337261" y="41948"/>
                  </a:lnTo>
                  <a:lnTo>
                    <a:pt x="304482" y="41922"/>
                  </a:lnTo>
                  <a:lnTo>
                    <a:pt x="303072" y="41808"/>
                  </a:lnTo>
                  <a:lnTo>
                    <a:pt x="301459" y="41732"/>
                  </a:lnTo>
                  <a:lnTo>
                    <a:pt x="301459" y="38087"/>
                  </a:lnTo>
                  <a:lnTo>
                    <a:pt x="298361" y="22834"/>
                  </a:lnTo>
                  <a:lnTo>
                    <a:pt x="297078" y="20929"/>
                  </a:lnTo>
                  <a:lnTo>
                    <a:pt x="290233" y="10795"/>
                  </a:lnTo>
                  <a:lnTo>
                    <a:pt x="280149" y="4254"/>
                  </a:lnTo>
                  <a:lnTo>
                    <a:pt x="280149" y="41630"/>
                  </a:lnTo>
                  <a:lnTo>
                    <a:pt x="194652" y="41630"/>
                  </a:lnTo>
                  <a:lnTo>
                    <a:pt x="251066" y="20955"/>
                  </a:lnTo>
                  <a:lnTo>
                    <a:pt x="262013" y="20967"/>
                  </a:lnTo>
                  <a:lnTo>
                    <a:pt x="270344" y="22402"/>
                  </a:lnTo>
                  <a:lnTo>
                    <a:pt x="276301" y="26504"/>
                  </a:lnTo>
                  <a:lnTo>
                    <a:pt x="279654" y="32994"/>
                  </a:lnTo>
                  <a:lnTo>
                    <a:pt x="280149" y="41630"/>
                  </a:lnTo>
                  <a:lnTo>
                    <a:pt x="280149" y="4254"/>
                  </a:lnTo>
                  <a:lnTo>
                    <a:pt x="278041" y="2882"/>
                  </a:lnTo>
                  <a:lnTo>
                    <a:pt x="262699" y="25"/>
                  </a:lnTo>
                  <a:lnTo>
                    <a:pt x="223799" y="0"/>
                  </a:lnTo>
                  <a:lnTo>
                    <a:pt x="210820" y="38"/>
                  </a:lnTo>
                  <a:lnTo>
                    <a:pt x="174790" y="28397"/>
                  </a:lnTo>
                  <a:lnTo>
                    <a:pt x="173520" y="37058"/>
                  </a:lnTo>
                  <a:lnTo>
                    <a:pt x="172847" y="41935"/>
                  </a:lnTo>
                  <a:lnTo>
                    <a:pt x="126136" y="44005"/>
                  </a:lnTo>
                  <a:lnTo>
                    <a:pt x="108559" y="72453"/>
                  </a:lnTo>
                  <a:lnTo>
                    <a:pt x="108597" y="197523"/>
                  </a:lnTo>
                  <a:lnTo>
                    <a:pt x="137274" y="226339"/>
                  </a:lnTo>
                  <a:lnTo>
                    <a:pt x="237820" y="226402"/>
                  </a:lnTo>
                  <a:lnTo>
                    <a:pt x="338353" y="226339"/>
                  </a:lnTo>
                  <a:lnTo>
                    <a:pt x="349643" y="224218"/>
                  </a:lnTo>
                  <a:lnTo>
                    <a:pt x="358521" y="218351"/>
                  </a:lnTo>
                  <a:lnTo>
                    <a:pt x="364337" y="209397"/>
                  </a:lnTo>
                  <a:lnTo>
                    <a:pt x="366433" y="198043"/>
                  </a:lnTo>
                  <a:lnTo>
                    <a:pt x="366433" y="70954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119951" y="2694901"/>
              <a:ext cx="198120" cy="127000"/>
            </a:xfrm>
            <a:custGeom>
              <a:avLst/>
              <a:gdLst/>
              <a:ahLst/>
              <a:cxnLst/>
              <a:rect l="l" t="t" r="r" b="b"/>
              <a:pathLst>
                <a:path w="198120" h="127000">
                  <a:moveTo>
                    <a:pt x="195529" y="0"/>
                  </a:moveTo>
                  <a:lnTo>
                    <a:pt x="2197" y="0"/>
                  </a:lnTo>
                  <a:lnTo>
                    <a:pt x="0" y="2197"/>
                  </a:lnTo>
                  <a:lnTo>
                    <a:pt x="0" y="124625"/>
                  </a:lnTo>
                  <a:lnTo>
                    <a:pt x="2197" y="126822"/>
                  </a:lnTo>
                  <a:lnTo>
                    <a:pt x="192811" y="126822"/>
                  </a:lnTo>
                  <a:lnTo>
                    <a:pt x="195529" y="126822"/>
                  </a:lnTo>
                  <a:lnTo>
                    <a:pt x="197726" y="124625"/>
                  </a:lnTo>
                  <a:lnTo>
                    <a:pt x="197726" y="2197"/>
                  </a:lnTo>
                  <a:lnTo>
                    <a:pt x="19552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83291" y="5889558"/>
            <a:ext cx="1069975" cy="1069975"/>
            <a:chOff x="8789908" y="2101330"/>
            <a:chExt cx="1069975" cy="1069975"/>
          </a:xfrm>
        </p:grpSpPr>
        <p:sp>
          <p:nvSpPr>
            <p:cNvPr id="33" name="object 33"/>
            <p:cNvSpPr/>
            <p:nvPr/>
          </p:nvSpPr>
          <p:spPr>
            <a:xfrm>
              <a:off x="8789908" y="2101330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213859" y="2332894"/>
              <a:ext cx="240182" cy="2460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 baseline="-25000" dirty="0">
                <a:latin typeface="+mj-lt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086548" y="2300775"/>
              <a:ext cx="495300" cy="687070"/>
            </a:xfrm>
            <a:custGeom>
              <a:avLst/>
              <a:gdLst/>
              <a:ahLst/>
              <a:cxnLst/>
              <a:rect l="l" t="t" r="r" b="b"/>
              <a:pathLst>
                <a:path w="495300" h="687069">
                  <a:moveTo>
                    <a:pt x="247091" y="0"/>
                  </a:moveTo>
                  <a:lnTo>
                    <a:pt x="246151" y="0"/>
                  </a:lnTo>
                  <a:lnTo>
                    <a:pt x="216574" y="3205"/>
                  </a:lnTo>
                  <a:lnTo>
                    <a:pt x="162589" y="26603"/>
                  </a:lnTo>
                  <a:lnTo>
                    <a:pt x="120641" y="69911"/>
                  </a:lnTo>
                  <a:lnTo>
                    <a:pt x="98617" y="125420"/>
                  </a:lnTo>
                  <a:lnTo>
                    <a:pt x="95961" y="155765"/>
                  </a:lnTo>
                  <a:lnTo>
                    <a:pt x="98957" y="186485"/>
                  </a:lnTo>
                  <a:lnTo>
                    <a:pt x="121876" y="242256"/>
                  </a:lnTo>
                  <a:lnTo>
                    <a:pt x="148095" y="272378"/>
                  </a:lnTo>
                  <a:lnTo>
                    <a:pt x="170891" y="288721"/>
                  </a:lnTo>
                  <a:lnTo>
                    <a:pt x="153024" y="291084"/>
                  </a:lnTo>
                  <a:lnTo>
                    <a:pt x="102539" y="309600"/>
                  </a:lnTo>
                  <a:lnTo>
                    <a:pt x="60336" y="340110"/>
                  </a:lnTo>
                  <a:lnTo>
                    <a:pt x="29279" y="377572"/>
                  </a:lnTo>
                  <a:lnTo>
                    <a:pt x="9453" y="421837"/>
                  </a:lnTo>
                  <a:lnTo>
                    <a:pt x="939" y="472757"/>
                  </a:lnTo>
                  <a:lnTo>
                    <a:pt x="317" y="521576"/>
                  </a:lnTo>
                  <a:lnTo>
                    <a:pt x="634" y="527037"/>
                  </a:lnTo>
                  <a:lnTo>
                    <a:pt x="0" y="620814"/>
                  </a:lnTo>
                  <a:lnTo>
                    <a:pt x="69732" y="661118"/>
                  </a:lnTo>
                  <a:lnTo>
                    <a:pt x="120646" y="672725"/>
                  </a:lnTo>
                  <a:lnTo>
                    <a:pt x="170032" y="680779"/>
                  </a:lnTo>
                  <a:lnTo>
                    <a:pt x="218236" y="685368"/>
                  </a:lnTo>
                  <a:lnTo>
                    <a:pt x="261518" y="686650"/>
                  </a:lnTo>
                  <a:lnTo>
                    <a:pt x="288368" y="686109"/>
                  </a:lnTo>
                  <a:lnTo>
                    <a:pt x="340660" y="681775"/>
                  </a:lnTo>
                  <a:lnTo>
                    <a:pt x="398524" y="671569"/>
                  </a:lnTo>
                  <a:lnTo>
                    <a:pt x="454650" y="654591"/>
                  </a:lnTo>
                  <a:lnTo>
                    <a:pt x="256670" y="654591"/>
                  </a:lnTo>
                  <a:lnTo>
                    <a:pt x="220129" y="653249"/>
                  </a:lnTo>
                  <a:lnTo>
                    <a:pt x="174979" y="649025"/>
                  </a:lnTo>
                  <a:lnTo>
                    <a:pt x="128682" y="641608"/>
                  </a:lnTo>
                  <a:lnTo>
                    <a:pt x="80918" y="630941"/>
                  </a:lnTo>
                  <a:lnTo>
                    <a:pt x="31368" y="616966"/>
                  </a:lnTo>
                  <a:lnTo>
                    <a:pt x="31673" y="559155"/>
                  </a:lnTo>
                  <a:lnTo>
                    <a:pt x="31978" y="559155"/>
                  </a:lnTo>
                  <a:lnTo>
                    <a:pt x="31678" y="521576"/>
                  </a:lnTo>
                  <a:lnTo>
                    <a:pt x="32296" y="474370"/>
                  </a:lnTo>
                  <a:lnTo>
                    <a:pt x="39317" y="431448"/>
                  </a:lnTo>
                  <a:lnTo>
                    <a:pt x="55773" y="394517"/>
                  </a:lnTo>
                  <a:lnTo>
                    <a:pt x="81814" y="363308"/>
                  </a:lnTo>
                  <a:lnTo>
                    <a:pt x="117589" y="337553"/>
                  </a:lnTo>
                  <a:lnTo>
                    <a:pt x="167065" y="321020"/>
                  </a:lnTo>
                  <a:lnTo>
                    <a:pt x="235220" y="319359"/>
                  </a:lnTo>
                  <a:lnTo>
                    <a:pt x="408376" y="319359"/>
                  </a:lnTo>
                  <a:lnTo>
                    <a:pt x="404342" y="316110"/>
                  </a:lnTo>
                  <a:lnTo>
                    <a:pt x="366081" y="297690"/>
                  </a:lnTo>
                  <a:lnTo>
                    <a:pt x="324548" y="289369"/>
                  </a:lnTo>
                  <a:lnTo>
                    <a:pt x="322656" y="289369"/>
                  </a:lnTo>
                  <a:lnTo>
                    <a:pt x="322021" y="289052"/>
                  </a:lnTo>
                  <a:lnTo>
                    <a:pt x="336107" y="278130"/>
                  </a:lnTo>
                  <a:lnTo>
                    <a:pt x="247713" y="278130"/>
                  </a:lnTo>
                  <a:lnTo>
                    <a:pt x="224348" y="275732"/>
                  </a:lnTo>
                  <a:lnTo>
                    <a:pt x="181490" y="258170"/>
                  </a:lnTo>
                  <a:lnTo>
                    <a:pt x="147814" y="224369"/>
                  </a:lnTo>
                  <a:lnTo>
                    <a:pt x="129672" y="179986"/>
                  </a:lnTo>
                  <a:lnTo>
                    <a:pt x="127335" y="155765"/>
                  </a:lnTo>
                  <a:lnTo>
                    <a:pt x="127388" y="154482"/>
                  </a:lnTo>
                  <a:lnTo>
                    <a:pt x="135974" y="108718"/>
                  </a:lnTo>
                  <a:lnTo>
                    <a:pt x="161797" y="68732"/>
                  </a:lnTo>
                  <a:lnTo>
                    <a:pt x="200721" y="41752"/>
                  </a:lnTo>
                  <a:lnTo>
                    <a:pt x="246456" y="32118"/>
                  </a:lnTo>
                  <a:lnTo>
                    <a:pt x="338475" y="32118"/>
                  </a:lnTo>
                  <a:lnTo>
                    <a:pt x="330776" y="25749"/>
                  </a:lnTo>
                  <a:lnTo>
                    <a:pt x="304780" y="11645"/>
                  </a:lnTo>
                  <a:lnTo>
                    <a:pt x="276670" y="2961"/>
                  </a:lnTo>
                  <a:lnTo>
                    <a:pt x="247091" y="0"/>
                  </a:lnTo>
                  <a:close/>
                </a:path>
                <a:path w="495300" h="687069">
                  <a:moveTo>
                    <a:pt x="408376" y="319359"/>
                  </a:moveTo>
                  <a:lnTo>
                    <a:pt x="235220" y="319359"/>
                  </a:lnTo>
                  <a:lnTo>
                    <a:pt x="264375" y="319401"/>
                  </a:lnTo>
                  <a:lnTo>
                    <a:pt x="293588" y="319925"/>
                  </a:lnTo>
                  <a:lnTo>
                    <a:pt x="363466" y="330610"/>
                  </a:lnTo>
                  <a:lnTo>
                    <a:pt x="400066" y="351612"/>
                  </a:lnTo>
                  <a:lnTo>
                    <a:pt x="430119" y="381864"/>
                  </a:lnTo>
                  <a:lnTo>
                    <a:pt x="451292" y="419054"/>
                  </a:lnTo>
                  <a:lnTo>
                    <a:pt x="461251" y="460870"/>
                  </a:lnTo>
                  <a:lnTo>
                    <a:pt x="463170" y="553335"/>
                  </a:lnTo>
                  <a:lnTo>
                    <a:pt x="463264" y="561563"/>
                  </a:lnTo>
                  <a:lnTo>
                    <a:pt x="463441" y="569429"/>
                  </a:lnTo>
                  <a:lnTo>
                    <a:pt x="463448" y="615683"/>
                  </a:lnTo>
                  <a:lnTo>
                    <a:pt x="441204" y="625285"/>
                  </a:lnTo>
                  <a:lnTo>
                    <a:pt x="390249" y="640518"/>
                  </a:lnTo>
                  <a:lnTo>
                    <a:pt x="327049" y="651129"/>
                  </a:lnTo>
                  <a:lnTo>
                    <a:pt x="256670" y="654591"/>
                  </a:lnTo>
                  <a:lnTo>
                    <a:pt x="454650" y="654591"/>
                  </a:lnTo>
                  <a:lnTo>
                    <a:pt x="491112" y="633460"/>
                  </a:lnTo>
                  <a:lnTo>
                    <a:pt x="494804" y="618248"/>
                  </a:lnTo>
                  <a:lnTo>
                    <a:pt x="494753" y="615683"/>
                  </a:lnTo>
                  <a:lnTo>
                    <a:pt x="494804" y="569429"/>
                  </a:lnTo>
                  <a:lnTo>
                    <a:pt x="494624" y="561563"/>
                  </a:lnTo>
                  <a:lnTo>
                    <a:pt x="494526" y="553335"/>
                  </a:lnTo>
                  <a:lnTo>
                    <a:pt x="494463" y="497043"/>
                  </a:lnTo>
                  <a:lnTo>
                    <a:pt x="493872" y="478099"/>
                  </a:lnTo>
                  <a:lnTo>
                    <a:pt x="492607" y="458304"/>
                  </a:lnTo>
                  <a:lnTo>
                    <a:pt x="483465" y="415725"/>
                  </a:lnTo>
                  <a:lnTo>
                    <a:pt x="464637" y="376751"/>
                  </a:lnTo>
                  <a:lnTo>
                    <a:pt x="437729" y="343004"/>
                  </a:lnTo>
                  <a:lnTo>
                    <a:pt x="408376" y="319359"/>
                  </a:lnTo>
                  <a:close/>
                </a:path>
                <a:path w="495300" h="687069">
                  <a:moveTo>
                    <a:pt x="323595" y="289052"/>
                  </a:moveTo>
                  <a:lnTo>
                    <a:pt x="322656" y="289369"/>
                  </a:lnTo>
                  <a:lnTo>
                    <a:pt x="324548" y="289369"/>
                  </a:lnTo>
                  <a:lnTo>
                    <a:pt x="323595" y="289052"/>
                  </a:lnTo>
                  <a:close/>
                </a:path>
                <a:path w="495300" h="687069">
                  <a:moveTo>
                    <a:pt x="338475" y="32118"/>
                  </a:moveTo>
                  <a:lnTo>
                    <a:pt x="247091" y="32118"/>
                  </a:lnTo>
                  <a:lnTo>
                    <a:pt x="270641" y="34482"/>
                  </a:lnTo>
                  <a:lnTo>
                    <a:pt x="292954" y="41394"/>
                  </a:lnTo>
                  <a:lnTo>
                    <a:pt x="331749" y="67767"/>
                  </a:lnTo>
                  <a:lnTo>
                    <a:pt x="358205" y="107515"/>
                  </a:lnTo>
                  <a:lnTo>
                    <a:pt x="367487" y="154482"/>
                  </a:lnTo>
                  <a:lnTo>
                    <a:pt x="358391" y="202709"/>
                  </a:lnTo>
                  <a:lnTo>
                    <a:pt x="333003" y="241842"/>
                  </a:lnTo>
                  <a:lnTo>
                    <a:pt x="294913" y="268207"/>
                  </a:lnTo>
                  <a:lnTo>
                    <a:pt x="247713" y="278130"/>
                  </a:lnTo>
                  <a:lnTo>
                    <a:pt x="336107" y="278130"/>
                  </a:lnTo>
                  <a:lnTo>
                    <a:pt x="353391" y="264728"/>
                  </a:lnTo>
                  <a:lnTo>
                    <a:pt x="377731" y="233206"/>
                  </a:lnTo>
                  <a:lnTo>
                    <a:pt x="393424" y="195965"/>
                  </a:lnTo>
                  <a:lnTo>
                    <a:pt x="398856" y="154482"/>
                  </a:lnTo>
                  <a:lnTo>
                    <a:pt x="395905" y="124003"/>
                  </a:lnTo>
                  <a:lnTo>
                    <a:pt x="387249" y="95149"/>
                  </a:lnTo>
                  <a:lnTo>
                    <a:pt x="373186" y="68584"/>
                  </a:lnTo>
                  <a:lnTo>
                    <a:pt x="354012" y="44970"/>
                  </a:lnTo>
                  <a:lnTo>
                    <a:pt x="338475" y="32118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117915" y="2620132"/>
              <a:ext cx="432434" cy="335280"/>
            </a:xfrm>
            <a:custGeom>
              <a:avLst/>
              <a:gdLst/>
              <a:ahLst/>
              <a:cxnLst/>
              <a:rect l="l" t="t" r="r" b="b"/>
              <a:pathLst>
                <a:path w="432434" h="335280">
                  <a:moveTo>
                    <a:pt x="233006" y="42"/>
                  </a:moveTo>
                  <a:lnTo>
                    <a:pt x="153327" y="528"/>
                  </a:lnTo>
                  <a:lnTo>
                    <a:pt x="102086" y="10552"/>
                  </a:lnTo>
                  <a:lnTo>
                    <a:pt x="50451" y="43954"/>
                  </a:lnTo>
                  <a:lnTo>
                    <a:pt x="24409" y="75162"/>
                  </a:lnTo>
                  <a:lnTo>
                    <a:pt x="7949" y="112091"/>
                  </a:lnTo>
                  <a:lnTo>
                    <a:pt x="927" y="155011"/>
                  </a:lnTo>
                  <a:lnTo>
                    <a:pt x="268" y="178290"/>
                  </a:lnTo>
                  <a:lnTo>
                    <a:pt x="622" y="239796"/>
                  </a:lnTo>
                  <a:lnTo>
                    <a:pt x="304" y="239796"/>
                  </a:lnTo>
                  <a:lnTo>
                    <a:pt x="0" y="297606"/>
                  </a:lnTo>
                  <a:lnTo>
                    <a:pt x="49555" y="311582"/>
                  </a:lnTo>
                  <a:lnTo>
                    <a:pt x="97318" y="322249"/>
                  </a:lnTo>
                  <a:lnTo>
                    <a:pt x="143612" y="329666"/>
                  </a:lnTo>
                  <a:lnTo>
                    <a:pt x="188760" y="333890"/>
                  </a:lnTo>
                  <a:lnTo>
                    <a:pt x="225303" y="335231"/>
                  </a:lnTo>
                  <a:lnTo>
                    <a:pt x="260997" y="334496"/>
                  </a:lnTo>
                  <a:lnTo>
                    <a:pt x="329234" y="327159"/>
                  </a:lnTo>
                  <a:lnTo>
                    <a:pt x="385595" y="314146"/>
                  </a:lnTo>
                  <a:lnTo>
                    <a:pt x="432079" y="296323"/>
                  </a:lnTo>
                  <a:lnTo>
                    <a:pt x="431761" y="217634"/>
                  </a:lnTo>
                  <a:lnTo>
                    <a:pt x="431911" y="198693"/>
                  </a:lnTo>
                  <a:lnTo>
                    <a:pt x="431152" y="160452"/>
                  </a:lnTo>
                  <a:lnTo>
                    <a:pt x="419931" y="99695"/>
                  </a:lnTo>
                  <a:lnTo>
                    <a:pt x="398756" y="62505"/>
                  </a:lnTo>
                  <a:lnTo>
                    <a:pt x="368703" y="32252"/>
                  </a:lnTo>
                  <a:lnTo>
                    <a:pt x="332102" y="11250"/>
                  </a:lnTo>
                  <a:lnTo>
                    <a:pt x="291287" y="1810"/>
                  </a:lnTo>
                  <a:lnTo>
                    <a:pt x="262219" y="565"/>
                  </a:lnTo>
                  <a:lnTo>
                    <a:pt x="233006" y="4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230446" y="2655070"/>
              <a:ext cx="206722" cy="24188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</p:grpSp>
      <p:sp>
        <p:nvSpPr>
          <p:cNvPr id="39" name="object 6">
            <a:extLst>
              <a:ext uri="{FF2B5EF4-FFF2-40B4-BE49-F238E27FC236}">
                <a16:creationId xmlns="" xmlns:a16="http://schemas.microsoft.com/office/drawing/2014/main" id="{2E19F96C-4F9B-4225-8590-3CC3DE6F60D1}"/>
              </a:ext>
            </a:extLst>
          </p:cNvPr>
          <p:cNvSpPr txBox="1"/>
          <p:nvPr/>
        </p:nvSpPr>
        <p:spPr>
          <a:xfrm>
            <a:off x="6062125" y="1475329"/>
            <a:ext cx="3638496" cy="351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420" indent="-171450">
              <a:spcBef>
                <a:spcPts val="95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удержания</a:t>
            </a:r>
            <a:r>
              <a:rPr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r>
              <a:rPr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sz="110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="" xmlns:a16="http://schemas.microsoft.com/office/drawing/2014/main" id="{59778B19-FAF3-4BB3-965D-9C6A298E1440}"/>
              </a:ext>
            </a:extLst>
          </p:cNvPr>
          <p:cNvSpPr txBox="1"/>
          <p:nvPr/>
        </p:nvSpPr>
        <p:spPr>
          <a:xfrm>
            <a:off x="6078742" y="2562370"/>
            <a:ext cx="4812574" cy="1390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Собраны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статистические данные по ресурсам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вовлечения ресурсов в оборот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определению пула перспективных проектов и образа будущего территории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данных от профильных</a:t>
            </a:r>
            <a:b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подразделений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консультации, идеи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работы с инвесторами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</a:t>
            </a:r>
          </a:p>
        </p:txBody>
      </p:sp>
      <p:sp>
        <p:nvSpPr>
          <p:cNvPr id="43" name="object 13">
            <a:extLst>
              <a:ext uri="{FF2B5EF4-FFF2-40B4-BE49-F238E27FC236}">
                <a16:creationId xmlns="" xmlns:a16="http://schemas.microsoft.com/office/drawing/2014/main" id="{781887D4-C1EB-452A-B56C-BFCADD369ECB}"/>
              </a:ext>
            </a:extLst>
          </p:cNvPr>
          <p:cNvSpPr txBox="1"/>
          <p:nvPr/>
        </p:nvSpPr>
        <p:spPr>
          <a:xfrm>
            <a:off x="6078743" y="4378118"/>
            <a:ext cx="4524538" cy="1118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проблемы, ресурсная обеспеченность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анализ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готовности к развитию, потенциала развития, отношения к государственной поддержке</a:t>
            </a:r>
          </a:p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</a:t>
            </a: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компетенции, планы развития</a:t>
            </a:r>
          </a:p>
        </p:txBody>
      </p:sp>
      <p:sp>
        <p:nvSpPr>
          <p:cNvPr id="45" name="object 12">
            <a:extLst>
              <a:ext uri="{FF2B5EF4-FFF2-40B4-BE49-F238E27FC236}">
                <a16:creationId xmlns="" xmlns:a16="http://schemas.microsoft.com/office/drawing/2014/main" id="{7358C4C9-1D55-414F-AB70-644C6D5C81A9}"/>
              </a:ext>
            </a:extLst>
          </p:cNvPr>
          <p:cNvSpPr txBox="1"/>
          <p:nvPr/>
        </p:nvSpPr>
        <p:spPr>
          <a:xfrm>
            <a:off x="6078743" y="6020105"/>
            <a:ext cx="4724400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0092E1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экспертная оценка 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устойчивого развития территории, формирования городской среды, системы государственной поддержки бизнеса, туризма, промышленности, </a:t>
            </a:r>
            <a:r>
              <a:rPr lang="en-US" sz="110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10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ПК, АПК, ТЭК, инновационной продукции, переработки ТБО, новых направлений бизнеса</a:t>
            </a:r>
          </a:p>
        </p:txBody>
      </p:sp>
      <p:sp>
        <p:nvSpPr>
          <p:cNvPr id="52" name="object 21">
            <a:extLst>
              <a:ext uri="{FF2B5EF4-FFF2-40B4-BE49-F238E27FC236}">
                <a16:creationId xmlns="" xmlns:a16="http://schemas.microsoft.com/office/drawing/2014/main" id="{9F13020E-291E-4BAE-B55D-5590FE25979C}"/>
              </a:ext>
            </a:extLst>
          </p:cNvPr>
          <p:cNvSpPr/>
          <p:nvPr/>
        </p:nvSpPr>
        <p:spPr>
          <a:xfrm>
            <a:off x="583291" y="2733228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33" y="0"/>
                </a:moveTo>
                <a:lnTo>
                  <a:pt x="484462" y="2338"/>
                </a:lnTo>
                <a:lnTo>
                  <a:pt x="437028" y="8917"/>
                </a:lnTo>
                <a:lnTo>
                  <a:pt x="391021" y="19549"/>
                </a:lnTo>
                <a:lnTo>
                  <a:pt x="346628" y="34043"/>
                </a:lnTo>
                <a:lnTo>
                  <a:pt x="304037" y="52210"/>
                </a:lnTo>
                <a:lnTo>
                  <a:pt x="263437" y="73861"/>
                </a:lnTo>
                <a:lnTo>
                  <a:pt x="225016" y="98806"/>
                </a:lnTo>
                <a:lnTo>
                  <a:pt x="188961" y="126856"/>
                </a:lnTo>
                <a:lnTo>
                  <a:pt x="155462" y="157822"/>
                </a:lnTo>
                <a:lnTo>
                  <a:pt x="124706" y="191515"/>
                </a:lnTo>
                <a:lnTo>
                  <a:pt x="96881" y="227744"/>
                </a:lnTo>
                <a:lnTo>
                  <a:pt x="72176" y="266320"/>
                </a:lnTo>
                <a:lnTo>
                  <a:pt x="50779" y="307055"/>
                </a:lnTo>
                <a:lnTo>
                  <a:pt x="32879" y="349759"/>
                </a:lnTo>
                <a:lnTo>
                  <a:pt x="18662" y="394242"/>
                </a:lnTo>
                <a:lnTo>
                  <a:pt x="8318" y="440315"/>
                </a:lnTo>
                <a:lnTo>
                  <a:pt x="2034" y="487788"/>
                </a:lnTo>
                <a:lnTo>
                  <a:pt x="0" y="536473"/>
                </a:lnTo>
                <a:lnTo>
                  <a:pt x="2338" y="585144"/>
                </a:lnTo>
                <a:lnTo>
                  <a:pt x="8917" y="632577"/>
                </a:lnTo>
                <a:lnTo>
                  <a:pt x="19549" y="678585"/>
                </a:lnTo>
                <a:lnTo>
                  <a:pt x="34043" y="722978"/>
                </a:lnTo>
                <a:lnTo>
                  <a:pt x="52210" y="765569"/>
                </a:lnTo>
                <a:lnTo>
                  <a:pt x="73861" y="806169"/>
                </a:lnTo>
                <a:lnTo>
                  <a:pt x="98806" y="844590"/>
                </a:lnTo>
                <a:lnTo>
                  <a:pt x="126856" y="880645"/>
                </a:lnTo>
                <a:lnTo>
                  <a:pt x="157822" y="914144"/>
                </a:lnTo>
                <a:lnTo>
                  <a:pt x="191515" y="944900"/>
                </a:lnTo>
                <a:lnTo>
                  <a:pt x="227744" y="972724"/>
                </a:lnTo>
                <a:lnTo>
                  <a:pt x="266320" y="997429"/>
                </a:lnTo>
                <a:lnTo>
                  <a:pt x="307055" y="1018826"/>
                </a:lnTo>
                <a:lnTo>
                  <a:pt x="349759" y="1036727"/>
                </a:lnTo>
                <a:lnTo>
                  <a:pt x="394242" y="1050944"/>
                </a:lnTo>
                <a:lnTo>
                  <a:pt x="440315" y="1061288"/>
                </a:lnTo>
                <a:lnTo>
                  <a:pt x="487788" y="1067571"/>
                </a:lnTo>
                <a:lnTo>
                  <a:pt x="536473" y="1069606"/>
                </a:lnTo>
                <a:lnTo>
                  <a:pt x="585144" y="1067268"/>
                </a:lnTo>
                <a:lnTo>
                  <a:pt x="632578" y="1060688"/>
                </a:lnTo>
                <a:lnTo>
                  <a:pt x="678586" y="1050056"/>
                </a:lnTo>
                <a:lnTo>
                  <a:pt x="722979" y="1035561"/>
                </a:lnTo>
                <a:lnTo>
                  <a:pt x="765571" y="1017393"/>
                </a:lnTo>
                <a:lnTo>
                  <a:pt x="806172" y="995742"/>
                </a:lnTo>
                <a:lnTo>
                  <a:pt x="844594" y="970795"/>
                </a:lnTo>
                <a:lnTo>
                  <a:pt x="880649" y="942744"/>
                </a:lnTo>
                <a:lnTo>
                  <a:pt x="914149" y="911777"/>
                </a:lnTo>
                <a:lnTo>
                  <a:pt x="944905" y="878084"/>
                </a:lnTo>
                <a:lnTo>
                  <a:pt x="972730" y="841854"/>
                </a:lnTo>
                <a:lnTo>
                  <a:pt x="997435" y="803276"/>
                </a:lnTo>
                <a:lnTo>
                  <a:pt x="1018832" y="762540"/>
                </a:lnTo>
                <a:lnTo>
                  <a:pt x="1036732" y="719836"/>
                </a:lnTo>
                <a:lnTo>
                  <a:pt x="1050948" y="675352"/>
                </a:lnTo>
                <a:lnTo>
                  <a:pt x="1061291" y="629279"/>
                </a:lnTo>
                <a:lnTo>
                  <a:pt x="1067573" y="581805"/>
                </a:lnTo>
                <a:lnTo>
                  <a:pt x="1069606" y="533120"/>
                </a:lnTo>
                <a:lnTo>
                  <a:pt x="1067268" y="484451"/>
                </a:lnTo>
                <a:lnTo>
                  <a:pt x="1060688" y="437019"/>
                </a:lnTo>
                <a:lnTo>
                  <a:pt x="1050056" y="391014"/>
                </a:lnTo>
                <a:lnTo>
                  <a:pt x="1035561" y="346622"/>
                </a:lnTo>
                <a:lnTo>
                  <a:pt x="1017394" y="304032"/>
                </a:lnTo>
                <a:lnTo>
                  <a:pt x="995742" y="263433"/>
                </a:lnTo>
                <a:lnTo>
                  <a:pt x="970796" y="225013"/>
                </a:lnTo>
                <a:lnTo>
                  <a:pt x="942745" y="188959"/>
                </a:lnTo>
                <a:lnTo>
                  <a:pt x="911779" y="155460"/>
                </a:lnTo>
                <a:lnTo>
                  <a:pt x="878086" y="124705"/>
                </a:lnTo>
                <a:lnTo>
                  <a:pt x="841856" y="96881"/>
                </a:lnTo>
                <a:lnTo>
                  <a:pt x="803280" y="72176"/>
                </a:lnTo>
                <a:lnTo>
                  <a:pt x="762545" y="50779"/>
                </a:lnTo>
                <a:lnTo>
                  <a:pt x="719842" y="32878"/>
                </a:lnTo>
                <a:lnTo>
                  <a:pt x="675360" y="18662"/>
                </a:lnTo>
                <a:lnTo>
                  <a:pt x="629288" y="8318"/>
                </a:lnTo>
                <a:lnTo>
                  <a:pt x="581816" y="2034"/>
                </a:lnTo>
                <a:lnTo>
                  <a:pt x="533133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A47A8140-75C3-4D22-84BE-469A11454B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26491" r="29835" b="21114"/>
          <a:stretch/>
        </p:blipFill>
        <p:spPr>
          <a:xfrm>
            <a:off x="566672" y="2733228"/>
            <a:ext cx="1069975" cy="1069975"/>
          </a:xfrm>
          <a:prstGeom prst="rect">
            <a:avLst/>
          </a:prstGeom>
        </p:spPr>
      </p:pic>
      <p:sp>
        <p:nvSpPr>
          <p:cNvPr id="53" name="object 21">
            <a:extLst>
              <a:ext uri="{FF2B5EF4-FFF2-40B4-BE49-F238E27FC236}">
                <a16:creationId xmlns="" xmlns:a16="http://schemas.microsoft.com/office/drawing/2014/main" id="{FBD4F4B1-EF49-48C9-A0DE-CC7C74F90B26}"/>
              </a:ext>
            </a:extLst>
          </p:cNvPr>
          <p:cNvSpPr/>
          <p:nvPr/>
        </p:nvSpPr>
        <p:spPr>
          <a:xfrm>
            <a:off x="583291" y="1144299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33" y="0"/>
                </a:moveTo>
                <a:lnTo>
                  <a:pt x="484462" y="2338"/>
                </a:lnTo>
                <a:lnTo>
                  <a:pt x="437028" y="8917"/>
                </a:lnTo>
                <a:lnTo>
                  <a:pt x="391021" y="19549"/>
                </a:lnTo>
                <a:lnTo>
                  <a:pt x="346628" y="34043"/>
                </a:lnTo>
                <a:lnTo>
                  <a:pt x="304037" y="52210"/>
                </a:lnTo>
                <a:lnTo>
                  <a:pt x="263437" y="73861"/>
                </a:lnTo>
                <a:lnTo>
                  <a:pt x="225016" y="98806"/>
                </a:lnTo>
                <a:lnTo>
                  <a:pt x="188961" y="126856"/>
                </a:lnTo>
                <a:lnTo>
                  <a:pt x="155462" y="157822"/>
                </a:lnTo>
                <a:lnTo>
                  <a:pt x="124706" y="191515"/>
                </a:lnTo>
                <a:lnTo>
                  <a:pt x="96881" y="227744"/>
                </a:lnTo>
                <a:lnTo>
                  <a:pt x="72176" y="266320"/>
                </a:lnTo>
                <a:lnTo>
                  <a:pt x="50779" y="307055"/>
                </a:lnTo>
                <a:lnTo>
                  <a:pt x="32879" y="349759"/>
                </a:lnTo>
                <a:lnTo>
                  <a:pt x="18662" y="394242"/>
                </a:lnTo>
                <a:lnTo>
                  <a:pt x="8318" y="440315"/>
                </a:lnTo>
                <a:lnTo>
                  <a:pt x="2034" y="487788"/>
                </a:lnTo>
                <a:lnTo>
                  <a:pt x="0" y="536473"/>
                </a:lnTo>
                <a:lnTo>
                  <a:pt x="2338" y="585144"/>
                </a:lnTo>
                <a:lnTo>
                  <a:pt x="8917" y="632577"/>
                </a:lnTo>
                <a:lnTo>
                  <a:pt x="19549" y="678585"/>
                </a:lnTo>
                <a:lnTo>
                  <a:pt x="34043" y="722978"/>
                </a:lnTo>
                <a:lnTo>
                  <a:pt x="52210" y="765569"/>
                </a:lnTo>
                <a:lnTo>
                  <a:pt x="73861" y="806169"/>
                </a:lnTo>
                <a:lnTo>
                  <a:pt x="98806" y="844590"/>
                </a:lnTo>
                <a:lnTo>
                  <a:pt x="126856" y="880645"/>
                </a:lnTo>
                <a:lnTo>
                  <a:pt x="157822" y="914144"/>
                </a:lnTo>
                <a:lnTo>
                  <a:pt x="191515" y="944900"/>
                </a:lnTo>
                <a:lnTo>
                  <a:pt x="227744" y="972724"/>
                </a:lnTo>
                <a:lnTo>
                  <a:pt x="266320" y="997429"/>
                </a:lnTo>
                <a:lnTo>
                  <a:pt x="307055" y="1018826"/>
                </a:lnTo>
                <a:lnTo>
                  <a:pt x="349759" y="1036727"/>
                </a:lnTo>
                <a:lnTo>
                  <a:pt x="394242" y="1050944"/>
                </a:lnTo>
                <a:lnTo>
                  <a:pt x="440315" y="1061288"/>
                </a:lnTo>
                <a:lnTo>
                  <a:pt x="487788" y="1067571"/>
                </a:lnTo>
                <a:lnTo>
                  <a:pt x="536473" y="1069606"/>
                </a:lnTo>
                <a:lnTo>
                  <a:pt x="585144" y="1067268"/>
                </a:lnTo>
                <a:lnTo>
                  <a:pt x="632578" y="1060688"/>
                </a:lnTo>
                <a:lnTo>
                  <a:pt x="678586" y="1050056"/>
                </a:lnTo>
                <a:lnTo>
                  <a:pt x="722979" y="1035561"/>
                </a:lnTo>
                <a:lnTo>
                  <a:pt x="765571" y="1017393"/>
                </a:lnTo>
                <a:lnTo>
                  <a:pt x="806172" y="995742"/>
                </a:lnTo>
                <a:lnTo>
                  <a:pt x="844594" y="970795"/>
                </a:lnTo>
                <a:lnTo>
                  <a:pt x="880649" y="942744"/>
                </a:lnTo>
                <a:lnTo>
                  <a:pt x="914149" y="911777"/>
                </a:lnTo>
                <a:lnTo>
                  <a:pt x="944905" y="878084"/>
                </a:lnTo>
                <a:lnTo>
                  <a:pt x="972730" y="841854"/>
                </a:lnTo>
                <a:lnTo>
                  <a:pt x="997435" y="803276"/>
                </a:lnTo>
                <a:lnTo>
                  <a:pt x="1018832" y="762540"/>
                </a:lnTo>
                <a:lnTo>
                  <a:pt x="1036732" y="719836"/>
                </a:lnTo>
                <a:lnTo>
                  <a:pt x="1050948" y="675352"/>
                </a:lnTo>
                <a:lnTo>
                  <a:pt x="1061291" y="629279"/>
                </a:lnTo>
                <a:lnTo>
                  <a:pt x="1067573" y="581805"/>
                </a:lnTo>
                <a:lnTo>
                  <a:pt x="1069606" y="533120"/>
                </a:lnTo>
                <a:lnTo>
                  <a:pt x="1067268" y="484451"/>
                </a:lnTo>
                <a:lnTo>
                  <a:pt x="1060688" y="437019"/>
                </a:lnTo>
                <a:lnTo>
                  <a:pt x="1050056" y="391014"/>
                </a:lnTo>
                <a:lnTo>
                  <a:pt x="1035561" y="346622"/>
                </a:lnTo>
                <a:lnTo>
                  <a:pt x="1017394" y="304032"/>
                </a:lnTo>
                <a:lnTo>
                  <a:pt x="995742" y="263433"/>
                </a:lnTo>
                <a:lnTo>
                  <a:pt x="970796" y="225013"/>
                </a:lnTo>
                <a:lnTo>
                  <a:pt x="942745" y="188959"/>
                </a:lnTo>
                <a:lnTo>
                  <a:pt x="911779" y="155460"/>
                </a:lnTo>
                <a:lnTo>
                  <a:pt x="878086" y="124705"/>
                </a:lnTo>
                <a:lnTo>
                  <a:pt x="841856" y="96881"/>
                </a:lnTo>
                <a:lnTo>
                  <a:pt x="803280" y="72176"/>
                </a:lnTo>
                <a:lnTo>
                  <a:pt x="762545" y="50779"/>
                </a:lnTo>
                <a:lnTo>
                  <a:pt x="719842" y="32878"/>
                </a:lnTo>
                <a:lnTo>
                  <a:pt x="675360" y="18662"/>
                </a:lnTo>
                <a:lnTo>
                  <a:pt x="629288" y="8318"/>
                </a:lnTo>
                <a:lnTo>
                  <a:pt x="581816" y="2034"/>
                </a:lnTo>
                <a:lnTo>
                  <a:pt x="533133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9A44E9CD-BF04-46B5-8BD0-DDBFE0C1F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2" t="31144" r="30134" b="25954"/>
          <a:stretch/>
        </p:blipFill>
        <p:spPr>
          <a:xfrm>
            <a:off x="583290" y="1190625"/>
            <a:ext cx="1069976" cy="1030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466B4AE-7EB2-E662-09DF-E90BDBD1F11A}"/>
              </a:ext>
            </a:extLst>
          </p:cNvPr>
          <p:cNvSpPr txBox="1"/>
          <p:nvPr/>
        </p:nvSpPr>
        <p:spPr>
          <a:xfrm>
            <a:off x="298001" y="325041"/>
            <a:ext cx="729129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НАПРАВЛЕНИЯ СБОРА ИНФОРМАЦИИ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="" xmlns:a16="http://schemas.microsoft.com/office/drawing/2014/main" id="{039475A6-0A7F-E0B3-59E7-F1F4AD361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="" xmlns:a16="http://schemas.microsoft.com/office/drawing/2014/main" id="{DEDD6B56-CEF9-96B1-1ECA-94619739044C}"/>
              </a:ext>
            </a:extLst>
          </p:cNvPr>
          <p:cNvCxnSpPr/>
          <p:nvPr/>
        </p:nvCxnSpPr>
        <p:spPr>
          <a:xfrm>
            <a:off x="2322364" y="1189137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="" xmlns:a16="http://schemas.microsoft.com/office/drawing/2014/main" id="{BF9E9750-F4FA-3778-DF42-817280EE4EA3}"/>
              </a:ext>
            </a:extLst>
          </p:cNvPr>
          <p:cNvCxnSpPr>
            <a:cxnSpLocks/>
          </p:cNvCxnSpPr>
          <p:nvPr/>
        </p:nvCxnSpPr>
        <p:spPr>
          <a:xfrm>
            <a:off x="2322364" y="2773313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3536760A-245E-3417-0E63-BA2CF7CAFB49}"/>
              </a:ext>
            </a:extLst>
          </p:cNvPr>
          <p:cNvCxnSpPr>
            <a:cxnSpLocks/>
          </p:cNvCxnSpPr>
          <p:nvPr/>
        </p:nvCxnSpPr>
        <p:spPr>
          <a:xfrm>
            <a:off x="2322364" y="4357489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="" xmlns:a16="http://schemas.microsoft.com/office/drawing/2014/main" id="{404B1AAA-76DA-CD37-BE67-648D33DBF377}"/>
              </a:ext>
            </a:extLst>
          </p:cNvPr>
          <p:cNvCxnSpPr>
            <a:cxnSpLocks/>
          </p:cNvCxnSpPr>
          <p:nvPr/>
        </p:nvCxnSpPr>
        <p:spPr>
          <a:xfrm>
            <a:off x="2322364" y="5941665"/>
            <a:ext cx="0" cy="980942"/>
          </a:xfrm>
          <a:prstGeom prst="line">
            <a:avLst/>
          </a:prstGeom>
          <a:ln w="19050">
            <a:gradFill>
              <a:gsLst>
                <a:gs pos="100000">
                  <a:srgbClr val="21B63A"/>
                </a:gs>
                <a:gs pos="0">
                  <a:srgbClr val="0092E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AB4DE45F-6746-A5C4-2F28-6F61BD753084}"/>
              </a:ext>
            </a:extLst>
          </p:cNvPr>
          <p:cNvCxnSpPr/>
          <p:nvPr/>
        </p:nvCxnSpPr>
        <p:spPr>
          <a:xfrm>
            <a:off x="5778748" y="1189137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BAE7C867-3C1B-D73D-B1F3-B6BDABD725D0}"/>
              </a:ext>
            </a:extLst>
          </p:cNvPr>
          <p:cNvCxnSpPr>
            <a:cxnSpLocks/>
          </p:cNvCxnSpPr>
          <p:nvPr/>
        </p:nvCxnSpPr>
        <p:spPr>
          <a:xfrm>
            <a:off x="5778748" y="2773313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="" xmlns:a16="http://schemas.microsoft.com/office/drawing/2014/main" id="{CECD9148-0DB6-7B61-AA3A-408A0D927829}"/>
              </a:ext>
            </a:extLst>
          </p:cNvPr>
          <p:cNvCxnSpPr>
            <a:cxnSpLocks/>
          </p:cNvCxnSpPr>
          <p:nvPr/>
        </p:nvCxnSpPr>
        <p:spPr>
          <a:xfrm>
            <a:off x="5778748" y="4357489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="" xmlns:a16="http://schemas.microsoft.com/office/drawing/2014/main" id="{C67DDE02-75D6-1A83-78F2-D0090666EE8C}"/>
              </a:ext>
            </a:extLst>
          </p:cNvPr>
          <p:cNvCxnSpPr>
            <a:cxnSpLocks/>
          </p:cNvCxnSpPr>
          <p:nvPr/>
        </p:nvCxnSpPr>
        <p:spPr>
          <a:xfrm>
            <a:off x="5778748" y="5941665"/>
            <a:ext cx="0" cy="980942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21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EF35FC02-BF10-4571-460A-5187D6D4FF7C}"/>
              </a:ext>
            </a:extLst>
          </p:cNvPr>
          <p:cNvCxnSpPr>
            <a:cxnSpLocks/>
          </p:cNvCxnSpPr>
          <p:nvPr/>
        </p:nvCxnSpPr>
        <p:spPr>
          <a:xfrm flipH="1">
            <a:off x="5759970" y="0"/>
            <a:ext cx="12975" cy="7562850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5D2D41-C4D9-56F2-8AB8-C42261CB1961}"/>
              </a:ext>
            </a:extLst>
          </p:cNvPr>
          <p:cNvSpPr txBox="1"/>
          <p:nvPr/>
        </p:nvSpPr>
        <p:spPr>
          <a:xfrm>
            <a:off x="304319" y="3339379"/>
            <a:ext cx="49529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724535">
              <a:spcBef>
                <a:spcPts val="1305"/>
              </a:spcBef>
            </a:pP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</a:t>
            </a:r>
            <a:r>
              <a:rPr lang="ru-RU" sz="1600" b="1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ХМАО-Югры </a:t>
            </a:r>
            <a:r>
              <a:rPr lang="ru-RU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26.06.2020 </a:t>
            </a:r>
            <a:r>
              <a:rPr lang="en" sz="1600" b="1" spc="-30" dirty="0" smtClean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600" b="1" spc="-30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59-</a:t>
            </a:r>
            <a:r>
              <a:rPr lang="ru-RU" sz="1600" b="1" spc="-30" dirty="0" err="1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endParaRPr lang="ru-RU" sz="1600" b="1" spc="-30" dirty="0">
              <a:solidFill>
                <a:srgbClr val="1E3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Рисунок 28">
            <a:extLst>
              <a:ext uri="{FF2B5EF4-FFF2-40B4-BE49-F238E27FC236}">
                <a16:creationId xmlns="" xmlns:a16="http://schemas.microsoft.com/office/drawing/2014/main" id="{A60EC7D8-54EC-417F-ACF7-29F30845E77F}"/>
              </a:ext>
            </a:extLst>
          </p:cNvPr>
          <p:cNvGrpSpPr/>
          <p:nvPr/>
        </p:nvGrpSpPr>
        <p:grpSpPr>
          <a:xfrm>
            <a:off x="5058669" y="188875"/>
            <a:ext cx="1399865" cy="1399865"/>
            <a:chOff x="4773683" y="646077"/>
            <a:chExt cx="1399865" cy="1399865"/>
          </a:xfrm>
          <a:solidFill>
            <a:schemeClr val="accent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="" xmlns:a16="http://schemas.microsoft.com/office/drawing/2014/main" id="{74D77A5F-4438-4A45-9E3E-763E5D7E51B7}"/>
                </a:ext>
              </a:extLst>
            </p:cNvPr>
            <p:cNvSpPr/>
            <p:nvPr/>
          </p:nvSpPr>
          <p:spPr>
            <a:xfrm rot="-4060763">
              <a:off x="4937213" y="809607"/>
              <a:ext cx="1072807" cy="1072807"/>
            </a:xfrm>
            <a:custGeom>
              <a:avLst/>
              <a:gdLst>
                <a:gd name="connsiteX0" fmla="*/ 1072808 w 1072807"/>
                <a:gd name="connsiteY0" fmla="*/ 536404 h 1072807"/>
                <a:gd name="connsiteX1" fmla="*/ 536404 w 1072807"/>
                <a:gd name="connsiteY1" fmla="*/ 1072808 h 1072807"/>
                <a:gd name="connsiteX2" fmla="*/ 0 w 1072807"/>
                <a:gd name="connsiteY2" fmla="*/ 536404 h 1072807"/>
                <a:gd name="connsiteX3" fmla="*/ 536404 w 1072807"/>
                <a:gd name="connsiteY3" fmla="*/ 0 h 1072807"/>
                <a:gd name="connsiteX4" fmla="*/ 1072808 w 1072807"/>
                <a:gd name="connsiteY4" fmla="*/ 536404 h 10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7" h="1072807">
                  <a:moveTo>
                    <a:pt x="1072808" y="536404"/>
                  </a:moveTo>
                  <a:cubicBezTo>
                    <a:pt x="1072808" y="832651"/>
                    <a:pt x="832651" y="1072808"/>
                    <a:pt x="536404" y="1072808"/>
                  </a:cubicBezTo>
                  <a:cubicBezTo>
                    <a:pt x="240156" y="1072808"/>
                    <a:pt x="0" y="832651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1" y="0"/>
                    <a:pt x="1072808" y="240156"/>
                    <a:pt x="1072808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="" xmlns:a16="http://schemas.microsoft.com/office/drawing/2014/main" id="{D940980A-1CC4-492A-A2E5-2FA1F7431B99}"/>
                </a:ext>
              </a:extLst>
            </p:cNvPr>
            <p:cNvSpPr/>
            <p:nvPr/>
          </p:nvSpPr>
          <p:spPr>
            <a:xfrm>
              <a:off x="5086113" y="1411612"/>
              <a:ext cx="710006" cy="293351"/>
            </a:xfrm>
            <a:custGeom>
              <a:avLst/>
              <a:gdLst>
                <a:gd name="connsiteX0" fmla="*/ 693445 w 710006"/>
                <a:gd name="connsiteY0" fmla="*/ 77446 h 293351"/>
                <a:gd name="connsiteX1" fmla="*/ 658161 w 710006"/>
                <a:gd name="connsiteY1" fmla="*/ 66873 h 293351"/>
                <a:gd name="connsiteX2" fmla="*/ 580588 w 710006"/>
                <a:gd name="connsiteY2" fmla="*/ 90693 h 293351"/>
                <a:gd name="connsiteX3" fmla="*/ 547215 w 710006"/>
                <a:gd name="connsiteY3" fmla="*/ 101138 h 293351"/>
                <a:gd name="connsiteX4" fmla="*/ 519956 w 710006"/>
                <a:gd name="connsiteY4" fmla="*/ 109545 h 293351"/>
                <a:gd name="connsiteX5" fmla="*/ 512314 w 710006"/>
                <a:gd name="connsiteY5" fmla="*/ 111838 h 293351"/>
                <a:gd name="connsiteX6" fmla="*/ 511422 w 710006"/>
                <a:gd name="connsiteY6" fmla="*/ 104195 h 293351"/>
                <a:gd name="connsiteX7" fmla="*/ 460598 w 710006"/>
                <a:gd name="connsiteY7" fmla="*/ 65600 h 293351"/>
                <a:gd name="connsiteX8" fmla="*/ 460089 w 710006"/>
                <a:gd name="connsiteY8" fmla="*/ 65600 h 293351"/>
                <a:gd name="connsiteX9" fmla="*/ 372580 w 710006"/>
                <a:gd name="connsiteY9" fmla="*/ 65854 h 293351"/>
                <a:gd name="connsiteX10" fmla="*/ 362135 w 710006"/>
                <a:gd name="connsiteY10" fmla="*/ 63562 h 293351"/>
                <a:gd name="connsiteX11" fmla="*/ 350671 w 710006"/>
                <a:gd name="connsiteY11" fmla="*/ 59358 h 293351"/>
                <a:gd name="connsiteX12" fmla="*/ 262908 w 710006"/>
                <a:gd name="connsiteY12" fmla="*/ 27386 h 293351"/>
                <a:gd name="connsiteX13" fmla="*/ 230809 w 710006"/>
                <a:gd name="connsiteY13" fmla="*/ 22036 h 293351"/>
                <a:gd name="connsiteX14" fmla="*/ 183169 w 710006"/>
                <a:gd name="connsiteY14" fmla="*/ 22164 h 293351"/>
                <a:gd name="connsiteX15" fmla="*/ 160878 w 710006"/>
                <a:gd name="connsiteY15" fmla="*/ 22164 h 293351"/>
                <a:gd name="connsiteX16" fmla="*/ 133747 w 710006"/>
                <a:gd name="connsiteY16" fmla="*/ 0 h 293351"/>
                <a:gd name="connsiteX17" fmla="*/ 23438 w 710006"/>
                <a:gd name="connsiteY17" fmla="*/ 0 h 293351"/>
                <a:gd name="connsiteX18" fmla="*/ 9681 w 710006"/>
                <a:gd name="connsiteY18" fmla="*/ 0 h 293351"/>
                <a:gd name="connsiteX19" fmla="*/ 5605 w 710006"/>
                <a:gd name="connsiteY19" fmla="*/ 127 h 293351"/>
                <a:gd name="connsiteX20" fmla="*/ 0 w 710006"/>
                <a:gd name="connsiteY20" fmla="*/ 382 h 293351"/>
                <a:gd name="connsiteX21" fmla="*/ 0 w 710006"/>
                <a:gd name="connsiteY21" fmla="*/ 30189 h 293351"/>
                <a:gd name="connsiteX22" fmla="*/ 130817 w 710006"/>
                <a:gd name="connsiteY22" fmla="*/ 30189 h 293351"/>
                <a:gd name="connsiteX23" fmla="*/ 130817 w 710006"/>
                <a:gd name="connsiteY23" fmla="*/ 219854 h 293351"/>
                <a:gd name="connsiteX24" fmla="*/ 255 w 710006"/>
                <a:gd name="connsiteY24" fmla="*/ 219854 h 293351"/>
                <a:gd name="connsiteX25" fmla="*/ 255 w 710006"/>
                <a:gd name="connsiteY25" fmla="*/ 249533 h 293351"/>
                <a:gd name="connsiteX26" fmla="*/ 57957 w 710006"/>
                <a:gd name="connsiteY26" fmla="*/ 249533 h 293351"/>
                <a:gd name="connsiteX27" fmla="*/ 129671 w 710006"/>
                <a:gd name="connsiteY27" fmla="*/ 249533 h 293351"/>
                <a:gd name="connsiteX28" fmla="*/ 150943 w 710006"/>
                <a:gd name="connsiteY28" fmla="*/ 244438 h 293351"/>
                <a:gd name="connsiteX29" fmla="*/ 161260 w 710006"/>
                <a:gd name="connsiteY29" fmla="*/ 227752 h 293351"/>
                <a:gd name="connsiteX30" fmla="*/ 168011 w 710006"/>
                <a:gd name="connsiteY30" fmla="*/ 227752 h 293351"/>
                <a:gd name="connsiteX31" fmla="*/ 192468 w 710006"/>
                <a:gd name="connsiteY31" fmla="*/ 227879 h 293351"/>
                <a:gd name="connsiteX32" fmla="*/ 206607 w 710006"/>
                <a:gd name="connsiteY32" fmla="*/ 230299 h 293351"/>
                <a:gd name="connsiteX33" fmla="*/ 331310 w 710006"/>
                <a:gd name="connsiteY33" fmla="*/ 274372 h 293351"/>
                <a:gd name="connsiteX34" fmla="*/ 366594 w 710006"/>
                <a:gd name="connsiteY34" fmla="*/ 287110 h 293351"/>
                <a:gd name="connsiteX35" fmla="*/ 382898 w 710006"/>
                <a:gd name="connsiteY35" fmla="*/ 293096 h 293351"/>
                <a:gd name="connsiteX36" fmla="*/ 414742 w 710006"/>
                <a:gd name="connsiteY36" fmla="*/ 293351 h 293351"/>
                <a:gd name="connsiteX37" fmla="*/ 416653 w 710006"/>
                <a:gd name="connsiteY37" fmla="*/ 292077 h 293351"/>
                <a:gd name="connsiteX38" fmla="*/ 417672 w 710006"/>
                <a:gd name="connsiteY38" fmla="*/ 291313 h 293351"/>
                <a:gd name="connsiteX39" fmla="*/ 495373 w 710006"/>
                <a:gd name="connsiteY39" fmla="*/ 250934 h 293351"/>
                <a:gd name="connsiteX40" fmla="*/ 670008 w 710006"/>
                <a:gd name="connsiteY40" fmla="*/ 160114 h 293351"/>
                <a:gd name="connsiteX41" fmla="*/ 676376 w 710006"/>
                <a:gd name="connsiteY41" fmla="*/ 156930 h 293351"/>
                <a:gd name="connsiteX42" fmla="*/ 695356 w 710006"/>
                <a:gd name="connsiteY42" fmla="*/ 145466 h 293351"/>
                <a:gd name="connsiteX43" fmla="*/ 710004 w 710006"/>
                <a:gd name="connsiteY43" fmla="*/ 112093 h 293351"/>
                <a:gd name="connsiteX44" fmla="*/ 693445 w 710006"/>
                <a:gd name="connsiteY44" fmla="*/ 77446 h 293351"/>
                <a:gd name="connsiteX45" fmla="*/ 462127 w 710006"/>
                <a:gd name="connsiteY45" fmla="*/ 95533 h 293351"/>
                <a:gd name="connsiteX46" fmla="*/ 478559 w 710006"/>
                <a:gd name="connsiteY46" fmla="*/ 102412 h 293351"/>
                <a:gd name="connsiteX47" fmla="*/ 480851 w 710006"/>
                <a:gd name="connsiteY47" fmla="*/ 121264 h 293351"/>
                <a:gd name="connsiteX48" fmla="*/ 463910 w 710006"/>
                <a:gd name="connsiteY48" fmla="*/ 131709 h 293351"/>
                <a:gd name="connsiteX49" fmla="*/ 416780 w 710006"/>
                <a:gd name="connsiteY49" fmla="*/ 131709 h 293351"/>
                <a:gd name="connsiteX50" fmla="*/ 359842 w 710006"/>
                <a:gd name="connsiteY50" fmla="*/ 131836 h 293351"/>
                <a:gd name="connsiteX51" fmla="*/ 355639 w 710006"/>
                <a:gd name="connsiteY51" fmla="*/ 131836 h 293351"/>
                <a:gd name="connsiteX52" fmla="*/ 331692 w 710006"/>
                <a:gd name="connsiteY52" fmla="*/ 133492 h 293351"/>
                <a:gd name="connsiteX53" fmla="*/ 296408 w 710006"/>
                <a:gd name="connsiteY53" fmla="*/ 179221 h 293351"/>
                <a:gd name="connsiteX54" fmla="*/ 296536 w 710006"/>
                <a:gd name="connsiteY54" fmla="*/ 183042 h 293351"/>
                <a:gd name="connsiteX55" fmla="*/ 323667 w 710006"/>
                <a:gd name="connsiteY55" fmla="*/ 183042 h 293351"/>
                <a:gd name="connsiteX56" fmla="*/ 324686 w 710006"/>
                <a:gd name="connsiteY56" fmla="*/ 180622 h 293351"/>
                <a:gd name="connsiteX57" fmla="*/ 326342 w 710006"/>
                <a:gd name="connsiteY57" fmla="*/ 176291 h 293351"/>
                <a:gd name="connsiteX58" fmla="*/ 330036 w 710006"/>
                <a:gd name="connsiteY58" fmla="*/ 168394 h 293351"/>
                <a:gd name="connsiteX59" fmla="*/ 347359 w 710006"/>
                <a:gd name="connsiteY59" fmla="*/ 161515 h 293351"/>
                <a:gd name="connsiteX60" fmla="*/ 440091 w 710006"/>
                <a:gd name="connsiteY60" fmla="*/ 161643 h 293351"/>
                <a:gd name="connsiteX61" fmla="*/ 464165 w 710006"/>
                <a:gd name="connsiteY61" fmla="*/ 161515 h 293351"/>
                <a:gd name="connsiteX62" fmla="*/ 491296 w 710006"/>
                <a:gd name="connsiteY62" fmla="*/ 152981 h 293351"/>
                <a:gd name="connsiteX63" fmla="*/ 512441 w 710006"/>
                <a:gd name="connsiteY63" fmla="*/ 143173 h 293351"/>
                <a:gd name="connsiteX64" fmla="*/ 515371 w 710006"/>
                <a:gd name="connsiteY64" fmla="*/ 142281 h 293351"/>
                <a:gd name="connsiteX65" fmla="*/ 598549 w 710006"/>
                <a:gd name="connsiteY65" fmla="*/ 116296 h 293351"/>
                <a:gd name="connsiteX66" fmla="*/ 659945 w 710006"/>
                <a:gd name="connsiteY66" fmla="*/ 97189 h 293351"/>
                <a:gd name="connsiteX67" fmla="*/ 678542 w 710006"/>
                <a:gd name="connsiteY67" fmla="*/ 106615 h 293351"/>
                <a:gd name="connsiteX68" fmla="*/ 671663 w 710006"/>
                <a:gd name="connsiteY68" fmla="*/ 125212 h 293351"/>
                <a:gd name="connsiteX69" fmla="*/ 496264 w 710006"/>
                <a:gd name="connsiteY69" fmla="*/ 216288 h 293351"/>
                <a:gd name="connsiteX70" fmla="*/ 412195 w 710006"/>
                <a:gd name="connsiteY70" fmla="*/ 260106 h 293351"/>
                <a:gd name="connsiteX71" fmla="*/ 385573 w 710006"/>
                <a:gd name="connsiteY71" fmla="*/ 261507 h 293351"/>
                <a:gd name="connsiteX72" fmla="*/ 291695 w 710006"/>
                <a:gd name="connsiteY72" fmla="*/ 228516 h 293351"/>
                <a:gd name="connsiteX73" fmla="*/ 244311 w 710006"/>
                <a:gd name="connsiteY73" fmla="*/ 211829 h 293351"/>
                <a:gd name="connsiteX74" fmla="*/ 216670 w 710006"/>
                <a:gd name="connsiteY74" fmla="*/ 201894 h 293351"/>
                <a:gd name="connsiteX75" fmla="*/ 192977 w 710006"/>
                <a:gd name="connsiteY75" fmla="*/ 197436 h 293351"/>
                <a:gd name="connsiteX76" fmla="*/ 190685 w 710006"/>
                <a:gd name="connsiteY76" fmla="*/ 197436 h 293351"/>
                <a:gd name="connsiteX77" fmla="*/ 167884 w 710006"/>
                <a:gd name="connsiteY77" fmla="*/ 197563 h 293351"/>
                <a:gd name="connsiteX78" fmla="*/ 161515 w 710006"/>
                <a:gd name="connsiteY78" fmla="*/ 197563 h 293351"/>
                <a:gd name="connsiteX79" fmla="*/ 161515 w 710006"/>
                <a:gd name="connsiteY79" fmla="*/ 52352 h 293351"/>
                <a:gd name="connsiteX80" fmla="*/ 183552 w 710006"/>
                <a:gd name="connsiteY80" fmla="*/ 52225 h 293351"/>
                <a:gd name="connsiteX81" fmla="*/ 239853 w 710006"/>
                <a:gd name="connsiteY81" fmla="*/ 52607 h 293351"/>
                <a:gd name="connsiteX82" fmla="*/ 257813 w 710006"/>
                <a:gd name="connsiteY82" fmla="*/ 57575 h 293351"/>
                <a:gd name="connsiteX83" fmla="*/ 263545 w 710006"/>
                <a:gd name="connsiteY83" fmla="*/ 59740 h 293351"/>
                <a:gd name="connsiteX84" fmla="*/ 313604 w 710006"/>
                <a:gd name="connsiteY84" fmla="*/ 77828 h 293351"/>
                <a:gd name="connsiteX85" fmla="*/ 359078 w 710006"/>
                <a:gd name="connsiteY85" fmla="*/ 94260 h 293351"/>
                <a:gd name="connsiteX86" fmla="*/ 369014 w 710006"/>
                <a:gd name="connsiteY86" fmla="*/ 95788 h 293351"/>
                <a:gd name="connsiteX87" fmla="*/ 453975 w 710006"/>
                <a:gd name="connsiteY87" fmla="*/ 95788 h 293351"/>
                <a:gd name="connsiteX88" fmla="*/ 462127 w 710006"/>
                <a:gd name="connsiteY88" fmla="*/ 95533 h 293351"/>
                <a:gd name="connsiteX89" fmla="*/ 462127 w 710006"/>
                <a:gd name="connsiteY89" fmla="*/ 95533 h 29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10006" h="293351">
                  <a:moveTo>
                    <a:pt x="693445" y="77446"/>
                  </a:moveTo>
                  <a:cubicBezTo>
                    <a:pt x="681089" y="67001"/>
                    <a:pt x="669625" y="63562"/>
                    <a:pt x="658161" y="66873"/>
                  </a:cubicBezTo>
                  <a:cubicBezTo>
                    <a:pt x="632176" y="74516"/>
                    <a:pt x="605936" y="82796"/>
                    <a:pt x="580588" y="90693"/>
                  </a:cubicBezTo>
                  <a:cubicBezTo>
                    <a:pt x="569506" y="94132"/>
                    <a:pt x="558425" y="97699"/>
                    <a:pt x="547215" y="101138"/>
                  </a:cubicBezTo>
                  <a:cubicBezTo>
                    <a:pt x="538171" y="103940"/>
                    <a:pt x="529128" y="106743"/>
                    <a:pt x="519956" y="109545"/>
                  </a:cubicBezTo>
                  <a:lnTo>
                    <a:pt x="512314" y="111838"/>
                  </a:lnTo>
                  <a:cubicBezTo>
                    <a:pt x="512186" y="109163"/>
                    <a:pt x="512059" y="106743"/>
                    <a:pt x="511422" y="104195"/>
                  </a:cubicBezTo>
                  <a:cubicBezTo>
                    <a:pt x="505563" y="79611"/>
                    <a:pt x="487093" y="65600"/>
                    <a:pt x="460598" y="65600"/>
                  </a:cubicBezTo>
                  <a:cubicBezTo>
                    <a:pt x="460471" y="65600"/>
                    <a:pt x="460216" y="65600"/>
                    <a:pt x="460089" y="65600"/>
                  </a:cubicBezTo>
                  <a:cubicBezTo>
                    <a:pt x="430919" y="65854"/>
                    <a:pt x="401750" y="65982"/>
                    <a:pt x="372580" y="65854"/>
                  </a:cubicBezTo>
                  <a:cubicBezTo>
                    <a:pt x="369014" y="65854"/>
                    <a:pt x="365065" y="64581"/>
                    <a:pt x="362135" y="63562"/>
                  </a:cubicBezTo>
                  <a:lnTo>
                    <a:pt x="350671" y="59358"/>
                  </a:lnTo>
                  <a:cubicBezTo>
                    <a:pt x="321374" y="48786"/>
                    <a:pt x="292077" y="38341"/>
                    <a:pt x="262908" y="27386"/>
                  </a:cubicBezTo>
                  <a:cubicBezTo>
                    <a:pt x="252718" y="23565"/>
                    <a:pt x="242273" y="21782"/>
                    <a:pt x="230809" y="22036"/>
                  </a:cubicBezTo>
                  <a:cubicBezTo>
                    <a:pt x="214886" y="22291"/>
                    <a:pt x="199092" y="22291"/>
                    <a:pt x="183169" y="22164"/>
                  </a:cubicBezTo>
                  <a:lnTo>
                    <a:pt x="160878" y="22164"/>
                  </a:lnTo>
                  <a:cubicBezTo>
                    <a:pt x="158076" y="8407"/>
                    <a:pt x="148013" y="0"/>
                    <a:pt x="133747" y="0"/>
                  </a:cubicBezTo>
                  <a:lnTo>
                    <a:pt x="23438" y="0"/>
                  </a:lnTo>
                  <a:lnTo>
                    <a:pt x="9681" y="0"/>
                  </a:lnTo>
                  <a:cubicBezTo>
                    <a:pt x="8280" y="0"/>
                    <a:pt x="7006" y="127"/>
                    <a:pt x="5605" y="127"/>
                  </a:cubicBezTo>
                  <a:lnTo>
                    <a:pt x="0" y="382"/>
                  </a:lnTo>
                  <a:lnTo>
                    <a:pt x="0" y="30189"/>
                  </a:lnTo>
                  <a:lnTo>
                    <a:pt x="130817" y="30189"/>
                  </a:lnTo>
                  <a:lnTo>
                    <a:pt x="130817" y="219854"/>
                  </a:lnTo>
                  <a:lnTo>
                    <a:pt x="255" y="219854"/>
                  </a:lnTo>
                  <a:lnTo>
                    <a:pt x="255" y="249533"/>
                  </a:lnTo>
                  <a:lnTo>
                    <a:pt x="57957" y="249533"/>
                  </a:lnTo>
                  <a:cubicBezTo>
                    <a:pt x="81777" y="249533"/>
                    <a:pt x="105724" y="249406"/>
                    <a:pt x="129671" y="249533"/>
                  </a:cubicBezTo>
                  <a:cubicBezTo>
                    <a:pt x="136804" y="249533"/>
                    <a:pt x="144192" y="249533"/>
                    <a:pt x="150943" y="244438"/>
                  </a:cubicBezTo>
                  <a:cubicBezTo>
                    <a:pt x="156675" y="240107"/>
                    <a:pt x="160114" y="234503"/>
                    <a:pt x="161260" y="227752"/>
                  </a:cubicBezTo>
                  <a:lnTo>
                    <a:pt x="168011" y="227752"/>
                  </a:lnTo>
                  <a:cubicBezTo>
                    <a:pt x="176291" y="227752"/>
                    <a:pt x="184316" y="227624"/>
                    <a:pt x="192468" y="227879"/>
                  </a:cubicBezTo>
                  <a:cubicBezTo>
                    <a:pt x="197818" y="228006"/>
                    <a:pt x="202531" y="228898"/>
                    <a:pt x="206607" y="230299"/>
                  </a:cubicBezTo>
                  <a:cubicBezTo>
                    <a:pt x="248259" y="244820"/>
                    <a:pt x="289785" y="259596"/>
                    <a:pt x="331310" y="274372"/>
                  </a:cubicBezTo>
                  <a:cubicBezTo>
                    <a:pt x="343156" y="278575"/>
                    <a:pt x="354875" y="282906"/>
                    <a:pt x="366594" y="287110"/>
                  </a:cubicBezTo>
                  <a:lnTo>
                    <a:pt x="382898" y="293096"/>
                  </a:lnTo>
                  <a:lnTo>
                    <a:pt x="414742" y="293351"/>
                  </a:lnTo>
                  <a:lnTo>
                    <a:pt x="416653" y="292077"/>
                  </a:lnTo>
                  <a:cubicBezTo>
                    <a:pt x="417035" y="291823"/>
                    <a:pt x="417290" y="291568"/>
                    <a:pt x="417672" y="291313"/>
                  </a:cubicBezTo>
                  <a:lnTo>
                    <a:pt x="495373" y="250934"/>
                  </a:lnTo>
                  <a:cubicBezTo>
                    <a:pt x="553584" y="220619"/>
                    <a:pt x="611796" y="190430"/>
                    <a:pt x="670008" y="160114"/>
                  </a:cubicBezTo>
                  <a:cubicBezTo>
                    <a:pt x="672046" y="158968"/>
                    <a:pt x="674211" y="157949"/>
                    <a:pt x="676376" y="156930"/>
                  </a:cubicBezTo>
                  <a:cubicBezTo>
                    <a:pt x="683000" y="153745"/>
                    <a:pt x="689878" y="150433"/>
                    <a:pt x="695356" y="145466"/>
                  </a:cubicBezTo>
                  <a:cubicBezTo>
                    <a:pt x="705036" y="136804"/>
                    <a:pt x="710132" y="124958"/>
                    <a:pt x="710004" y="112093"/>
                  </a:cubicBezTo>
                  <a:cubicBezTo>
                    <a:pt x="709750" y="98718"/>
                    <a:pt x="703763" y="86235"/>
                    <a:pt x="693445" y="77446"/>
                  </a:cubicBezTo>
                  <a:close/>
                  <a:moveTo>
                    <a:pt x="462127" y="95533"/>
                  </a:moveTo>
                  <a:cubicBezTo>
                    <a:pt x="469515" y="95533"/>
                    <a:pt x="474737" y="97699"/>
                    <a:pt x="478559" y="102412"/>
                  </a:cubicBezTo>
                  <a:cubicBezTo>
                    <a:pt x="483144" y="108144"/>
                    <a:pt x="483909" y="114513"/>
                    <a:pt x="480851" y="121264"/>
                  </a:cubicBezTo>
                  <a:cubicBezTo>
                    <a:pt x="477667" y="128142"/>
                    <a:pt x="472062" y="131709"/>
                    <a:pt x="463910" y="131709"/>
                  </a:cubicBezTo>
                  <a:cubicBezTo>
                    <a:pt x="448243" y="131709"/>
                    <a:pt x="432448" y="131836"/>
                    <a:pt x="416780" y="131709"/>
                  </a:cubicBezTo>
                  <a:cubicBezTo>
                    <a:pt x="397801" y="131709"/>
                    <a:pt x="378822" y="131709"/>
                    <a:pt x="359842" y="131836"/>
                  </a:cubicBezTo>
                  <a:lnTo>
                    <a:pt x="355639" y="131836"/>
                  </a:lnTo>
                  <a:cubicBezTo>
                    <a:pt x="347869" y="131836"/>
                    <a:pt x="339589" y="131836"/>
                    <a:pt x="331692" y="133492"/>
                  </a:cubicBezTo>
                  <a:cubicBezTo>
                    <a:pt x="311184" y="137823"/>
                    <a:pt x="295389" y="158331"/>
                    <a:pt x="296408" y="179221"/>
                  </a:cubicBezTo>
                  <a:lnTo>
                    <a:pt x="296536" y="183042"/>
                  </a:lnTo>
                  <a:lnTo>
                    <a:pt x="323667" y="183042"/>
                  </a:lnTo>
                  <a:lnTo>
                    <a:pt x="324686" y="180622"/>
                  </a:lnTo>
                  <a:cubicBezTo>
                    <a:pt x="325323" y="179221"/>
                    <a:pt x="325833" y="177820"/>
                    <a:pt x="326342" y="176291"/>
                  </a:cubicBezTo>
                  <a:cubicBezTo>
                    <a:pt x="327489" y="173361"/>
                    <a:pt x="328508" y="170559"/>
                    <a:pt x="330036" y="168394"/>
                  </a:cubicBezTo>
                  <a:cubicBezTo>
                    <a:pt x="333348" y="163553"/>
                    <a:pt x="338316" y="161260"/>
                    <a:pt x="347359" y="161515"/>
                  </a:cubicBezTo>
                  <a:cubicBezTo>
                    <a:pt x="378312" y="161770"/>
                    <a:pt x="409138" y="161770"/>
                    <a:pt x="440091" y="161643"/>
                  </a:cubicBezTo>
                  <a:lnTo>
                    <a:pt x="464165" y="161515"/>
                  </a:lnTo>
                  <a:cubicBezTo>
                    <a:pt x="475756" y="161515"/>
                    <a:pt x="484673" y="158713"/>
                    <a:pt x="491296" y="152981"/>
                  </a:cubicBezTo>
                  <a:cubicBezTo>
                    <a:pt x="497411" y="147758"/>
                    <a:pt x="504671" y="145466"/>
                    <a:pt x="512441" y="143173"/>
                  </a:cubicBezTo>
                  <a:lnTo>
                    <a:pt x="515371" y="142281"/>
                  </a:lnTo>
                  <a:cubicBezTo>
                    <a:pt x="543139" y="133619"/>
                    <a:pt x="570780" y="124958"/>
                    <a:pt x="598549" y="116296"/>
                  </a:cubicBezTo>
                  <a:lnTo>
                    <a:pt x="659945" y="97189"/>
                  </a:lnTo>
                  <a:cubicBezTo>
                    <a:pt x="667333" y="94897"/>
                    <a:pt x="675230" y="98845"/>
                    <a:pt x="678542" y="106615"/>
                  </a:cubicBezTo>
                  <a:cubicBezTo>
                    <a:pt x="681599" y="113748"/>
                    <a:pt x="678669" y="121518"/>
                    <a:pt x="671663" y="125212"/>
                  </a:cubicBezTo>
                  <a:lnTo>
                    <a:pt x="496264" y="216288"/>
                  </a:lnTo>
                  <a:cubicBezTo>
                    <a:pt x="468241" y="230809"/>
                    <a:pt x="440091" y="245330"/>
                    <a:pt x="412195" y="260106"/>
                  </a:cubicBezTo>
                  <a:cubicBezTo>
                    <a:pt x="404170" y="264309"/>
                    <a:pt x="395126" y="264819"/>
                    <a:pt x="385573" y="261507"/>
                  </a:cubicBezTo>
                  <a:cubicBezTo>
                    <a:pt x="354238" y="250680"/>
                    <a:pt x="323030" y="239598"/>
                    <a:pt x="291695" y="228516"/>
                  </a:cubicBezTo>
                  <a:lnTo>
                    <a:pt x="244311" y="211829"/>
                  </a:lnTo>
                  <a:cubicBezTo>
                    <a:pt x="235012" y="208645"/>
                    <a:pt x="225714" y="205461"/>
                    <a:pt x="216670" y="201894"/>
                  </a:cubicBezTo>
                  <a:cubicBezTo>
                    <a:pt x="209027" y="198964"/>
                    <a:pt x="201257" y="197436"/>
                    <a:pt x="192977" y="197436"/>
                  </a:cubicBezTo>
                  <a:cubicBezTo>
                    <a:pt x="192213" y="197436"/>
                    <a:pt x="191449" y="197436"/>
                    <a:pt x="190685" y="197436"/>
                  </a:cubicBezTo>
                  <a:cubicBezTo>
                    <a:pt x="183169" y="197690"/>
                    <a:pt x="175654" y="197690"/>
                    <a:pt x="167884" y="197563"/>
                  </a:cubicBezTo>
                  <a:lnTo>
                    <a:pt x="161515" y="197563"/>
                  </a:lnTo>
                  <a:lnTo>
                    <a:pt x="161515" y="52352"/>
                  </a:lnTo>
                  <a:cubicBezTo>
                    <a:pt x="168903" y="52225"/>
                    <a:pt x="176164" y="52352"/>
                    <a:pt x="183552" y="52225"/>
                  </a:cubicBezTo>
                  <a:cubicBezTo>
                    <a:pt x="202021" y="52098"/>
                    <a:pt x="221128" y="51970"/>
                    <a:pt x="239853" y="52607"/>
                  </a:cubicBezTo>
                  <a:cubicBezTo>
                    <a:pt x="245585" y="52862"/>
                    <a:pt x="251571" y="55155"/>
                    <a:pt x="257813" y="57575"/>
                  </a:cubicBezTo>
                  <a:cubicBezTo>
                    <a:pt x="259723" y="58339"/>
                    <a:pt x="261634" y="59103"/>
                    <a:pt x="263545" y="59740"/>
                  </a:cubicBezTo>
                  <a:cubicBezTo>
                    <a:pt x="280231" y="65727"/>
                    <a:pt x="296918" y="71714"/>
                    <a:pt x="313604" y="77828"/>
                  </a:cubicBezTo>
                  <a:cubicBezTo>
                    <a:pt x="328762" y="83305"/>
                    <a:pt x="343920" y="88782"/>
                    <a:pt x="359078" y="94260"/>
                  </a:cubicBezTo>
                  <a:cubicBezTo>
                    <a:pt x="361880" y="95279"/>
                    <a:pt x="365065" y="95788"/>
                    <a:pt x="369014" y="95788"/>
                  </a:cubicBezTo>
                  <a:cubicBezTo>
                    <a:pt x="397292" y="95788"/>
                    <a:pt x="425697" y="95788"/>
                    <a:pt x="453975" y="95788"/>
                  </a:cubicBezTo>
                  <a:lnTo>
                    <a:pt x="462127" y="95533"/>
                  </a:lnTo>
                  <a:cubicBezTo>
                    <a:pt x="461999" y="95533"/>
                    <a:pt x="462127" y="95533"/>
                    <a:pt x="462127" y="9553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="" xmlns:a16="http://schemas.microsoft.com/office/drawing/2014/main" id="{DEE8EE68-CF1F-40E7-8FDB-99D5D6DE8DCB}"/>
                </a:ext>
              </a:extLst>
            </p:cNvPr>
            <p:cNvSpPr/>
            <p:nvPr/>
          </p:nvSpPr>
          <p:spPr>
            <a:xfrm>
              <a:off x="5285091" y="974674"/>
              <a:ext cx="422092" cy="487506"/>
            </a:xfrm>
            <a:custGeom>
              <a:avLst/>
              <a:gdLst>
                <a:gd name="connsiteX0" fmla="*/ 421862 w 422092"/>
                <a:gd name="connsiteY0" fmla="*/ 389171 h 487506"/>
                <a:gd name="connsiteX1" fmla="*/ 403137 w 422092"/>
                <a:gd name="connsiteY1" fmla="*/ 279881 h 487506"/>
                <a:gd name="connsiteX2" fmla="*/ 323399 w 422092"/>
                <a:gd name="connsiteY2" fmla="*/ 177469 h 487506"/>
                <a:gd name="connsiteX3" fmla="*/ 297287 w 422092"/>
                <a:gd name="connsiteY3" fmla="*/ 163585 h 487506"/>
                <a:gd name="connsiteX4" fmla="*/ 287478 w 422092"/>
                <a:gd name="connsiteY4" fmla="*/ 158745 h 487506"/>
                <a:gd name="connsiteX5" fmla="*/ 288880 w 422092"/>
                <a:gd name="connsiteY5" fmla="*/ 135052 h 487506"/>
                <a:gd name="connsiteX6" fmla="*/ 274104 w 422092"/>
                <a:gd name="connsiteY6" fmla="*/ 115181 h 487506"/>
                <a:gd name="connsiteX7" fmla="*/ 284803 w 422092"/>
                <a:gd name="connsiteY7" fmla="*/ 93782 h 487506"/>
                <a:gd name="connsiteX8" fmla="*/ 309770 w 422092"/>
                <a:gd name="connsiteY8" fmla="*/ 43722 h 487506"/>
                <a:gd name="connsiteX9" fmla="*/ 302509 w 422092"/>
                <a:gd name="connsiteY9" fmla="*/ 22068 h 487506"/>
                <a:gd name="connsiteX10" fmla="*/ 287478 w 422092"/>
                <a:gd name="connsiteY10" fmla="*/ 14553 h 487506"/>
                <a:gd name="connsiteX11" fmla="*/ 263022 w 422092"/>
                <a:gd name="connsiteY11" fmla="*/ 2197 h 487506"/>
                <a:gd name="connsiteX12" fmla="*/ 246717 w 422092"/>
                <a:gd name="connsiteY12" fmla="*/ 2197 h 487506"/>
                <a:gd name="connsiteX13" fmla="*/ 213727 w 422092"/>
                <a:gd name="connsiteY13" fmla="*/ 18629 h 487506"/>
                <a:gd name="connsiteX14" fmla="*/ 207995 w 422092"/>
                <a:gd name="connsiteY14" fmla="*/ 18629 h 487506"/>
                <a:gd name="connsiteX15" fmla="*/ 175768 w 422092"/>
                <a:gd name="connsiteY15" fmla="*/ 2579 h 487506"/>
                <a:gd name="connsiteX16" fmla="*/ 158445 w 422092"/>
                <a:gd name="connsiteY16" fmla="*/ 2452 h 487506"/>
                <a:gd name="connsiteX17" fmla="*/ 133733 w 422092"/>
                <a:gd name="connsiteY17" fmla="*/ 14935 h 487506"/>
                <a:gd name="connsiteX18" fmla="*/ 119085 w 422092"/>
                <a:gd name="connsiteY18" fmla="*/ 22196 h 487506"/>
                <a:gd name="connsiteX19" fmla="*/ 111952 w 422092"/>
                <a:gd name="connsiteY19" fmla="*/ 44105 h 487506"/>
                <a:gd name="connsiteX20" fmla="*/ 145834 w 422092"/>
                <a:gd name="connsiteY20" fmla="*/ 111870 h 487506"/>
                <a:gd name="connsiteX21" fmla="*/ 147490 w 422092"/>
                <a:gd name="connsiteY21" fmla="*/ 115309 h 487506"/>
                <a:gd name="connsiteX22" fmla="*/ 133988 w 422092"/>
                <a:gd name="connsiteY22" fmla="*/ 159254 h 487506"/>
                <a:gd name="connsiteX23" fmla="*/ 71063 w 422092"/>
                <a:gd name="connsiteY23" fmla="*/ 194283 h 487506"/>
                <a:gd name="connsiteX24" fmla="*/ 15272 w 422092"/>
                <a:gd name="connsiteY24" fmla="*/ 284467 h 487506"/>
                <a:gd name="connsiteX25" fmla="*/ 369 w 422092"/>
                <a:gd name="connsiteY25" fmla="*/ 370829 h 487506"/>
                <a:gd name="connsiteX26" fmla="*/ 114 w 422092"/>
                <a:gd name="connsiteY26" fmla="*/ 403820 h 487506"/>
                <a:gd name="connsiteX27" fmla="*/ 241 w 422092"/>
                <a:gd name="connsiteY27" fmla="*/ 418723 h 487506"/>
                <a:gd name="connsiteX28" fmla="*/ 241 w 422092"/>
                <a:gd name="connsiteY28" fmla="*/ 421398 h 487506"/>
                <a:gd name="connsiteX29" fmla="*/ 27118 w 422092"/>
                <a:gd name="connsiteY29" fmla="*/ 421398 h 487506"/>
                <a:gd name="connsiteX30" fmla="*/ 27118 w 422092"/>
                <a:gd name="connsiteY30" fmla="*/ 399234 h 487506"/>
                <a:gd name="connsiteX31" fmla="*/ 37945 w 422092"/>
                <a:gd name="connsiteY31" fmla="*/ 304210 h 487506"/>
                <a:gd name="connsiteX32" fmla="*/ 91316 w 422092"/>
                <a:gd name="connsiteY32" fmla="*/ 213008 h 487506"/>
                <a:gd name="connsiteX33" fmla="*/ 173985 w 422092"/>
                <a:gd name="connsiteY33" fmla="*/ 180654 h 487506"/>
                <a:gd name="connsiteX34" fmla="*/ 174367 w 422092"/>
                <a:gd name="connsiteY34" fmla="*/ 180654 h 487506"/>
                <a:gd name="connsiteX35" fmla="*/ 201371 w 422092"/>
                <a:gd name="connsiteY35" fmla="*/ 180654 h 487506"/>
                <a:gd name="connsiteX36" fmla="*/ 251558 w 422092"/>
                <a:gd name="connsiteY36" fmla="*/ 180781 h 487506"/>
                <a:gd name="connsiteX37" fmla="*/ 272575 w 422092"/>
                <a:gd name="connsiteY37" fmla="*/ 183711 h 487506"/>
                <a:gd name="connsiteX38" fmla="*/ 368618 w 422092"/>
                <a:gd name="connsiteY38" fmla="*/ 268799 h 487506"/>
                <a:gd name="connsiteX39" fmla="*/ 394094 w 422092"/>
                <a:gd name="connsiteY39" fmla="*/ 383567 h 487506"/>
                <a:gd name="connsiteX40" fmla="*/ 394348 w 422092"/>
                <a:gd name="connsiteY40" fmla="*/ 449166 h 487506"/>
                <a:gd name="connsiteX41" fmla="*/ 394221 w 422092"/>
                <a:gd name="connsiteY41" fmla="*/ 478208 h 487506"/>
                <a:gd name="connsiteX42" fmla="*/ 394221 w 422092"/>
                <a:gd name="connsiteY42" fmla="*/ 487507 h 487506"/>
                <a:gd name="connsiteX43" fmla="*/ 421735 w 422092"/>
                <a:gd name="connsiteY43" fmla="*/ 487507 h 487506"/>
                <a:gd name="connsiteX44" fmla="*/ 421735 w 422092"/>
                <a:gd name="connsiteY44" fmla="*/ 478081 h 487506"/>
                <a:gd name="connsiteX45" fmla="*/ 421735 w 422092"/>
                <a:gd name="connsiteY45" fmla="*/ 450567 h 487506"/>
                <a:gd name="connsiteX46" fmla="*/ 421862 w 422092"/>
                <a:gd name="connsiteY46" fmla="*/ 389171 h 487506"/>
                <a:gd name="connsiteX47" fmla="*/ 247227 w 422092"/>
                <a:gd name="connsiteY47" fmla="*/ 107157 h 487506"/>
                <a:gd name="connsiteX48" fmla="*/ 244170 w 422092"/>
                <a:gd name="connsiteY48" fmla="*/ 109449 h 487506"/>
                <a:gd name="connsiteX49" fmla="*/ 187869 w 422092"/>
                <a:gd name="connsiteY49" fmla="*/ 109577 h 487506"/>
                <a:gd name="connsiteX50" fmla="*/ 175513 w 422092"/>
                <a:gd name="connsiteY50" fmla="*/ 109577 h 487506"/>
                <a:gd name="connsiteX51" fmla="*/ 141503 w 422092"/>
                <a:gd name="connsiteY51" fmla="*/ 41557 h 487506"/>
                <a:gd name="connsiteX52" fmla="*/ 145962 w 422092"/>
                <a:gd name="connsiteY52" fmla="*/ 39264 h 487506"/>
                <a:gd name="connsiteX53" fmla="*/ 166597 w 422092"/>
                <a:gd name="connsiteY53" fmla="*/ 28819 h 487506"/>
                <a:gd name="connsiteX54" fmla="*/ 169399 w 422092"/>
                <a:gd name="connsiteY54" fmla="*/ 29966 h 487506"/>
                <a:gd name="connsiteX55" fmla="*/ 174876 w 422092"/>
                <a:gd name="connsiteY55" fmla="*/ 32641 h 487506"/>
                <a:gd name="connsiteX56" fmla="*/ 201626 w 422092"/>
                <a:gd name="connsiteY56" fmla="*/ 46143 h 487506"/>
                <a:gd name="connsiteX57" fmla="*/ 219586 w 422092"/>
                <a:gd name="connsiteY57" fmla="*/ 46270 h 487506"/>
                <a:gd name="connsiteX58" fmla="*/ 252195 w 422092"/>
                <a:gd name="connsiteY58" fmla="*/ 30093 h 487506"/>
                <a:gd name="connsiteX59" fmla="*/ 257162 w 422092"/>
                <a:gd name="connsiteY59" fmla="*/ 30093 h 487506"/>
                <a:gd name="connsiteX60" fmla="*/ 275505 w 422092"/>
                <a:gd name="connsiteY60" fmla="*/ 39137 h 487506"/>
                <a:gd name="connsiteX61" fmla="*/ 280218 w 422092"/>
                <a:gd name="connsiteY61" fmla="*/ 41557 h 487506"/>
                <a:gd name="connsiteX62" fmla="*/ 274231 w 422092"/>
                <a:gd name="connsiteY62" fmla="*/ 53531 h 487506"/>
                <a:gd name="connsiteX63" fmla="*/ 247227 w 422092"/>
                <a:gd name="connsiteY63" fmla="*/ 107157 h 487506"/>
                <a:gd name="connsiteX64" fmla="*/ 169017 w 422092"/>
                <a:gd name="connsiteY64" fmla="*/ 136836 h 487506"/>
                <a:gd name="connsiteX65" fmla="*/ 213981 w 422092"/>
                <a:gd name="connsiteY65" fmla="*/ 136836 h 487506"/>
                <a:gd name="connsiteX66" fmla="*/ 233980 w 422092"/>
                <a:gd name="connsiteY66" fmla="*/ 136963 h 487506"/>
                <a:gd name="connsiteX67" fmla="*/ 254488 w 422092"/>
                <a:gd name="connsiteY67" fmla="*/ 137090 h 487506"/>
                <a:gd name="connsiteX68" fmla="*/ 260984 w 422092"/>
                <a:gd name="connsiteY68" fmla="*/ 139893 h 487506"/>
                <a:gd name="connsiteX69" fmla="*/ 263022 w 422092"/>
                <a:gd name="connsiteY69" fmla="*/ 145115 h 487506"/>
                <a:gd name="connsiteX70" fmla="*/ 254105 w 422092"/>
                <a:gd name="connsiteY70" fmla="*/ 153013 h 487506"/>
                <a:gd name="connsiteX71" fmla="*/ 223025 w 422092"/>
                <a:gd name="connsiteY71" fmla="*/ 153013 h 487506"/>
                <a:gd name="connsiteX72" fmla="*/ 210287 w 422092"/>
                <a:gd name="connsiteY72" fmla="*/ 153013 h 487506"/>
                <a:gd name="connsiteX73" fmla="*/ 202008 w 422092"/>
                <a:gd name="connsiteY73" fmla="*/ 153013 h 487506"/>
                <a:gd name="connsiteX74" fmla="*/ 168890 w 422092"/>
                <a:gd name="connsiteY74" fmla="*/ 153013 h 487506"/>
                <a:gd name="connsiteX75" fmla="*/ 158445 w 422092"/>
                <a:gd name="connsiteY75" fmla="*/ 144988 h 487506"/>
                <a:gd name="connsiteX76" fmla="*/ 169017 w 422092"/>
                <a:gd name="connsiteY76" fmla="*/ 136836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2092" h="487506">
                  <a:moveTo>
                    <a:pt x="421862" y="389171"/>
                  </a:moveTo>
                  <a:cubicBezTo>
                    <a:pt x="421225" y="348028"/>
                    <a:pt x="415111" y="312235"/>
                    <a:pt x="403137" y="279881"/>
                  </a:cubicBezTo>
                  <a:cubicBezTo>
                    <a:pt x="386069" y="234025"/>
                    <a:pt x="359956" y="200525"/>
                    <a:pt x="323399" y="177469"/>
                  </a:cubicBezTo>
                  <a:cubicBezTo>
                    <a:pt x="314992" y="172247"/>
                    <a:pt x="306076" y="167788"/>
                    <a:pt x="297287" y="163585"/>
                  </a:cubicBezTo>
                  <a:cubicBezTo>
                    <a:pt x="293975" y="161929"/>
                    <a:pt x="290663" y="160401"/>
                    <a:pt x="287478" y="158745"/>
                  </a:cubicBezTo>
                  <a:cubicBezTo>
                    <a:pt x="290663" y="151102"/>
                    <a:pt x="291172" y="143077"/>
                    <a:pt x="288880" y="135052"/>
                  </a:cubicBezTo>
                  <a:cubicBezTo>
                    <a:pt x="286587" y="127155"/>
                    <a:pt x="281619" y="120404"/>
                    <a:pt x="274104" y="115181"/>
                  </a:cubicBezTo>
                  <a:lnTo>
                    <a:pt x="284803" y="93782"/>
                  </a:lnTo>
                  <a:cubicBezTo>
                    <a:pt x="293210" y="76968"/>
                    <a:pt x="301490" y="60282"/>
                    <a:pt x="309770" y="43722"/>
                  </a:cubicBezTo>
                  <a:cubicBezTo>
                    <a:pt x="314610" y="33914"/>
                    <a:pt x="312317" y="27036"/>
                    <a:pt x="302509" y="22068"/>
                  </a:cubicBezTo>
                  <a:cubicBezTo>
                    <a:pt x="297541" y="19521"/>
                    <a:pt x="292446" y="17100"/>
                    <a:pt x="287478" y="14553"/>
                  </a:cubicBezTo>
                  <a:cubicBezTo>
                    <a:pt x="279326" y="10477"/>
                    <a:pt x="271174" y="6401"/>
                    <a:pt x="263022" y="2197"/>
                  </a:cubicBezTo>
                  <a:cubicBezTo>
                    <a:pt x="257417" y="-732"/>
                    <a:pt x="252322" y="-732"/>
                    <a:pt x="246717" y="2197"/>
                  </a:cubicBezTo>
                  <a:cubicBezTo>
                    <a:pt x="237801" y="6910"/>
                    <a:pt x="225828" y="12897"/>
                    <a:pt x="213727" y="18629"/>
                  </a:cubicBezTo>
                  <a:cubicBezTo>
                    <a:pt x="212198" y="19266"/>
                    <a:pt x="209523" y="19266"/>
                    <a:pt x="207995" y="18629"/>
                  </a:cubicBezTo>
                  <a:cubicBezTo>
                    <a:pt x="197932" y="13916"/>
                    <a:pt x="187359" y="8694"/>
                    <a:pt x="175768" y="2579"/>
                  </a:cubicBezTo>
                  <a:cubicBezTo>
                    <a:pt x="169781" y="-605"/>
                    <a:pt x="164304" y="-605"/>
                    <a:pt x="158445" y="2452"/>
                  </a:cubicBezTo>
                  <a:cubicBezTo>
                    <a:pt x="150292" y="6655"/>
                    <a:pt x="142013" y="10732"/>
                    <a:pt x="133733" y="14935"/>
                  </a:cubicBezTo>
                  <a:cubicBezTo>
                    <a:pt x="128893" y="17355"/>
                    <a:pt x="124053" y="19775"/>
                    <a:pt x="119085" y="22196"/>
                  </a:cubicBezTo>
                  <a:cubicBezTo>
                    <a:pt x="108767" y="27418"/>
                    <a:pt x="106729" y="33787"/>
                    <a:pt x="111952" y="44105"/>
                  </a:cubicBezTo>
                  <a:lnTo>
                    <a:pt x="145834" y="111870"/>
                  </a:lnTo>
                  <a:cubicBezTo>
                    <a:pt x="146344" y="113016"/>
                    <a:pt x="146981" y="114162"/>
                    <a:pt x="147490" y="115309"/>
                  </a:cubicBezTo>
                  <a:cubicBezTo>
                    <a:pt x="132077" y="126900"/>
                    <a:pt x="127619" y="141549"/>
                    <a:pt x="133988" y="159254"/>
                  </a:cubicBezTo>
                  <a:cubicBezTo>
                    <a:pt x="110296" y="166260"/>
                    <a:pt x="89151" y="178106"/>
                    <a:pt x="71063" y="194283"/>
                  </a:cubicBezTo>
                  <a:cubicBezTo>
                    <a:pt x="45460" y="217211"/>
                    <a:pt x="27245" y="246763"/>
                    <a:pt x="15272" y="284467"/>
                  </a:cubicBezTo>
                  <a:cubicBezTo>
                    <a:pt x="6865" y="311089"/>
                    <a:pt x="1897" y="339239"/>
                    <a:pt x="369" y="370829"/>
                  </a:cubicBezTo>
                  <a:cubicBezTo>
                    <a:pt x="-141" y="381783"/>
                    <a:pt x="-13" y="392993"/>
                    <a:pt x="114" y="403820"/>
                  </a:cubicBezTo>
                  <a:cubicBezTo>
                    <a:pt x="114" y="408787"/>
                    <a:pt x="241" y="413755"/>
                    <a:pt x="241" y="418723"/>
                  </a:cubicBezTo>
                  <a:lnTo>
                    <a:pt x="241" y="421398"/>
                  </a:lnTo>
                  <a:lnTo>
                    <a:pt x="27118" y="421398"/>
                  </a:lnTo>
                  <a:lnTo>
                    <a:pt x="27118" y="399234"/>
                  </a:lnTo>
                  <a:cubicBezTo>
                    <a:pt x="27118" y="361785"/>
                    <a:pt x="30557" y="331596"/>
                    <a:pt x="37945" y="304210"/>
                  </a:cubicBezTo>
                  <a:cubicBezTo>
                    <a:pt x="48772" y="264468"/>
                    <a:pt x="66223" y="234662"/>
                    <a:pt x="91316" y="213008"/>
                  </a:cubicBezTo>
                  <a:cubicBezTo>
                    <a:pt x="116665" y="191226"/>
                    <a:pt x="143796" y="180654"/>
                    <a:pt x="173985" y="180654"/>
                  </a:cubicBezTo>
                  <a:cubicBezTo>
                    <a:pt x="174112" y="180654"/>
                    <a:pt x="174239" y="180654"/>
                    <a:pt x="174367" y="180654"/>
                  </a:cubicBezTo>
                  <a:cubicBezTo>
                    <a:pt x="183283" y="180654"/>
                    <a:pt x="192327" y="180654"/>
                    <a:pt x="201371" y="180654"/>
                  </a:cubicBezTo>
                  <a:cubicBezTo>
                    <a:pt x="218185" y="180654"/>
                    <a:pt x="234871" y="180654"/>
                    <a:pt x="251558" y="180781"/>
                  </a:cubicBezTo>
                  <a:cubicBezTo>
                    <a:pt x="259201" y="180908"/>
                    <a:pt x="266206" y="181927"/>
                    <a:pt x="272575" y="183711"/>
                  </a:cubicBezTo>
                  <a:cubicBezTo>
                    <a:pt x="314865" y="196066"/>
                    <a:pt x="346327" y="223962"/>
                    <a:pt x="368618" y="268799"/>
                  </a:cubicBezTo>
                  <a:cubicBezTo>
                    <a:pt x="384795" y="301281"/>
                    <a:pt x="393075" y="338857"/>
                    <a:pt x="394094" y="383567"/>
                  </a:cubicBezTo>
                  <a:cubicBezTo>
                    <a:pt x="394603" y="405348"/>
                    <a:pt x="394476" y="427639"/>
                    <a:pt x="394348" y="449166"/>
                  </a:cubicBezTo>
                  <a:cubicBezTo>
                    <a:pt x="394348" y="458847"/>
                    <a:pt x="394221" y="468528"/>
                    <a:pt x="394221" y="478208"/>
                  </a:cubicBezTo>
                  <a:lnTo>
                    <a:pt x="394221" y="487507"/>
                  </a:lnTo>
                  <a:lnTo>
                    <a:pt x="421735" y="487507"/>
                  </a:lnTo>
                  <a:lnTo>
                    <a:pt x="421735" y="478081"/>
                  </a:lnTo>
                  <a:cubicBezTo>
                    <a:pt x="421735" y="468910"/>
                    <a:pt x="421735" y="459739"/>
                    <a:pt x="421735" y="450567"/>
                  </a:cubicBezTo>
                  <a:cubicBezTo>
                    <a:pt x="422117" y="430569"/>
                    <a:pt x="422244" y="409679"/>
                    <a:pt x="421862" y="389171"/>
                  </a:cubicBezTo>
                  <a:close/>
                  <a:moveTo>
                    <a:pt x="247227" y="107157"/>
                  </a:moveTo>
                  <a:cubicBezTo>
                    <a:pt x="246717" y="108303"/>
                    <a:pt x="244807" y="109449"/>
                    <a:pt x="244170" y="109449"/>
                  </a:cubicBezTo>
                  <a:cubicBezTo>
                    <a:pt x="225445" y="109704"/>
                    <a:pt x="206721" y="109577"/>
                    <a:pt x="187869" y="109577"/>
                  </a:cubicBezTo>
                  <a:lnTo>
                    <a:pt x="175513" y="109577"/>
                  </a:lnTo>
                  <a:lnTo>
                    <a:pt x="141503" y="41557"/>
                  </a:lnTo>
                  <a:lnTo>
                    <a:pt x="145962" y="39264"/>
                  </a:lnTo>
                  <a:cubicBezTo>
                    <a:pt x="152967" y="35698"/>
                    <a:pt x="159973" y="32131"/>
                    <a:pt x="166597" y="28819"/>
                  </a:cubicBezTo>
                  <a:cubicBezTo>
                    <a:pt x="167106" y="28819"/>
                    <a:pt x="168635" y="29584"/>
                    <a:pt x="169399" y="29966"/>
                  </a:cubicBezTo>
                  <a:lnTo>
                    <a:pt x="174876" y="32641"/>
                  </a:lnTo>
                  <a:cubicBezTo>
                    <a:pt x="183665" y="36971"/>
                    <a:pt x="192837" y="41430"/>
                    <a:pt x="201626" y="46143"/>
                  </a:cubicBezTo>
                  <a:cubicBezTo>
                    <a:pt x="207740" y="49327"/>
                    <a:pt x="213472" y="49454"/>
                    <a:pt x="219586" y="46270"/>
                  </a:cubicBezTo>
                  <a:cubicBezTo>
                    <a:pt x="231050" y="40283"/>
                    <a:pt x="241750" y="34933"/>
                    <a:pt x="252195" y="30093"/>
                  </a:cubicBezTo>
                  <a:cubicBezTo>
                    <a:pt x="253468" y="29456"/>
                    <a:pt x="255889" y="29456"/>
                    <a:pt x="257162" y="30093"/>
                  </a:cubicBezTo>
                  <a:cubicBezTo>
                    <a:pt x="263277" y="32895"/>
                    <a:pt x="269263" y="35825"/>
                    <a:pt x="275505" y="39137"/>
                  </a:cubicBezTo>
                  <a:lnTo>
                    <a:pt x="280218" y="41557"/>
                  </a:lnTo>
                  <a:lnTo>
                    <a:pt x="274231" y="53531"/>
                  </a:lnTo>
                  <a:cubicBezTo>
                    <a:pt x="265187" y="71746"/>
                    <a:pt x="256271" y="89451"/>
                    <a:pt x="247227" y="107157"/>
                  </a:cubicBezTo>
                  <a:close/>
                  <a:moveTo>
                    <a:pt x="169017" y="136836"/>
                  </a:moveTo>
                  <a:cubicBezTo>
                    <a:pt x="184048" y="136708"/>
                    <a:pt x="199078" y="136836"/>
                    <a:pt x="213981" y="136836"/>
                  </a:cubicBezTo>
                  <a:lnTo>
                    <a:pt x="233980" y="136963"/>
                  </a:lnTo>
                  <a:cubicBezTo>
                    <a:pt x="240858" y="136963"/>
                    <a:pt x="247609" y="136963"/>
                    <a:pt x="254488" y="137090"/>
                  </a:cubicBezTo>
                  <a:cubicBezTo>
                    <a:pt x="257035" y="137090"/>
                    <a:pt x="259455" y="138109"/>
                    <a:pt x="260984" y="139893"/>
                  </a:cubicBezTo>
                  <a:cubicBezTo>
                    <a:pt x="262385" y="141421"/>
                    <a:pt x="263149" y="143205"/>
                    <a:pt x="263022" y="145115"/>
                  </a:cubicBezTo>
                  <a:cubicBezTo>
                    <a:pt x="262894" y="149828"/>
                    <a:pt x="259328" y="153013"/>
                    <a:pt x="254105" y="153013"/>
                  </a:cubicBezTo>
                  <a:cubicBezTo>
                    <a:pt x="243788" y="153013"/>
                    <a:pt x="233343" y="153013"/>
                    <a:pt x="223025" y="153013"/>
                  </a:cubicBezTo>
                  <a:lnTo>
                    <a:pt x="210287" y="153013"/>
                  </a:lnTo>
                  <a:lnTo>
                    <a:pt x="202008" y="153013"/>
                  </a:lnTo>
                  <a:cubicBezTo>
                    <a:pt x="190926" y="153013"/>
                    <a:pt x="179844" y="153013"/>
                    <a:pt x="168890" y="153013"/>
                  </a:cubicBezTo>
                  <a:cubicBezTo>
                    <a:pt x="165705" y="153013"/>
                    <a:pt x="158445" y="152248"/>
                    <a:pt x="158445" y="144988"/>
                  </a:cubicBezTo>
                  <a:cubicBezTo>
                    <a:pt x="158699" y="140020"/>
                    <a:pt x="162521" y="136963"/>
                    <a:pt x="169017" y="136836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="" xmlns:a16="http://schemas.microsoft.com/office/drawing/2014/main" id="{FBF5F91F-9418-4FEE-9A5E-8D02DC792F58}"/>
                </a:ext>
              </a:extLst>
            </p:cNvPr>
            <p:cNvSpPr/>
            <p:nvPr/>
          </p:nvSpPr>
          <p:spPr>
            <a:xfrm>
              <a:off x="5449522" y="1259778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3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153 w 107379"/>
                <a:gd name="connsiteY18" fmla="*/ 45729 h 103685"/>
                <a:gd name="connsiteX19" fmla="*/ 61269 w 107379"/>
                <a:gd name="connsiteY19" fmla="*/ 49423 h 103685"/>
                <a:gd name="connsiteX20" fmla="*/ 41270 w 107379"/>
                <a:gd name="connsiteY20" fmla="*/ 49423 h 103685"/>
                <a:gd name="connsiteX21" fmla="*/ 41270 w 107379"/>
                <a:gd name="connsiteY21" fmla="*/ 20253 h 103685"/>
                <a:gd name="connsiteX22" fmla="*/ 61269 w 107379"/>
                <a:gd name="connsiteY22" fmla="*/ 20253 h 103685"/>
                <a:gd name="connsiteX23" fmla="*/ 75153 w 107379"/>
                <a:gd name="connsiteY23" fmla="*/ 23947 h 103685"/>
                <a:gd name="connsiteX24" fmla="*/ 75153 w 107379"/>
                <a:gd name="connsiteY24" fmla="*/ 23947 h 103685"/>
                <a:gd name="connsiteX25" fmla="*/ 80375 w 107379"/>
                <a:gd name="connsiteY25" fmla="*/ 34774 h 103685"/>
                <a:gd name="connsiteX26" fmla="*/ 75153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3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558" y="54390"/>
                    <a:pt x="107380" y="45983"/>
                    <a:pt x="107380" y="34519"/>
                  </a:cubicBezTo>
                  <a:close/>
                  <a:moveTo>
                    <a:pt x="75153" y="45729"/>
                  </a:moveTo>
                  <a:cubicBezTo>
                    <a:pt x="71841" y="48149"/>
                    <a:pt x="67128" y="49423"/>
                    <a:pt x="61269" y="49423"/>
                  </a:cubicBezTo>
                  <a:lnTo>
                    <a:pt x="41270" y="49423"/>
                  </a:lnTo>
                  <a:lnTo>
                    <a:pt x="41270" y="20253"/>
                  </a:lnTo>
                  <a:lnTo>
                    <a:pt x="61269" y="20253"/>
                  </a:lnTo>
                  <a:cubicBezTo>
                    <a:pt x="67128" y="20253"/>
                    <a:pt x="71841" y="21527"/>
                    <a:pt x="75153" y="23947"/>
                  </a:cubicBezTo>
                  <a:lnTo>
                    <a:pt x="75153" y="23947"/>
                  </a:lnTo>
                  <a:cubicBezTo>
                    <a:pt x="78592" y="26495"/>
                    <a:pt x="80375" y="30189"/>
                    <a:pt x="80375" y="34774"/>
                  </a:cubicBezTo>
                  <a:cubicBezTo>
                    <a:pt x="80375" y="39487"/>
                    <a:pt x="78592" y="43181"/>
                    <a:pt x="75153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29">
            <a:extLst>
              <a:ext uri="{FF2B5EF4-FFF2-40B4-BE49-F238E27FC236}">
                <a16:creationId xmlns="" xmlns:a16="http://schemas.microsoft.com/office/drawing/2014/main" id="{5AA71274-7755-496F-8DF6-827F3FBEEC49}"/>
              </a:ext>
            </a:extLst>
          </p:cNvPr>
          <p:cNvGrpSpPr/>
          <p:nvPr/>
        </p:nvGrpSpPr>
        <p:grpSpPr>
          <a:xfrm>
            <a:off x="5058668" y="2162175"/>
            <a:ext cx="1399867" cy="1399867"/>
            <a:chOff x="3349000" y="2241964"/>
            <a:chExt cx="1399867" cy="1399867"/>
          </a:xfrm>
          <a:solidFill>
            <a:schemeClr val="accent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="" xmlns:a16="http://schemas.microsoft.com/office/drawing/2014/main" id="{6D57D9D6-803B-4253-B7A6-1D192C3282CE}"/>
                </a:ext>
              </a:extLst>
            </p:cNvPr>
            <p:cNvSpPr/>
            <p:nvPr/>
          </p:nvSpPr>
          <p:spPr>
            <a:xfrm rot="-4060763">
              <a:off x="3512530" y="2405494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="" xmlns:a16="http://schemas.microsoft.com/office/drawing/2014/main" id="{39BA927B-425B-4405-AAD4-3C55CC12C177}"/>
                </a:ext>
              </a:extLst>
            </p:cNvPr>
            <p:cNvSpPr/>
            <p:nvPr/>
          </p:nvSpPr>
          <p:spPr>
            <a:xfrm>
              <a:off x="3966874" y="2997324"/>
              <a:ext cx="395644" cy="250316"/>
            </a:xfrm>
            <a:custGeom>
              <a:avLst/>
              <a:gdLst>
                <a:gd name="connsiteX0" fmla="*/ 395644 w 395644"/>
                <a:gd name="connsiteY0" fmla="*/ 211305 h 250316"/>
                <a:gd name="connsiteX1" fmla="*/ 395644 w 395644"/>
                <a:gd name="connsiteY1" fmla="*/ 40109 h 250316"/>
                <a:gd name="connsiteX2" fmla="*/ 374882 w 395644"/>
                <a:gd name="connsiteY2" fmla="*/ 17181 h 250316"/>
                <a:gd name="connsiteX3" fmla="*/ 354883 w 395644"/>
                <a:gd name="connsiteY3" fmla="*/ 8902 h 250316"/>
                <a:gd name="connsiteX4" fmla="*/ 259605 w 395644"/>
                <a:gd name="connsiteY4" fmla="*/ 1896 h 250316"/>
                <a:gd name="connsiteX5" fmla="*/ 208781 w 395644"/>
                <a:gd name="connsiteY5" fmla="*/ 15907 h 250316"/>
                <a:gd name="connsiteX6" fmla="*/ 185471 w 395644"/>
                <a:gd name="connsiteY6" fmla="*/ 53611 h 250316"/>
                <a:gd name="connsiteX7" fmla="*/ 185598 w 395644"/>
                <a:gd name="connsiteY7" fmla="*/ 61764 h 250316"/>
                <a:gd name="connsiteX8" fmla="*/ 185598 w 395644"/>
                <a:gd name="connsiteY8" fmla="*/ 65967 h 250316"/>
                <a:gd name="connsiteX9" fmla="*/ 185598 w 395644"/>
                <a:gd name="connsiteY9" fmla="*/ 67878 h 250316"/>
                <a:gd name="connsiteX10" fmla="*/ 176554 w 395644"/>
                <a:gd name="connsiteY10" fmla="*/ 64566 h 250316"/>
                <a:gd name="connsiteX11" fmla="*/ 172860 w 395644"/>
                <a:gd name="connsiteY11" fmla="*/ 63165 h 250316"/>
                <a:gd name="connsiteX12" fmla="*/ 74907 w 395644"/>
                <a:gd name="connsiteY12" fmla="*/ 55012 h 250316"/>
                <a:gd name="connsiteX13" fmla="*/ 18988 w 395644"/>
                <a:gd name="connsiteY13" fmla="*/ 71317 h 250316"/>
                <a:gd name="connsiteX14" fmla="*/ 8 w 395644"/>
                <a:gd name="connsiteY14" fmla="*/ 104308 h 250316"/>
                <a:gd name="connsiteX15" fmla="*/ 8 w 395644"/>
                <a:gd name="connsiteY15" fmla="*/ 199714 h 250316"/>
                <a:gd name="connsiteX16" fmla="*/ 17077 w 395644"/>
                <a:gd name="connsiteY16" fmla="*/ 230794 h 250316"/>
                <a:gd name="connsiteX17" fmla="*/ 35929 w 395644"/>
                <a:gd name="connsiteY17" fmla="*/ 239711 h 250316"/>
                <a:gd name="connsiteX18" fmla="*/ 125094 w 395644"/>
                <a:gd name="connsiteY18" fmla="*/ 249391 h 250316"/>
                <a:gd name="connsiteX19" fmla="*/ 197189 w 395644"/>
                <a:gd name="connsiteY19" fmla="*/ 228246 h 250316"/>
                <a:gd name="connsiteX20" fmla="*/ 197954 w 395644"/>
                <a:gd name="connsiteY20" fmla="*/ 227737 h 250316"/>
                <a:gd name="connsiteX21" fmla="*/ 198718 w 395644"/>
                <a:gd name="connsiteY21" fmla="*/ 228119 h 250316"/>
                <a:gd name="connsiteX22" fmla="*/ 202412 w 395644"/>
                <a:gd name="connsiteY22" fmla="*/ 230412 h 250316"/>
                <a:gd name="connsiteX23" fmla="*/ 210182 w 395644"/>
                <a:gd name="connsiteY23" fmla="*/ 234870 h 250316"/>
                <a:gd name="connsiteX24" fmla="*/ 222920 w 395644"/>
                <a:gd name="connsiteY24" fmla="*/ 239965 h 250316"/>
                <a:gd name="connsiteX25" fmla="*/ 357813 w 395644"/>
                <a:gd name="connsiteY25" fmla="*/ 240602 h 250316"/>
                <a:gd name="connsiteX26" fmla="*/ 395644 w 395644"/>
                <a:gd name="connsiteY26" fmla="*/ 211305 h 250316"/>
                <a:gd name="connsiteX27" fmla="*/ 185598 w 395644"/>
                <a:gd name="connsiteY27" fmla="*/ 137171 h 250316"/>
                <a:gd name="connsiteX28" fmla="*/ 185216 w 395644"/>
                <a:gd name="connsiteY28" fmla="*/ 150164 h 250316"/>
                <a:gd name="connsiteX29" fmla="*/ 178592 w 395644"/>
                <a:gd name="connsiteY29" fmla="*/ 157934 h 250316"/>
                <a:gd name="connsiteX30" fmla="*/ 171077 w 395644"/>
                <a:gd name="connsiteY30" fmla="*/ 160736 h 250316"/>
                <a:gd name="connsiteX31" fmla="*/ 141016 w 395644"/>
                <a:gd name="connsiteY31" fmla="*/ 169907 h 250316"/>
                <a:gd name="connsiteX32" fmla="*/ 104076 w 395644"/>
                <a:gd name="connsiteY32" fmla="*/ 173092 h 250316"/>
                <a:gd name="connsiteX33" fmla="*/ 49686 w 395644"/>
                <a:gd name="connsiteY33" fmla="*/ 165959 h 250316"/>
                <a:gd name="connsiteX34" fmla="*/ 47902 w 395644"/>
                <a:gd name="connsiteY34" fmla="*/ 165322 h 250316"/>
                <a:gd name="connsiteX35" fmla="*/ 46756 w 395644"/>
                <a:gd name="connsiteY35" fmla="*/ 164940 h 250316"/>
                <a:gd name="connsiteX36" fmla="*/ 24338 w 395644"/>
                <a:gd name="connsiteY36" fmla="*/ 131821 h 250316"/>
                <a:gd name="connsiteX37" fmla="*/ 24465 w 395644"/>
                <a:gd name="connsiteY37" fmla="*/ 130038 h 250316"/>
                <a:gd name="connsiteX38" fmla="*/ 26121 w 395644"/>
                <a:gd name="connsiteY38" fmla="*/ 130675 h 250316"/>
                <a:gd name="connsiteX39" fmla="*/ 183687 w 395644"/>
                <a:gd name="connsiteY39" fmla="*/ 130802 h 250316"/>
                <a:gd name="connsiteX40" fmla="*/ 185471 w 395644"/>
                <a:gd name="connsiteY40" fmla="*/ 130165 h 250316"/>
                <a:gd name="connsiteX41" fmla="*/ 185471 w 395644"/>
                <a:gd name="connsiteY41" fmla="*/ 132076 h 250316"/>
                <a:gd name="connsiteX42" fmla="*/ 185598 w 395644"/>
                <a:gd name="connsiteY42" fmla="*/ 137171 h 250316"/>
                <a:gd name="connsiteX43" fmla="*/ 185216 w 395644"/>
                <a:gd name="connsiteY43" fmla="*/ 202389 h 250316"/>
                <a:gd name="connsiteX44" fmla="*/ 178210 w 395644"/>
                <a:gd name="connsiteY44" fmla="*/ 211305 h 250316"/>
                <a:gd name="connsiteX45" fmla="*/ 174898 w 395644"/>
                <a:gd name="connsiteY45" fmla="*/ 212579 h 250316"/>
                <a:gd name="connsiteX46" fmla="*/ 144200 w 395644"/>
                <a:gd name="connsiteY46" fmla="*/ 222387 h 250316"/>
                <a:gd name="connsiteX47" fmla="*/ 103567 w 395644"/>
                <a:gd name="connsiteY47" fmla="*/ 226208 h 250316"/>
                <a:gd name="connsiteX48" fmla="*/ 45737 w 395644"/>
                <a:gd name="connsiteY48" fmla="*/ 217674 h 250316"/>
                <a:gd name="connsiteX49" fmla="*/ 24465 w 395644"/>
                <a:gd name="connsiteY49" fmla="*/ 184683 h 250316"/>
                <a:gd name="connsiteX50" fmla="*/ 24592 w 395644"/>
                <a:gd name="connsiteY50" fmla="*/ 182900 h 250316"/>
                <a:gd name="connsiteX51" fmla="*/ 26248 w 395644"/>
                <a:gd name="connsiteY51" fmla="*/ 183537 h 250316"/>
                <a:gd name="connsiteX52" fmla="*/ 104076 w 395644"/>
                <a:gd name="connsiteY52" fmla="*/ 197294 h 250316"/>
                <a:gd name="connsiteX53" fmla="*/ 104203 w 395644"/>
                <a:gd name="connsiteY53" fmla="*/ 197294 h 250316"/>
                <a:gd name="connsiteX54" fmla="*/ 183687 w 395644"/>
                <a:gd name="connsiteY54" fmla="*/ 183282 h 250316"/>
                <a:gd name="connsiteX55" fmla="*/ 185598 w 395644"/>
                <a:gd name="connsiteY55" fmla="*/ 182518 h 250316"/>
                <a:gd name="connsiteX56" fmla="*/ 185598 w 395644"/>
                <a:gd name="connsiteY56" fmla="*/ 184556 h 250316"/>
                <a:gd name="connsiteX57" fmla="*/ 185725 w 395644"/>
                <a:gd name="connsiteY57" fmla="*/ 190415 h 250316"/>
                <a:gd name="connsiteX58" fmla="*/ 185216 w 395644"/>
                <a:gd name="connsiteY58" fmla="*/ 202389 h 250316"/>
                <a:gd name="connsiteX59" fmla="*/ 186235 w 395644"/>
                <a:gd name="connsiteY59" fmla="*/ 98576 h 250316"/>
                <a:gd name="connsiteX60" fmla="*/ 104458 w 395644"/>
                <a:gd name="connsiteY60" fmla="*/ 119338 h 250316"/>
                <a:gd name="connsiteX61" fmla="*/ 24083 w 395644"/>
                <a:gd name="connsiteY61" fmla="*/ 98958 h 250316"/>
                <a:gd name="connsiteX62" fmla="*/ 22809 w 395644"/>
                <a:gd name="connsiteY62" fmla="*/ 97684 h 250316"/>
                <a:gd name="connsiteX63" fmla="*/ 24338 w 395644"/>
                <a:gd name="connsiteY63" fmla="*/ 96792 h 250316"/>
                <a:gd name="connsiteX64" fmla="*/ 28923 w 395644"/>
                <a:gd name="connsiteY64" fmla="*/ 93990 h 250316"/>
                <a:gd name="connsiteX65" fmla="*/ 38859 w 395644"/>
                <a:gd name="connsiteY65" fmla="*/ 88513 h 250316"/>
                <a:gd name="connsiteX66" fmla="*/ 103184 w 395644"/>
                <a:gd name="connsiteY66" fmla="*/ 77813 h 250316"/>
                <a:gd name="connsiteX67" fmla="*/ 105477 w 395644"/>
                <a:gd name="connsiteY67" fmla="*/ 77813 h 250316"/>
                <a:gd name="connsiteX68" fmla="*/ 167001 w 395644"/>
                <a:gd name="connsiteY68" fmla="*/ 86984 h 250316"/>
                <a:gd name="connsiteX69" fmla="*/ 179611 w 395644"/>
                <a:gd name="connsiteY69" fmla="*/ 93098 h 250316"/>
                <a:gd name="connsiteX70" fmla="*/ 185853 w 395644"/>
                <a:gd name="connsiteY70" fmla="*/ 96410 h 250316"/>
                <a:gd name="connsiteX71" fmla="*/ 187509 w 395644"/>
                <a:gd name="connsiteY71" fmla="*/ 97302 h 250316"/>
                <a:gd name="connsiteX72" fmla="*/ 186235 w 395644"/>
                <a:gd name="connsiteY72" fmla="*/ 98576 h 250316"/>
                <a:gd name="connsiteX73" fmla="*/ 371697 w 395644"/>
                <a:gd name="connsiteY73" fmla="*/ 140101 h 250316"/>
                <a:gd name="connsiteX74" fmla="*/ 357049 w 395644"/>
                <a:gd name="connsiteY74" fmla="*/ 161755 h 250316"/>
                <a:gd name="connsiteX75" fmla="*/ 294888 w 395644"/>
                <a:gd name="connsiteY75" fmla="*/ 172710 h 250316"/>
                <a:gd name="connsiteX76" fmla="*/ 288902 w 395644"/>
                <a:gd name="connsiteY76" fmla="*/ 172837 h 250316"/>
                <a:gd name="connsiteX77" fmla="*/ 235785 w 395644"/>
                <a:gd name="connsiteY77" fmla="*/ 166086 h 250316"/>
                <a:gd name="connsiteX78" fmla="*/ 235148 w 395644"/>
                <a:gd name="connsiteY78" fmla="*/ 165959 h 250316"/>
                <a:gd name="connsiteX79" fmla="*/ 230690 w 395644"/>
                <a:gd name="connsiteY79" fmla="*/ 164558 h 250316"/>
                <a:gd name="connsiteX80" fmla="*/ 230180 w 395644"/>
                <a:gd name="connsiteY80" fmla="*/ 164303 h 250316"/>
                <a:gd name="connsiteX81" fmla="*/ 210182 w 395644"/>
                <a:gd name="connsiteY81" fmla="*/ 139209 h 250316"/>
                <a:gd name="connsiteX82" fmla="*/ 210564 w 395644"/>
                <a:gd name="connsiteY82" fmla="*/ 132076 h 250316"/>
                <a:gd name="connsiteX83" fmla="*/ 210691 w 395644"/>
                <a:gd name="connsiteY83" fmla="*/ 130293 h 250316"/>
                <a:gd name="connsiteX84" fmla="*/ 212347 w 395644"/>
                <a:gd name="connsiteY84" fmla="*/ 130930 h 250316"/>
                <a:gd name="connsiteX85" fmla="*/ 369787 w 395644"/>
                <a:gd name="connsiteY85" fmla="*/ 130548 h 250316"/>
                <a:gd name="connsiteX86" fmla="*/ 371570 w 395644"/>
                <a:gd name="connsiteY86" fmla="*/ 129911 h 250316"/>
                <a:gd name="connsiteX87" fmla="*/ 371570 w 395644"/>
                <a:gd name="connsiteY87" fmla="*/ 140101 h 250316"/>
                <a:gd name="connsiteX88" fmla="*/ 371443 w 395644"/>
                <a:gd name="connsiteY88" fmla="*/ 96156 h 250316"/>
                <a:gd name="connsiteX89" fmla="*/ 364182 w 395644"/>
                <a:gd name="connsiteY89" fmla="*/ 105072 h 250316"/>
                <a:gd name="connsiteX90" fmla="*/ 358832 w 395644"/>
                <a:gd name="connsiteY90" fmla="*/ 107110 h 250316"/>
                <a:gd name="connsiteX91" fmla="*/ 327242 w 395644"/>
                <a:gd name="connsiteY91" fmla="*/ 116663 h 250316"/>
                <a:gd name="connsiteX92" fmla="*/ 289156 w 395644"/>
                <a:gd name="connsiteY92" fmla="*/ 119848 h 250316"/>
                <a:gd name="connsiteX93" fmla="*/ 233110 w 395644"/>
                <a:gd name="connsiteY93" fmla="*/ 111950 h 250316"/>
                <a:gd name="connsiteX94" fmla="*/ 232346 w 395644"/>
                <a:gd name="connsiteY94" fmla="*/ 111823 h 250316"/>
                <a:gd name="connsiteX95" fmla="*/ 230817 w 395644"/>
                <a:gd name="connsiteY95" fmla="*/ 111441 h 250316"/>
                <a:gd name="connsiteX96" fmla="*/ 229671 w 395644"/>
                <a:gd name="connsiteY96" fmla="*/ 110931 h 250316"/>
                <a:gd name="connsiteX97" fmla="*/ 210437 w 395644"/>
                <a:gd name="connsiteY97" fmla="*/ 86347 h 250316"/>
                <a:gd name="connsiteX98" fmla="*/ 210819 w 395644"/>
                <a:gd name="connsiteY98" fmla="*/ 79087 h 250316"/>
                <a:gd name="connsiteX99" fmla="*/ 210946 w 395644"/>
                <a:gd name="connsiteY99" fmla="*/ 77304 h 250316"/>
                <a:gd name="connsiteX100" fmla="*/ 212602 w 395644"/>
                <a:gd name="connsiteY100" fmla="*/ 77813 h 250316"/>
                <a:gd name="connsiteX101" fmla="*/ 370041 w 395644"/>
                <a:gd name="connsiteY101" fmla="*/ 77431 h 250316"/>
                <a:gd name="connsiteX102" fmla="*/ 371825 w 395644"/>
                <a:gd name="connsiteY102" fmla="*/ 76794 h 250316"/>
                <a:gd name="connsiteX103" fmla="*/ 371825 w 395644"/>
                <a:gd name="connsiteY103" fmla="*/ 78705 h 250316"/>
                <a:gd name="connsiteX104" fmla="*/ 371952 w 395644"/>
                <a:gd name="connsiteY104" fmla="*/ 83800 h 250316"/>
                <a:gd name="connsiteX105" fmla="*/ 371443 w 395644"/>
                <a:gd name="connsiteY105" fmla="*/ 96156 h 250316"/>
                <a:gd name="connsiteX106" fmla="*/ 209163 w 395644"/>
                <a:gd name="connsiteY106" fmla="*/ 44695 h 250316"/>
                <a:gd name="connsiteX107" fmla="*/ 210437 w 395644"/>
                <a:gd name="connsiteY107" fmla="*/ 43803 h 250316"/>
                <a:gd name="connsiteX108" fmla="*/ 213621 w 395644"/>
                <a:gd name="connsiteY108" fmla="*/ 41638 h 250316"/>
                <a:gd name="connsiteX109" fmla="*/ 220754 w 395644"/>
                <a:gd name="connsiteY109" fmla="*/ 37180 h 250316"/>
                <a:gd name="connsiteX110" fmla="*/ 277438 w 395644"/>
                <a:gd name="connsiteY110" fmla="*/ 24951 h 250316"/>
                <a:gd name="connsiteX111" fmla="*/ 349661 w 395644"/>
                <a:gd name="connsiteY111" fmla="*/ 32594 h 250316"/>
                <a:gd name="connsiteX112" fmla="*/ 364309 w 395644"/>
                <a:gd name="connsiteY112" fmla="*/ 39090 h 250316"/>
                <a:gd name="connsiteX113" fmla="*/ 371443 w 395644"/>
                <a:gd name="connsiteY113" fmla="*/ 42529 h 250316"/>
                <a:gd name="connsiteX114" fmla="*/ 373098 w 395644"/>
                <a:gd name="connsiteY114" fmla="*/ 43294 h 250316"/>
                <a:gd name="connsiteX115" fmla="*/ 371952 w 395644"/>
                <a:gd name="connsiteY115" fmla="*/ 44695 h 250316"/>
                <a:gd name="connsiteX116" fmla="*/ 295270 w 395644"/>
                <a:gd name="connsiteY116" fmla="*/ 65967 h 250316"/>
                <a:gd name="connsiteX117" fmla="*/ 290175 w 395644"/>
                <a:gd name="connsiteY117" fmla="*/ 65967 h 250316"/>
                <a:gd name="connsiteX118" fmla="*/ 210309 w 395644"/>
                <a:gd name="connsiteY118" fmla="*/ 45841 h 250316"/>
                <a:gd name="connsiteX119" fmla="*/ 209163 w 395644"/>
                <a:gd name="connsiteY119" fmla="*/ 44695 h 250316"/>
                <a:gd name="connsiteX120" fmla="*/ 295270 w 395644"/>
                <a:gd name="connsiteY120" fmla="*/ 226081 h 250316"/>
                <a:gd name="connsiteX121" fmla="*/ 279476 w 395644"/>
                <a:gd name="connsiteY121" fmla="*/ 225444 h 250316"/>
                <a:gd name="connsiteX122" fmla="*/ 246230 w 395644"/>
                <a:gd name="connsiteY122" fmla="*/ 220349 h 250316"/>
                <a:gd name="connsiteX123" fmla="*/ 231836 w 395644"/>
                <a:gd name="connsiteY123" fmla="*/ 217674 h 250316"/>
                <a:gd name="connsiteX124" fmla="*/ 228652 w 395644"/>
                <a:gd name="connsiteY124" fmla="*/ 216782 h 250316"/>
                <a:gd name="connsiteX125" fmla="*/ 226996 w 395644"/>
                <a:gd name="connsiteY125" fmla="*/ 216018 h 250316"/>
                <a:gd name="connsiteX126" fmla="*/ 210437 w 395644"/>
                <a:gd name="connsiteY126" fmla="*/ 190033 h 250316"/>
                <a:gd name="connsiteX127" fmla="*/ 210946 w 395644"/>
                <a:gd name="connsiteY127" fmla="*/ 183409 h 250316"/>
                <a:gd name="connsiteX128" fmla="*/ 212602 w 395644"/>
                <a:gd name="connsiteY128" fmla="*/ 183919 h 250316"/>
                <a:gd name="connsiteX129" fmla="*/ 369659 w 395644"/>
                <a:gd name="connsiteY129" fmla="*/ 183537 h 250316"/>
                <a:gd name="connsiteX130" fmla="*/ 371315 w 395644"/>
                <a:gd name="connsiteY130" fmla="*/ 183027 h 250316"/>
                <a:gd name="connsiteX131" fmla="*/ 371570 w 395644"/>
                <a:gd name="connsiteY131" fmla="*/ 186084 h 250316"/>
                <a:gd name="connsiteX132" fmla="*/ 371697 w 395644"/>
                <a:gd name="connsiteY132" fmla="*/ 188759 h 250316"/>
                <a:gd name="connsiteX133" fmla="*/ 351699 w 395644"/>
                <a:gd name="connsiteY133" fmla="*/ 217037 h 250316"/>
                <a:gd name="connsiteX134" fmla="*/ 295270 w 395644"/>
                <a:gd name="connsiteY134" fmla="*/ 226081 h 2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5644" h="250316">
                  <a:moveTo>
                    <a:pt x="395644" y="211305"/>
                  </a:moveTo>
                  <a:lnTo>
                    <a:pt x="395644" y="40109"/>
                  </a:lnTo>
                  <a:cubicBezTo>
                    <a:pt x="391441" y="29537"/>
                    <a:pt x="384562" y="21894"/>
                    <a:pt x="374882" y="17181"/>
                  </a:cubicBezTo>
                  <a:cubicBezTo>
                    <a:pt x="367494" y="13615"/>
                    <a:pt x="361380" y="10812"/>
                    <a:pt x="354883" y="8902"/>
                  </a:cubicBezTo>
                  <a:cubicBezTo>
                    <a:pt x="325969" y="113"/>
                    <a:pt x="294761" y="-2053"/>
                    <a:pt x="259605" y="1896"/>
                  </a:cubicBezTo>
                  <a:cubicBezTo>
                    <a:pt x="239097" y="4316"/>
                    <a:pt x="223047" y="8647"/>
                    <a:pt x="208781" y="15907"/>
                  </a:cubicBezTo>
                  <a:cubicBezTo>
                    <a:pt x="191840" y="24442"/>
                    <a:pt x="184197" y="36797"/>
                    <a:pt x="185471" y="53611"/>
                  </a:cubicBezTo>
                  <a:cubicBezTo>
                    <a:pt x="185598" y="56286"/>
                    <a:pt x="185598" y="58961"/>
                    <a:pt x="185598" y="61764"/>
                  </a:cubicBezTo>
                  <a:cubicBezTo>
                    <a:pt x="185598" y="63165"/>
                    <a:pt x="185598" y="64438"/>
                    <a:pt x="185598" y="65967"/>
                  </a:cubicBezTo>
                  <a:lnTo>
                    <a:pt x="185598" y="67878"/>
                  </a:lnTo>
                  <a:lnTo>
                    <a:pt x="176554" y="64566"/>
                  </a:lnTo>
                  <a:cubicBezTo>
                    <a:pt x="175280" y="64056"/>
                    <a:pt x="174134" y="63674"/>
                    <a:pt x="172860" y="63165"/>
                  </a:cubicBezTo>
                  <a:cubicBezTo>
                    <a:pt x="143181" y="53611"/>
                    <a:pt x="111209" y="50936"/>
                    <a:pt x="74907" y="55012"/>
                  </a:cubicBezTo>
                  <a:cubicBezTo>
                    <a:pt x="58730" y="56796"/>
                    <a:pt x="37712" y="60362"/>
                    <a:pt x="18988" y="71317"/>
                  </a:cubicBezTo>
                  <a:cubicBezTo>
                    <a:pt x="5740" y="79087"/>
                    <a:pt x="-246" y="89532"/>
                    <a:pt x="8" y="104308"/>
                  </a:cubicBezTo>
                  <a:cubicBezTo>
                    <a:pt x="518" y="136407"/>
                    <a:pt x="518" y="168634"/>
                    <a:pt x="8" y="199714"/>
                  </a:cubicBezTo>
                  <a:cubicBezTo>
                    <a:pt x="-246" y="213471"/>
                    <a:pt x="5358" y="223661"/>
                    <a:pt x="17077" y="230794"/>
                  </a:cubicBezTo>
                  <a:cubicBezTo>
                    <a:pt x="22682" y="234233"/>
                    <a:pt x="29051" y="237163"/>
                    <a:pt x="35929" y="239711"/>
                  </a:cubicBezTo>
                  <a:cubicBezTo>
                    <a:pt x="61405" y="248882"/>
                    <a:pt x="89810" y="251939"/>
                    <a:pt x="125094" y="249391"/>
                  </a:cubicBezTo>
                  <a:cubicBezTo>
                    <a:pt x="148022" y="247735"/>
                    <a:pt x="174389" y="244041"/>
                    <a:pt x="197189" y="228246"/>
                  </a:cubicBezTo>
                  <a:lnTo>
                    <a:pt x="197954" y="227737"/>
                  </a:lnTo>
                  <a:lnTo>
                    <a:pt x="198718" y="228119"/>
                  </a:lnTo>
                  <a:cubicBezTo>
                    <a:pt x="199992" y="228883"/>
                    <a:pt x="201138" y="229648"/>
                    <a:pt x="202412" y="230412"/>
                  </a:cubicBezTo>
                  <a:cubicBezTo>
                    <a:pt x="205087" y="232068"/>
                    <a:pt x="207507" y="233596"/>
                    <a:pt x="210182" y="234870"/>
                  </a:cubicBezTo>
                  <a:cubicBezTo>
                    <a:pt x="214768" y="237036"/>
                    <a:pt x="218844" y="238819"/>
                    <a:pt x="222920" y="239965"/>
                  </a:cubicBezTo>
                  <a:cubicBezTo>
                    <a:pt x="267247" y="253595"/>
                    <a:pt x="312594" y="253722"/>
                    <a:pt x="357813" y="240602"/>
                  </a:cubicBezTo>
                  <a:cubicBezTo>
                    <a:pt x="377175" y="234870"/>
                    <a:pt x="389275" y="225572"/>
                    <a:pt x="395644" y="211305"/>
                  </a:cubicBezTo>
                  <a:close/>
                  <a:moveTo>
                    <a:pt x="185598" y="137171"/>
                  </a:moveTo>
                  <a:cubicBezTo>
                    <a:pt x="185725" y="141502"/>
                    <a:pt x="185853" y="145833"/>
                    <a:pt x="185216" y="150164"/>
                  </a:cubicBezTo>
                  <a:cubicBezTo>
                    <a:pt x="184834" y="153221"/>
                    <a:pt x="181649" y="156915"/>
                    <a:pt x="178592" y="157934"/>
                  </a:cubicBezTo>
                  <a:cubicBezTo>
                    <a:pt x="176045" y="158826"/>
                    <a:pt x="173497" y="159845"/>
                    <a:pt x="171077" y="160736"/>
                  </a:cubicBezTo>
                  <a:cubicBezTo>
                    <a:pt x="161396" y="164430"/>
                    <a:pt x="151333" y="168124"/>
                    <a:pt x="141016" y="169907"/>
                  </a:cubicBezTo>
                  <a:cubicBezTo>
                    <a:pt x="128660" y="171945"/>
                    <a:pt x="116304" y="173092"/>
                    <a:pt x="104076" y="173092"/>
                  </a:cubicBezTo>
                  <a:cubicBezTo>
                    <a:pt x="85606" y="173092"/>
                    <a:pt x="67391" y="170672"/>
                    <a:pt x="49686" y="165959"/>
                  </a:cubicBezTo>
                  <a:cubicBezTo>
                    <a:pt x="49049" y="165831"/>
                    <a:pt x="48539" y="165577"/>
                    <a:pt x="47902" y="165322"/>
                  </a:cubicBezTo>
                  <a:cubicBezTo>
                    <a:pt x="47520" y="165194"/>
                    <a:pt x="47138" y="165067"/>
                    <a:pt x="46756" y="164940"/>
                  </a:cubicBezTo>
                  <a:cubicBezTo>
                    <a:pt x="24974" y="158061"/>
                    <a:pt x="22809" y="154877"/>
                    <a:pt x="24338" y="131821"/>
                  </a:cubicBezTo>
                  <a:lnTo>
                    <a:pt x="24465" y="130038"/>
                  </a:lnTo>
                  <a:lnTo>
                    <a:pt x="26121" y="130675"/>
                  </a:lnTo>
                  <a:cubicBezTo>
                    <a:pt x="78728" y="148890"/>
                    <a:pt x="130316" y="148890"/>
                    <a:pt x="183687" y="130802"/>
                  </a:cubicBezTo>
                  <a:lnTo>
                    <a:pt x="185471" y="130165"/>
                  </a:lnTo>
                  <a:lnTo>
                    <a:pt x="185471" y="132076"/>
                  </a:lnTo>
                  <a:cubicBezTo>
                    <a:pt x="185471" y="133605"/>
                    <a:pt x="185598" y="135388"/>
                    <a:pt x="185598" y="137171"/>
                  </a:cubicBezTo>
                  <a:close/>
                  <a:moveTo>
                    <a:pt x="185216" y="202389"/>
                  </a:moveTo>
                  <a:cubicBezTo>
                    <a:pt x="184579" y="205955"/>
                    <a:pt x="181267" y="210031"/>
                    <a:pt x="178210" y="211305"/>
                  </a:cubicBezTo>
                  <a:lnTo>
                    <a:pt x="174898" y="212579"/>
                  </a:lnTo>
                  <a:cubicBezTo>
                    <a:pt x="164963" y="216400"/>
                    <a:pt x="154773" y="220349"/>
                    <a:pt x="144200" y="222387"/>
                  </a:cubicBezTo>
                  <a:cubicBezTo>
                    <a:pt x="130443" y="224935"/>
                    <a:pt x="116941" y="226208"/>
                    <a:pt x="103567" y="226208"/>
                  </a:cubicBezTo>
                  <a:cubicBezTo>
                    <a:pt x="83696" y="226208"/>
                    <a:pt x="64334" y="223279"/>
                    <a:pt x="45737" y="217674"/>
                  </a:cubicBezTo>
                  <a:cubicBezTo>
                    <a:pt x="24974" y="211305"/>
                    <a:pt x="22936" y="208121"/>
                    <a:pt x="24465" y="184683"/>
                  </a:cubicBezTo>
                  <a:lnTo>
                    <a:pt x="24592" y="182900"/>
                  </a:lnTo>
                  <a:lnTo>
                    <a:pt x="26248" y="183537"/>
                  </a:lnTo>
                  <a:cubicBezTo>
                    <a:pt x="49558" y="192708"/>
                    <a:pt x="75034" y="197294"/>
                    <a:pt x="104076" y="197294"/>
                  </a:cubicBezTo>
                  <a:cubicBezTo>
                    <a:pt x="104076" y="197294"/>
                    <a:pt x="104076" y="197294"/>
                    <a:pt x="104203" y="197294"/>
                  </a:cubicBezTo>
                  <a:cubicBezTo>
                    <a:pt x="135284" y="197294"/>
                    <a:pt x="160505" y="192835"/>
                    <a:pt x="183687" y="183282"/>
                  </a:cubicBezTo>
                  <a:lnTo>
                    <a:pt x="185598" y="182518"/>
                  </a:lnTo>
                  <a:lnTo>
                    <a:pt x="185598" y="184556"/>
                  </a:lnTo>
                  <a:cubicBezTo>
                    <a:pt x="185598" y="186594"/>
                    <a:pt x="185598" y="188505"/>
                    <a:pt x="185725" y="190415"/>
                  </a:cubicBezTo>
                  <a:cubicBezTo>
                    <a:pt x="185853" y="194364"/>
                    <a:pt x="185980" y="198440"/>
                    <a:pt x="185216" y="202389"/>
                  </a:cubicBezTo>
                  <a:close/>
                  <a:moveTo>
                    <a:pt x="186235" y="98576"/>
                  </a:moveTo>
                  <a:cubicBezTo>
                    <a:pt x="171714" y="112460"/>
                    <a:pt x="137959" y="119338"/>
                    <a:pt x="104458" y="119338"/>
                  </a:cubicBezTo>
                  <a:cubicBezTo>
                    <a:pt x="71340" y="119338"/>
                    <a:pt x="38349" y="112587"/>
                    <a:pt x="24083" y="98958"/>
                  </a:cubicBezTo>
                  <a:lnTo>
                    <a:pt x="22809" y="97684"/>
                  </a:lnTo>
                  <a:lnTo>
                    <a:pt x="24338" y="96792"/>
                  </a:lnTo>
                  <a:cubicBezTo>
                    <a:pt x="25993" y="95901"/>
                    <a:pt x="27522" y="94882"/>
                    <a:pt x="28923" y="93990"/>
                  </a:cubicBezTo>
                  <a:cubicBezTo>
                    <a:pt x="32235" y="91952"/>
                    <a:pt x="35419" y="89914"/>
                    <a:pt x="38859" y="88513"/>
                  </a:cubicBezTo>
                  <a:cubicBezTo>
                    <a:pt x="61405" y="79214"/>
                    <a:pt x="84969" y="77941"/>
                    <a:pt x="103184" y="77813"/>
                  </a:cubicBezTo>
                  <a:cubicBezTo>
                    <a:pt x="103949" y="77813"/>
                    <a:pt x="104713" y="77813"/>
                    <a:pt x="105477" y="77813"/>
                  </a:cubicBezTo>
                  <a:cubicBezTo>
                    <a:pt x="130698" y="77813"/>
                    <a:pt x="149805" y="80615"/>
                    <a:pt x="167001" y="86984"/>
                  </a:cubicBezTo>
                  <a:cubicBezTo>
                    <a:pt x="171332" y="88513"/>
                    <a:pt x="175408" y="90806"/>
                    <a:pt x="179611" y="93098"/>
                  </a:cubicBezTo>
                  <a:cubicBezTo>
                    <a:pt x="181649" y="94245"/>
                    <a:pt x="183687" y="95264"/>
                    <a:pt x="185853" y="96410"/>
                  </a:cubicBezTo>
                  <a:lnTo>
                    <a:pt x="187509" y="97302"/>
                  </a:lnTo>
                  <a:lnTo>
                    <a:pt x="186235" y="98576"/>
                  </a:lnTo>
                  <a:close/>
                  <a:moveTo>
                    <a:pt x="371697" y="140101"/>
                  </a:moveTo>
                  <a:cubicBezTo>
                    <a:pt x="371697" y="154622"/>
                    <a:pt x="370806" y="156023"/>
                    <a:pt x="357049" y="161755"/>
                  </a:cubicBezTo>
                  <a:cubicBezTo>
                    <a:pt x="336159" y="170544"/>
                    <a:pt x="313868" y="172200"/>
                    <a:pt x="294888" y="172710"/>
                  </a:cubicBezTo>
                  <a:cubicBezTo>
                    <a:pt x="292850" y="172710"/>
                    <a:pt x="290812" y="172837"/>
                    <a:pt x="288902" y="172837"/>
                  </a:cubicBezTo>
                  <a:cubicBezTo>
                    <a:pt x="269668" y="172837"/>
                    <a:pt x="252344" y="170544"/>
                    <a:pt x="235785" y="166086"/>
                  </a:cubicBezTo>
                  <a:lnTo>
                    <a:pt x="235148" y="165959"/>
                  </a:lnTo>
                  <a:cubicBezTo>
                    <a:pt x="233620" y="165577"/>
                    <a:pt x="232218" y="165194"/>
                    <a:pt x="230690" y="164558"/>
                  </a:cubicBezTo>
                  <a:lnTo>
                    <a:pt x="230180" y="164303"/>
                  </a:lnTo>
                  <a:cubicBezTo>
                    <a:pt x="209927" y="156151"/>
                    <a:pt x="209163" y="155768"/>
                    <a:pt x="210182" y="139209"/>
                  </a:cubicBezTo>
                  <a:cubicBezTo>
                    <a:pt x="210309" y="137171"/>
                    <a:pt x="210437" y="134751"/>
                    <a:pt x="210564" y="132076"/>
                  </a:cubicBezTo>
                  <a:lnTo>
                    <a:pt x="210691" y="130293"/>
                  </a:lnTo>
                  <a:lnTo>
                    <a:pt x="212347" y="130930"/>
                  </a:lnTo>
                  <a:cubicBezTo>
                    <a:pt x="265209" y="149017"/>
                    <a:pt x="316797" y="148890"/>
                    <a:pt x="369787" y="130548"/>
                  </a:cubicBezTo>
                  <a:lnTo>
                    <a:pt x="371570" y="129911"/>
                  </a:lnTo>
                  <a:lnTo>
                    <a:pt x="371570" y="140101"/>
                  </a:lnTo>
                  <a:close/>
                  <a:moveTo>
                    <a:pt x="371443" y="96156"/>
                  </a:moveTo>
                  <a:cubicBezTo>
                    <a:pt x="370806" y="99722"/>
                    <a:pt x="367366" y="103798"/>
                    <a:pt x="364182" y="105072"/>
                  </a:cubicBezTo>
                  <a:lnTo>
                    <a:pt x="358832" y="107110"/>
                  </a:lnTo>
                  <a:cubicBezTo>
                    <a:pt x="348642" y="110931"/>
                    <a:pt x="338069" y="114880"/>
                    <a:pt x="327242" y="116663"/>
                  </a:cubicBezTo>
                  <a:cubicBezTo>
                    <a:pt x="314250" y="118829"/>
                    <a:pt x="301639" y="119848"/>
                    <a:pt x="289156" y="119848"/>
                  </a:cubicBezTo>
                  <a:cubicBezTo>
                    <a:pt x="269668" y="119848"/>
                    <a:pt x="250943" y="117173"/>
                    <a:pt x="233110" y="111950"/>
                  </a:cubicBezTo>
                  <a:cubicBezTo>
                    <a:pt x="232855" y="111823"/>
                    <a:pt x="232601" y="111823"/>
                    <a:pt x="232346" y="111823"/>
                  </a:cubicBezTo>
                  <a:cubicBezTo>
                    <a:pt x="231836" y="111696"/>
                    <a:pt x="231327" y="111568"/>
                    <a:pt x="230817" y="111441"/>
                  </a:cubicBezTo>
                  <a:lnTo>
                    <a:pt x="229671" y="110931"/>
                  </a:lnTo>
                  <a:cubicBezTo>
                    <a:pt x="210182" y="102907"/>
                    <a:pt x="209418" y="102524"/>
                    <a:pt x="210437" y="86347"/>
                  </a:cubicBezTo>
                  <a:cubicBezTo>
                    <a:pt x="210564" y="84309"/>
                    <a:pt x="210691" y="81889"/>
                    <a:pt x="210819" y="79087"/>
                  </a:cubicBezTo>
                  <a:lnTo>
                    <a:pt x="210946" y="77304"/>
                  </a:lnTo>
                  <a:lnTo>
                    <a:pt x="212602" y="77813"/>
                  </a:lnTo>
                  <a:cubicBezTo>
                    <a:pt x="265719" y="95773"/>
                    <a:pt x="317307" y="95646"/>
                    <a:pt x="370041" y="77431"/>
                  </a:cubicBezTo>
                  <a:lnTo>
                    <a:pt x="371825" y="76794"/>
                  </a:lnTo>
                  <a:lnTo>
                    <a:pt x="371825" y="78705"/>
                  </a:lnTo>
                  <a:cubicBezTo>
                    <a:pt x="371825" y="80361"/>
                    <a:pt x="371825" y="82144"/>
                    <a:pt x="371952" y="83800"/>
                  </a:cubicBezTo>
                  <a:cubicBezTo>
                    <a:pt x="371952" y="87749"/>
                    <a:pt x="372207" y="92079"/>
                    <a:pt x="371443" y="96156"/>
                  </a:cubicBezTo>
                  <a:close/>
                  <a:moveTo>
                    <a:pt x="209163" y="44695"/>
                  </a:moveTo>
                  <a:lnTo>
                    <a:pt x="210437" y="43803"/>
                  </a:lnTo>
                  <a:cubicBezTo>
                    <a:pt x="211456" y="43039"/>
                    <a:pt x="212602" y="42275"/>
                    <a:pt x="213621" y="41638"/>
                  </a:cubicBezTo>
                  <a:cubicBezTo>
                    <a:pt x="215914" y="39982"/>
                    <a:pt x="218207" y="38326"/>
                    <a:pt x="220754" y="37180"/>
                  </a:cubicBezTo>
                  <a:cubicBezTo>
                    <a:pt x="240371" y="27881"/>
                    <a:pt x="261261" y="25843"/>
                    <a:pt x="277438" y="24951"/>
                  </a:cubicBezTo>
                  <a:cubicBezTo>
                    <a:pt x="306862" y="23550"/>
                    <a:pt x="329153" y="25843"/>
                    <a:pt x="349661" y="32594"/>
                  </a:cubicBezTo>
                  <a:cubicBezTo>
                    <a:pt x="354629" y="34250"/>
                    <a:pt x="359342" y="36543"/>
                    <a:pt x="364309" y="39090"/>
                  </a:cubicBezTo>
                  <a:cubicBezTo>
                    <a:pt x="366602" y="40237"/>
                    <a:pt x="369022" y="41383"/>
                    <a:pt x="371443" y="42529"/>
                  </a:cubicBezTo>
                  <a:lnTo>
                    <a:pt x="373098" y="43294"/>
                  </a:lnTo>
                  <a:lnTo>
                    <a:pt x="371952" y="44695"/>
                  </a:lnTo>
                  <a:cubicBezTo>
                    <a:pt x="359342" y="59471"/>
                    <a:pt x="324058" y="65330"/>
                    <a:pt x="295270" y="65967"/>
                  </a:cubicBezTo>
                  <a:cubicBezTo>
                    <a:pt x="293615" y="65967"/>
                    <a:pt x="291959" y="65967"/>
                    <a:pt x="290175" y="65967"/>
                  </a:cubicBezTo>
                  <a:cubicBezTo>
                    <a:pt x="260878" y="65967"/>
                    <a:pt x="224194" y="60744"/>
                    <a:pt x="210309" y="45841"/>
                  </a:cubicBezTo>
                  <a:lnTo>
                    <a:pt x="209163" y="44695"/>
                  </a:lnTo>
                  <a:close/>
                  <a:moveTo>
                    <a:pt x="295270" y="226081"/>
                  </a:moveTo>
                  <a:cubicBezTo>
                    <a:pt x="290048" y="226081"/>
                    <a:pt x="284825" y="225826"/>
                    <a:pt x="279476" y="225444"/>
                  </a:cubicBezTo>
                  <a:cubicBezTo>
                    <a:pt x="268266" y="224553"/>
                    <a:pt x="257057" y="222387"/>
                    <a:pt x="246230" y="220349"/>
                  </a:cubicBezTo>
                  <a:cubicBezTo>
                    <a:pt x="241390" y="219457"/>
                    <a:pt x="236549" y="218566"/>
                    <a:pt x="231836" y="217674"/>
                  </a:cubicBezTo>
                  <a:cubicBezTo>
                    <a:pt x="230690" y="217419"/>
                    <a:pt x="229671" y="217165"/>
                    <a:pt x="228652" y="216782"/>
                  </a:cubicBezTo>
                  <a:lnTo>
                    <a:pt x="226996" y="216018"/>
                  </a:lnTo>
                  <a:cubicBezTo>
                    <a:pt x="209290" y="208376"/>
                    <a:pt x="209036" y="207866"/>
                    <a:pt x="210437" y="190033"/>
                  </a:cubicBezTo>
                  <a:lnTo>
                    <a:pt x="210946" y="183409"/>
                  </a:lnTo>
                  <a:lnTo>
                    <a:pt x="212602" y="183919"/>
                  </a:lnTo>
                  <a:cubicBezTo>
                    <a:pt x="265464" y="201879"/>
                    <a:pt x="316797" y="201752"/>
                    <a:pt x="369659" y="183537"/>
                  </a:cubicBezTo>
                  <a:lnTo>
                    <a:pt x="371315" y="183027"/>
                  </a:lnTo>
                  <a:lnTo>
                    <a:pt x="371570" y="186084"/>
                  </a:lnTo>
                  <a:cubicBezTo>
                    <a:pt x="371697" y="187103"/>
                    <a:pt x="371697" y="187868"/>
                    <a:pt x="371697" y="188759"/>
                  </a:cubicBezTo>
                  <a:cubicBezTo>
                    <a:pt x="372079" y="208376"/>
                    <a:pt x="370169" y="211050"/>
                    <a:pt x="351699" y="217037"/>
                  </a:cubicBezTo>
                  <a:cubicBezTo>
                    <a:pt x="333357" y="223024"/>
                    <a:pt x="314505" y="226081"/>
                    <a:pt x="295270" y="226081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="" xmlns:a16="http://schemas.microsoft.com/office/drawing/2014/main" id="{5FC5CB55-28A6-4633-B9AC-C0A3596736BC}"/>
                </a:ext>
              </a:extLst>
            </p:cNvPr>
            <p:cNvSpPr/>
            <p:nvPr/>
          </p:nvSpPr>
          <p:spPr>
            <a:xfrm>
              <a:off x="3793521" y="2611195"/>
              <a:ext cx="477794" cy="610427"/>
            </a:xfrm>
            <a:custGeom>
              <a:avLst/>
              <a:gdLst>
                <a:gd name="connsiteX0" fmla="*/ 477413 w 477794"/>
                <a:gd name="connsiteY0" fmla="*/ 358346 h 610427"/>
                <a:gd name="connsiteX1" fmla="*/ 451045 w 477794"/>
                <a:gd name="connsiteY1" fmla="*/ 358346 h 610427"/>
                <a:gd name="connsiteX2" fmla="*/ 451045 w 477794"/>
                <a:gd name="connsiteY2" fmla="*/ 186895 h 610427"/>
                <a:gd name="connsiteX3" fmla="*/ 291950 w 477794"/>
                <a:gd name="connsiteY3" fmla="*/ 186895 h 610427"/>
                <a:gd name="connsiteX4" fmla="*/ 291950 w 477794"/>
                <a:gd name="connsiteY4" fmla="*/ 27418 h 610427"/>
                <a:gd name="connsiteX5" fmla="*/ 27004 w 477794"/>
                <a:gd name="connsiteY5" fmla="*/ 27418 h 610427"/>
                <a:gd name="connsiteX6" fmla="*/ 27004 w 477794"/>
                <a:gd name="connsiteY6" fmla="*/ 584442 h 610427"/>
                <a:gd name="connsiteX7" fmla="*/ 145593 w 477794"/>
                <a:gd name="connsiteY7" fmla="*/ 584442 h 610427"/>
                <a:gd name="connsiteX8" fmla="*/ 145593 w 477794"/>
                <a:gd name="connsiteY8" fmla="*/ 610427 h 610427"/>
                <a:gd name="connsiteX9" fmla="*/ 0 w 477794"/>
                <a:gd name="connsiteY9" fmla="*/ 610427 h 610427"/>
                <a:gd name="connsiteX10" fmla="*/ 0 w 477794"/>
                <a:gd name="connsiteY10" fmla="*/ 414 h 610427"/>
                <a:gd name="connsiteX11" fmla="*/ 7261 w 477794"/>
                <a:gd name="connsiteY11" fmla="*/ 32 h 610427"/>
                <a:gd name="connsiteX12" fmla="*/ 303796 w 477794"/>
                <a:gd name="connsiteY12" fmla="*/ 159 h 610427"/>
                <a:gd name="connsiteX13" fmla="*/ 315133 w 477794"/>
                <a:gd name="connsiteY13" fmla="*/ 4745 h 610427"/>
                <a:gd name="connsiteX14" fmla="*/ 472954 w 477794"/>
                <a:gd name="connsiteY14" fmla="*/ 162566 h 610427"/>
                <a:gd name="connsiteX15" fmla="*/ 477540 w 477794"/>
                <a:gd name="connsiteY15" fmla="*/ 172502 h 610427"/>
                <a:gd name="connsiteX16" fmla="*/ 477795 w 477794"/>
                <a:gd name="connsiteY16" fmla="*/ 353124 h 610427"/>
                <a:gd name="connsiteX17" fmla="*/ 477413 w 477794"/>
                <a:gd name="connsiteY17" fmla="*/ 358346 h 610427"/>
                <a:gd name="connsiteX18" fmla="*/ 427608 w 477794"/>
                <a:gd name="connsiteY18" fmla="*/ 158617 h 610427"/>
                <a:gd name="connsiteX19" fmla="*/ 318700 w 477794"/>
                <a:gd name="connsiteY19" fmla="*/ 49964 h 610427"/>
                <a:gd name="connsiteX20" fmla="*/ 318700 w 477794"/>
                <a:gd name="connsiteY20" fmla="*/ 158617 h 610427"/>
                <a:gd name="connsiteX21" fmla="*/ 427608 w 477794"/>
                <a:gd name="connsiteY21" fmla="*/ 158617 h 6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94" h="610427">
                  <a:moveTo>
                    <a:pt x="477413" y="358346"/>
                  </a:moveTo>
                  <a:cubicBezTo>
                    <a:pt x="468369" y="358346"/>
                    <a:pt x="460089" y="358346"/>
                    <a:pt x="451045" y="358346"/>
                  </a:cubicBezTo>
                  <a:cubicBezTo>
                    <a:pt x="451045" y="301281"/>
                    <a:pt x="451045" y="244470"/>
                    <a:pt x="451045" y="186895"/>
                  </a:cubicBezTo>
                  <a:cubicBezTo>
                    <a:pt x="397674" y="186895"/>
                    <a:pt x="345194" y="186895"/>
                    <a:pt x="291950" y="186895"/>
                  </a:cubicBezTo>
                  <a:cubicBezTo>
                    <a:pt x="291950" y="133397"/>
                    <a:pt x="291950" y="80789"/>
                    <a:pt x="291950" y="27418"/>
                  </a:cubicBezTo>
                  <a:cubicBezTo>
                    <a:pt x="203295" y="27418"/>
                    <a:pt x="115404" y="27418"/>
                    <a:pt x="27004" y="27418"/>
                  </a:cubicBezTo>
                  <a:cubicBezTo>
                    <a:pt x="27004" y="213008"/>
                    <a:pt x="27004" y="398343"/>
                    <a:pt x="27004" y="584442"/>
                  </a:cubicBezTo>
                  <a:cubicBezTo>
                    <a:pt x="66746" y="584442"/>
                    <a:pt x="105978" y="584442"/>
                    <a:pt x="145593" y="584442"/>
                  </a:cubicBezTo>
                  <a:cubicBezTo>
                    <a:pt x="145593" y="593486"/>
                    <a:pt x="145593" y="601765"/>
                    <a:pt x="145593" y="610427"/>
                  </a:cubicBezTo>
                  <a:cubicBezTo>
                    <a:pt x="97189" y="610427"/>
                    <a:pt x="48786" y="610427"/>
                    <a:pt x="0" y="610427"/>
                  </a:cubicBezTo>
                  <a:cubicBezTo>
                    <a:pt x="0" y="407387"/>
                    <a:pt x="0" y="204219"/>
                    <a:pt x="0" y="414"/>
                  </a:cubicBezTo>
                  <a:cubicBezTo>
                    <a:pt x="2420" y="287"/>
                    <a:pt x="4840" y="32"/>
                    <a:pt x="7261" y="32"/>
                  </a:cubicBezTo>
                  <a:cubicBezTo>
                    <a:pt x="106106" y="32"/>
                    <a:pt x="204951" y="-96"/>
                    <a:pt x="303796" y="159"/>
                  </a:cubicBezTo>
                  <a:cubicBezTo>
                    <a:pt x="307618" y="159"/>
                    <a:pt x="312458" y="2070"/>
                    <a:pt x="315133" y="4745"/>
                  </a:cubicBezTo>
                  <a:cubicBezTo>
                    <a:pt x="367868" y="57097"/>
                    <a:pt x="420475" y="109832"/>
                    <a:pt x="472954" y="162566"/>
                  </a:cubicBezTo>
                  <a:cubicBezTo>
                    <a:pt x="475375" y="164986"/>
                    <a:pt x="477540" y="169062"/>
                    <a:pt x="477540" y="172502"/>
                  </a:cubicBezTo>
                  <a:cubicBezTo>
                    <a:pt x="477795" y="232751"/>
                    <a:pt x="477795" y="292874"/>
                    <a:pt x="477795" y="353124"/>
                  </a:cubicBezTo>
                  <a:cubicBezTo>
                    <a:pt x="477667" y="354652"/>
                    <a:pt x="477540" y="356053"/>
                    <a:pt x="477413" y="358346"/>
                  </a:cubicBezTo>
                  <a:close/>
                  <a:moveTo>
                    <a:pt x="427608" y="158617"/>
                  </a:moveTo>
                  <a:cubicBezTo>
                    <a:pt x="391433" y="122569"/>
                    <a:pt x="354748" y="85885"/>
                    <a:pt x="318700" y="49964"/>
                  </a:cubicBezTo>
                  <a:cubicBezTo>
                    <a:pt x="318700" y="84993"/>
                    <a:pt x="318700" y="121805"/>
                    <a:pt x="318700" y="158617"/>
                  </a:cubicBezTo>
                  <a:cubicBezTo>
                    <a:pt x="355894" y="158617"/>
                    <a:pt x="392579" y="158617"/>
                    <a:pt x="427608" y="158617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="" xmlns:a16="http://schemas.microsoft.com/office/drawing/2014/main" id="{49CA81B6-0104-42B3-9B24-AFDDFE839ECD}"/>
                </a:ext>
              </a:extLst>
            </p:cNvPr>
            <p:cNvSpPr/>
            <p:nvPr/>
          </p:nvSpPr>
          <p:spPr>
            <a:xfrm>
              <a:off x="3911728" y="2855793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4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026 w 107379"/>
                <a:gd name="connsiteY18" fmla="*/ 45729 h 103685"/>
                <a:gd name="connsiteX19" fmla="*/ 61141 w 107379"/>
                <a:gd name="connsiteY19" fmla="*/ 49423 h 103685"/>
                <a:gd name="connsiteX20" fmla="*/ 41143 w 107379"/>
                <a:gd name="connsiteY20" fmla="*/ 49423 h 103685"/>
                <a:gd name="connsiteX21" fmla="*/ 41143 w 107379"/>
                <a:gd name="connsiteY21" fmla="*/ 20253 h 103685"/>
                <a:gd name="connsiteX22" fmla="*/ 61141 w 107379"/>
                <a:gd name="connsiteY22" fmla="*/ 20253 h 103685"/>
                <a:gd name="connsiteX23" fmla="*/ 75026 w 107379"/>
                <a:gd name="connsiteY23" fmla="*/ 23947 h 103685"/>
                <a:gd name="connsiteX24" fmla="*/ 75026 w 107379"/>
                <a:gd name="connsiteY24" fmla="*/ 23947 h 103685"/>
                <a:gd name="connsiteX25" fmla="*/ 80248 w 107379"/>
                <a:gd name="connsiteY25" fmla="*/ 34774 h 103685"/>
                <a:gd name="connsiteX26" fmla="*/ 75026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4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431" y="54390"/>
                    <a:pt x="107380" y="45983"/>
                    <a:pt x="107380" y="34519"/>
                  </a:cubicBezTo>
                  <a:close/>
                  <a:moveTo>
                    <a:pt x="75026" y="45729"/>
                  </a:moveTo>
                  <a:cubicBezTo>
                    <a:pt x="71714" y="48149"/>
                    <a:pt x="67001" y="49423"/>
                    <a:pt x="61141" y="49423"/>
                  </a:cubicBezTo>
                  <a:lnTo>
                    <a:pt x="41143" y="49423"/>
                  </a:lnTo>
                  <a:lnTo>
                    <a:pt x="41143" y="20253"/>
                  </a:lnTo>
                  <a:lnTo>
                    <a:pt x="61141" y="20253"/>
                  </a:lnTo>
                  <a:cubicBezTo>
                    <a:pt x="67001" y="20253"/>
                    <a:pt x="71714" y="21527"/>
                    <a:pt x="75026" y="23947"/>
                  </a:cubicBezTo>
                  <a:lnTo>
                    <a:pt x="75026" y="23947"/>
                  </a:lnTo>
                  <a:cubicBezTo>
                    <a:pt x="78465" y="26495"/>
                    <a:pt x="80248" y="30189"/>
                    <a:pt x="80248" y="34774"/>
                  </a:cubicBezTo>
                  <a:cubicBezTo>
                    <a:pt x="80248" y="39487"/>
                    <a:pt x="78465" y="43181"/>
                    <a:pt x="75026" y="45729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Рисунок 30">
            <a:extLst>
              <a:ext uri="{FF2B5EF4-FFF2-40B4-BE49-F238E27FC236}">
                <a16:creationId xmlns="" xmlns:a16="http://schemas.microsoft.com/office/drawing/2014/main" id="{84890A7A-CC2C-4075-A7FD-37BDD4834D60}"/>
              </a:ext>
            </a:extLst>
          </p:cNvPr>
          <p:cNvGrpSpPr/>
          <p:nvPr/>
        </p:nvGrpSpPr>
        <p:grpSpPr>
          <a:xfrm>
            <a:off x="5063021" y="3879241"/>
            <a:ext cx="1391160" cy="1391160"/>
            <a:chOff x="1865237" y="3959029"/>
            <a:chExt cx="1391160" cy="1391160"/>
          </a:xfrm>
          <a:solidFill>
            <a:schemeClr val="accent1"/>
          </a:solidFill>
        </p:grpSpPr>
        <p:sp>
          <p:nvSpPr>
            <p:cNvPr id="40" name="Полилиния: фигура 39">
              <a:extLst>
                <a:ext uri="{FF2B5EF4-FFF2-40B4-BE49-F238E27FC236}">
                  <a16:creationId xmlns="" xmlns:a16="http://schemas.microsoft.com/office/drawing/2014/main" id="{BA70F1AD-94CE-4F03-9316-83F7E6499EED}"/>
                </a:ext>
              </a:extLst>
            </p:cNvPr>
            <p:cNvSpPr/>
            <p:nvPr/>
          </p:nvSpPr>
          <p:spPr>
            <a:xfrm rot="-1339237">
              <a:off x="2027749" y="4121541"/>
              <a:ext cx="1066135" cy="1066135"/>
            </a:xfrm>
            <a:custGeom>
              <a:avLst/>
              <a:gdLst>
                <a:gd name="connsiteX0" fmla="*/ 1066136 w 1066135"/>
                <a:gd name="connsiteY0" fmla="*/ 533068 h 1066135"/>
                <a:gd name="connsiteX1" fmla="*/ 533068 w 1066135"/>
                <a:gd name="connsiteY1" fmla="*/ 1066136 h 1066135"/>
                <a:gd name="connsiteX2" fmla="*/ 0 w 1066135"/>
                <a:gd name="connsiteY2" fmla="*/ 533068 h 1066135"/>
                <a:gd name="connsiteX3" fmla="*/ 533068 w 1066135"/>
                <a:gd name="connsiteY3" fmla="*/ 0 h 1066135"/>
                <a:gd name="connsiteX4" fmla="*/ 1066136 w 1066135"/>
                <a:gd name="connsiteY4" fmla="*/ 533068 h 10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135" h="1066135">
                  <a:moveTo>
                    <a:pt x="1066136" y="533068"/>
                  </a:moveTo>
                  <a:cubicBezTo>
                    <a:pt x="1066136" y="827473"/>
                    <a:pt x="827473" y="1066136"/>
                    <a:pt x="533068" y="1066136"/>
                  </a:cubicBezTo>
                  <a:cubicBezTo>
                    <a:pt x="238663" y="1066136"/>
                    <a:pt x="0" y="827473"/>
                    <a:pt x="0" y="533068"/>
                  </a:cubicBezTo>
                  <a:cubicBezTo>
                    <a:pt x="0" y="238663"/>
                    <a:pt x="238663" y="0"/>
                    <a:pt x="533068" y="0"/>
                  </a:cubicBezTo>
                  <a:cubicBezTo>
                    <a:pt x="827473" y="0"/>
                    <a:pt x="1066136" y="238663"/>
                    <a:pt x="1066136" y="533068"/>
                  </a:cubicBezTo>
                  <a:close/>
                </a:path>
              </a:pathLst>
            </a:custGeom>
            <a:solidFill>
              <a:schemeClr val="bg1"/>
            </a:solidFill>
            <a:ln w="12587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="" xmlns:a16="http://schemas.microsoft.com/office/drawing/2014/main" id="{45384A4B-6F4C-41DC-90A4-73B29E50E359}"/>
                </a:ext>
              </a:extLst>
            </p:cNvPr>
            <p:cNvSpPr/>
            <p:nvPr/>
          </p:nvSpPr>
          <p:spPr>
            <a:xfrm>
              <a:off x="2174688" y="4263321"/>
              <a:ext cx="789036" cy="788629"/>
            </a:xfrm>
            <a:custGeom>
              <a:avLst/>
              <a:gdLst>
                <a:gd name="connsiteX0" fmla="*/ 750551 w 789036"/>
                <a:gd name="connsiteY0" fmla="*/ 344819 h 788629"/>
                <a:gd name="connsiteX1" fmla="*/ 693841 w 789036"/>
                <a:gd name="connsiteY1" fmla="*/ 370516 h 788629"/>
                <a:gd name="connsiteX2" fmla="*/ 673714 w 789036"/>
                <a:gd name="connsiteY2" fmla="*/ 382162 h 788629"/>
                <a:gd name="connsiteX3" fmla="*/ 550419 w 789036"/>
                <a:gd name="connsiteY3" fmla="*/ 382162 h 788629"/>
                <a:gd name="connsiteX4" fmla="*/ 532064 w 789036"/>
                <a:gd name="connsiteY4" fmla="*/ 367858 h 788629"/>
                <a:gd name="connsiteX5" fmla="*/ 510038 w 789036"/>
                <a:gd name="connsiteY5" fmla="*/ 315452 h 788629"/>
                <a:gd name="connsiteX6" fmla="*/ 511684 w 789036"/>
                <a:gd name="connsiteY6" fmla="*/ 295451 h 788629"/>
                <a:gd name="connsiteX7" fmla="*/ 603079 w 789036"/>
                <a:gd name="connsiteY7" fmla="*/ 204056 h 788629"/>
                <a:gd name="connsiteX8" fmla="*/ 622320 w 789036"/>
                <a:gd name="connsiteY8" fmla="*/ 199626 h 788629"/>
                <a:gd name="connsiteX9" fmla="*/ 681815 w 789036"/>
                <a:gd name="connsiteY9" fmla="*/ 177093 h 788629"/>
                <a:gd name="connsiteX10" fmla="*/ 673967 w 789036"/>
                <a:gd name="connsiteY10" fmla="*/ 115193 h 788629"/>
                <a:gd name="connsiteX11" fmla="*/ 612066 w 789036"/>
                <a:gd name="connsiteY11" fmla="*/ 107092 h 788629"/>
                <a:gd name="connsiteX12" fmla="*/ 589407 w 789036"/>
                <a:gd name="connsiteY12" fmla="*/ 166334 h 788629"/>
                <a:gd name="connsiteX13" fmla="*/ 583711 w 789036"/>
                <a:gd name="connsiteY13" fmla="*/ 187094 h 788629"/>
                <a:gd name="connsiteX14" fmla="*/ 493709 w 789036"/>
                <a:gd name="connsiteY14" fmla="*/ 277096 h 788629"/>
                <a:gd name="connsiteX15" fmla="*/ 473708 w 789036"/>
                <a:gd name="connsiteY15" fmla="*/ 279122 h 788629"/>
                <a:gd name="connsiteX16" fmla="*/ 419403 w 789036"/>
                <a:gd name="connsiteY16" fmla="*/ 256463 h 788629"/>
                <a:gd name="connsiteX17" fmla="*/ 406997 w 789036"/>
                <a:gd name="connsiteY17" fmla="*/ 240766 h 788629"/>
                <a:gd name="connsiteX18" fmla="*/ 406871 w 789036"/>
                <a:gd name="connsiteY18" fmla="*/ 113421 h 788629"/>
                <a:gd name="connsiteX19" fmla="*/ 418390 w 789036"/>
                <a:gd name="connsiteY19" fmla="*/ 95192 h 788629"/>
                <a:gd name="connsiteX20" fmla="*/ 444087 w 789036"/>
                <a:gd name="connsiteY20" fmla="*/ 38482 h 788629"/>
                <a:gd name="connsiteX21" fmla="*/ 394339 w 789036"/>
                <a:gd name="connsiteY21" fmla="*/ 0 h 788629"/>
                <a:gd name="connsiteX22" fmla="*/ 344844 w 789036"/>
                <a:gd name="connsiteY22" fmla="*/ 37216 h 788629"/>
                <a:gd name="connsiteX23" fmla="*/ 370794 w 789036"/>
                <a:gd name="connsiteY23" fmla="*/ 95572 h 788629"/>
                <a:gd name="connsiteX24" fmla="*/ 381933 w 789036"/>
                <a:gd name="connsiteY24" fmla="*/ 112028 h 788629"/>
                <a:gd name="connsiteX25" fmla="*/ 381807 w 789036"/>
                <a:gd name="connsiteY25" fmla="*/ 243298 h 788629"/>
                <a:gd name="connsiteX26" fmla="*/ 370794 w 789036"/>
                <a:gd name="connsiteY26" fmla="*/ 256210 h 788629"/>
                <a:gd name="connsiteX27" fmla="*/ 316362 w 789036"/>
                <a:gd name="connsiteY27" fmla="*/ 278362 h 788629"/>
                <a:gd name="connsiteX28" fmla="*/ 293323 w 789036"/>
                <a:gd name="connsiteY28" fmla="*/ 275451 h 788629"/>
                <a:gd name="connsiteX29" fmla="*/ 215980 w 789036"/>
                <a:gd name="connsiteY29" fmla="*/ 198107 h 788629"/>
                <a:gd name="connsiteX30" fmla="*/ 202182 w 789036"/>
                <a:gd name="connsiteY30" fmla="*/ 156333 h 788629"/>
                <a:gd name="connsiteX31" fmla="*/ 201549 w 789036"/>
                <a:gd name="connsiteY31" fmla="*/ 141776 h 788629"/>
                <a:gd name="connsiteX32" fmla="*/ 201296 w 789036"/>
                <a:gd name="connsiteY32" fmla="*/ 140890 h 788629"/>
                <a:gd name="connsiteX33" fmla="*/ 178384 w 789036"/>
                <a:gd name="connsiteY33" fmla="*/ 108231 h 788629"/>
                <a:gd name="connsiteX34" fmla="*/ 139902 w 789036"/>
                <a:gd name="connsiteY34" fmla="*/ 101395 h 788629"/>
                <a:gd name="connsiteX35" fmla="*/ 107369 w 789036"/>
                <a:gd name="connsiteY35" fmla="*/ 124940 h 788629"/>
                <a:gd name="connsiteX36" fmla="*/ 101166 w 789036"/>
                <a:gd name="connsiteY36" fmla="*/ 163422 h 788629"/>
                <a:gd name="connsiteX37" fmla="*/ 124838 w 789036"/>
                <a:gd name="connsiteY37" fmla="*/ 195195 h 788629"/>
                <a:gd name="connsiteX38" fmla="*/ 165472 w 789036"/>
                <a:gd name="connsiteY38" fmla="*/ 199879 h 788629"/>
                <a:gd name="connsiteX39" fmla="*/ 186485 w 789036"/>
                <a:gd name="connsiteY39" fmla="*/ 204563 h 788629"/>
                <a:gd name="connsiteX40" fmla="*/ 277880 w 789036"/>
                <a:gd name="connsiteY40" fmla="*/ 296084 h 788629"/>
                <a:gd name="connsiteX41" fmla="*/ 279779 w 789036"/>
                <a:gd name="connsiteY41" fmla="*/ 314439 h 788629"/>
                <a:gd name="connsiteX42" fmla="*/ 256740 w 789036"/>
                <a:gd name="connsiteY42" fmla="*/ 368618 h 788629"/>
                <a:gd name="connsiteX43" fmla="*/ 240537 w 789036"/>
                <a:gd name="connsiteY43" fmla="*/ 382162 h 788629"/>
                <a:gd name="connsiteX44" fmla="*/ 240537 w 789036"/>
                <a:gd name="connsiteY44" fmla="*/ 384821 h 788629"/>
                <a:gd name="connsiteX45" fmla="*/ 239904 w 789036"/>
                <a:gd name="connsiteY45" fmla="*/ 382162 h 788629"/>
                <a:gd name="connsiteX46" fmla="*/ 114078 w 789036"/>
                <a:gd name="connsiteY46" fmla="*/ 382162 h 788629"/>
                <a:gd name="connsiteX47" fmla="*/ 94710 w 789036"/>
                <a:gd name="connsiteY47" fmla="*/ 369883 h 788629"/>
                <a:gd name="connsiteX48" fmla="*/ 47367 w 789036"/>
                <a:gd name="connsiteY48" fmla="*/ 343680 h 788629"/>
                <a:gd name="connsiteX49" fmla="*/ 3189 w 789036"/>
                <a:gd name="connsiteY49" fmla="*/ 375580 h 788629"/>
                <a:gd name="connsiteX50" fmla="*/ 24 w 789036"/>
                <a:gd name="connsiteY50" fmla="*/ 405327 h 788629"/>
                <a:gd name="connsiteX51" fmla="*/ 45469 w 789036"/>
                <a:gd name="connsiteY51" fmla="*/ 445708 h 788629"/>
                <a:gd name="connsiteX52" fmla="*/ 97622 w 789036"/>
                <a:gd name="connsiteY52" fmla="*/ 414442 h 788629"/>
                <a:gd name="connsiteX53" fmla="*/ 112432 w 789036"/>
                <a:gd name="connsiteY53" fmla="*/ 407479 h 788629"/>
                <a:gd name="connsiteX54" fmla="*/ 136737 w 789036"/>
                <a:gd name="connsiteY54" fmla="*/ 407479 h 788629"/>
                <a:gd name="connsiteX55" fmla="*/ 242183 w 789036"/>
                <a:gd name="connsiteY55" fmla="*/ 407226 h 788629"/>
                <a:gd name="connsiteX56" fmla="*/ 256740 w 789036"/>
                <a:gd name="connsiteY56" fmla="*/ 420644 h 788629"/>
                <a:gd name="connsiteX57" fmla="*/ 278639 w 789036"/>
                <a:gd name="connsiteY57" fmla="*/ 473177 h 788629"/>
                <a:gd name="connsiteX58" fmla="*/ 276614 w 789036"/>
                <a:gd name="connsiteY58" fmla="*/ 494697 h 788629"/>
                <a:gd name="connsiteX59" fmla="*/ 188131 w 789036"/>
                <a:gd name="connsiteY59" fmla="*/ 583307 h 788629"/>
                <a:gd name="connsiteX60" fmla="*/ 163700 w 789036"/>
                <a:gd name="connsiteY60" fmla="*/ 589383 h 788629"/>
                <a:gd name="connsiteX61" fmla="*/ 106483 w 789036"/>
                <a:gd name="connsiteY61" fmla="*/ 613181 h 788629"/>
                <a:gd name="connsiteX62" fmla="*/ 115977 w 789036"/>
                <a:gd name="connsiteY62" fmla="*/ 674829 h 788629"/>
                <a:gd name="connsiteX63" fmla="*/ 178004 w 789036"/>
                <a:gd name="connsiteY63" fmla="*/ 681411 h 788629"/>
                <a:gd name="connsiteX64" fmla="*/ 199903 w 789036"/>
                <a:gd name="connsiteY64" fmla="*/ 623561 h 788629"/>
                <a:gd name="connsiteX65" fmla="*/ 206106 w 789036"/>
                <a:gd name="connsiteY65" fmla="*/ 601156 h 788629"/>
                <a:gd name="connsiteX66" fmla="*/ 291678 w 789036"/>
                <a:gd name="connsiteY66" fmla="*/ 515330 h 788629"/>
                <a:gd name="connsiteX67" fmla="*/ 319527 w 789036"/>
                <a:gd name="connsiteY67" fmla="*/ 512799 h 788629"/>
                <a:gd name="connsiteX68" fmla="*/ 368642 w 789036"/>
                <a:gd name="connsiteY68" fmla="*/ 532546 h 788629"/>
                <a:gd name="connsiteX69" fmla="*/ 381933 w 789036"/>
                <a:gd name="connsiteY69" fmla="*/ 549635 h 788629"/>
                <a:gd name="connsiteX70" fmla="*/ 381933 w 789036"/>
                <a:gd name="connsiteY70" fmla="*/ 672803 h 788629"/>
                <a:gd name="connsiteX71" fmla="*/ 369528 w 789036"/>
                <a:gd name="connsiteY71" fmla="*/ 694576 h 788629"/>
                <a:gd name="connsiteX72" fmla="*/ 343325 w 789036"/>
                <a:gd name="connsiteY72" fmla="*/ 741919 h 788629"/>
                <a:gd name="connsiteX73" fmla="*/ 375224 w 789036"/>
                <a:gd name="connsiteY73" fmla="*/ 786097 h 788629"/>
                <a:gd name="connsiteX74" fmla="*/ 401428 w 789036"/>
                <a:gd name="connsiteY74" fmla="*/ 788629 h 788629"/>
                <a:gd name="connsiteX75" fmla="*/ 404339 w 789036"/>
                <a:gd name="connsiteY75" fmla="*/ 788502 h 788629"/>
                <a:gd name="connsiteX76" fmla="*/ 445100 w 789036"/>
                <a:gd name="connsiteY76" fmla="*/ 745590 h 788629"/>
                <a:gd name="connsiteX77" fmla="*/ 417251 w 789036"/>
                <a:gd name="connsiteY77" fmla="*/ 693437 h 788629"/>
                <a:gd name="connsiteX78" fmla="*/ 406871 w 789036"/>
                <a:gd name="connsiteY78" fmla="*/ 676474 h 788629"/>
                <a:gd name="connsiteX79" fmla="*/ 406997 w 789036"/>
                <a:gd name="connsiteY79" fmla="*/ 547230 h 788629"/>
                <a:gd name="connsiteX80" fmla="*/ 418770 w 789036"/>
                <a:gd name="connsiteY80" fmla="*/ 532926 h 788629"/>
                <a:gd name="connsiteX81" fmla="*/ 473202 w 789036"/>
                <a:gd name="connsiteY81" fmla="*/ 510394 h 788629"/>
                <a:gd name="connsiteX82" fmla="*/ 494721 w 789036"/>
                <a:gd name="connsiteY82" fmla="*/ 512925 h 788629"/>
                <a:gd name="connsiteX83" fmla="*/ 581939 w 789036"/>
                <a:gd name="connsiteY83" fmla="*/ 600143 h 788629"/>
                <a:gd name="connsiteX84" fmla="*/ 588521 w 789036"/>
                <a:gd name="connsiteY84" fmla="*/ 625966 h 788629"/>
                <a:gd name="connsiteX85" fmla="*/ 613079 w 789036"/>
                <a:gd name="connsiteY85" fmla="*/ 682930 h 788629"/>
                <a:gd name="connsiteX86" fmla="*/ 673460 w 789036"/>
                <a:gd name="connsiteY86" fmla="*/ 674702 h 788629"/>
                <a:gd name="connsiteX87" fmla="*/ 682321 w 789036"/>
                <a:gd name="connsiteY87" fmla="*/ 612928 h 788629"/>
                <a:gd name="connsiteX88" fmla="*/ 625105 w 789036"/>
                <a:gd name="connsiteY88" fmla="*/ 589003 h 788629"/>
                <a:gd name="connsiteX89" fmla="*/ 600800 w 789036"/>
                <a:gd name="connsiteY89" fmla="*/ 583180 h 788629"/>
                <a:gd name="connsiteX90" fmla="*/ 513709 w 789036"/>
                <a:gd name="connsiteY90" fmla="*/ 495963 h 788629"/>
                <a:gd name="connsiteX91" fmla="*/ 510544 w 789036"/>
                <a:gd name="connsiteY91" fmla="*/ 472924 h 788629"/>
                <a:gd name="connsiteX92" fmla="*/ 531938 w 789036"/>
                <a:gd name="connsiteY92" fmla="*/ 422290 h 788629"/>
                <a:gd name="connsiteX93" fmla="*/ 549533 w 789036"/>
                <a:gd name="connsiteY93" fmla="*/ 407100 h 788629"/>
                <a:gd name="connsiteX94" fmla="*/ 675232 w 789036"/>
                <a:gd name="connsiteY94" fmla="*/ 407226 h 788629"/>
                <a:gd name="connsiteX95" fmla="*/ 693461 w 789036"/>
                <a:gd name="connsiteY95" fmla="*/ 418113 h 788629"/>
                <a:gd name="connsiteX96" fmla="*/ 751690 w 789036"/>
                <a:gd name="connsiteY96" fmla="*/ 444063 h 788629"/>
                <a:gd name="connsiteX97" fmla="*/ 789033 w 789036"/>
                <a:gd name="connsiteY97" fmla="*/ 394061 h 788629"/>
                <a:gd name="connsiteX98" fmla="*/ 750551 w 789036"/>
                <a:gd name="connsiteY98" fmla="*/ 344819 h 788629"/>
                <a:gd name="connsiteX99" fmla="*/ 763210 w 789036"/>
                <a:gd name="connsiteY99" fmla="*/ 394568 h 788629"/>
                <a:gd name="connsiteX100" fmla="*/ 757133 w 789036"/>
                <a:gd name="connsiteY100" fmla="*/ 411150 h 788629"/>
                <a:gd name="connsiteX101" fmla="*/ 737766 w 789036"/>
                <a:gd name="connsiteY101" fmla="*/ 419125 h 788629"/>
                <a:gd name="connsiteX102" fmla="*/ 737766 w 789036"/>
                <a:gd name="connsiteY102" fmla="*/ 419125 h 788629"/>
                <a:gd name="connsiteX103" fmla="*/ 718272 w 789036"/>
                <a:gd name="connsiteY103" fmla="*/ 410138 h 788629"/>
                <a:gd name="connsiteX104" fmla="*/ 712955 w 789036"/>
                <a:gd name="connsiteY104" fmla="*/ 393682 h 788629"/>
                <a:gd name="connsiteX105" fmla="*/ 739538 w 789036"/>
                <a:gd name="connsiteY105" fmla="*/ 370137 h 788629"/>
                <a:gd name="connsiteX106" fmla="*/ 763210 w 789036"/>
                <a:gd name="connsiteY106" fmla="*/ 394568 h 788629"/>
                <a:gd name="connsiteX107" fmla="*/ 394465 w 789036"/>
                <a:gd name="connsiteY107" fmla="*/ 511533 h 788629"/>
                <a:gd name="connsiteX108" fmla="*/ 394339 w 789036"/>
                <a:gd name="connsiteY108" fmla="*/ 508875 h 788629"/>
                <a:gd name="connsiteX109" fmla="*/ 280032 w 789036"/>
                <a:gd name="connsiteY109" fmla="*/ 395201 h 788629"/>
                <a:gd name="connsiteX110" fmla="*/ 313957 w 789036"/>
                <a:gd name="connsiteY110" fmla="*/ 313806 h 788629"/>
                <a:gd name="connsiteX111" fmla="*/ 394212 w 789036"/>
                <a:gd name="connsiteY111" fmla="*/ 280261 h 788629"/>
                <a:gd name="connsiteX112" fmla="*/ 395225 w 789036"/>
                <a:gd name="connsiteY112" fmla="*/ 280261 h 788629"/>
                <a:gd name="connsiteX113" fmla="*/ 508646 w 789036"/>
                <a:gd name="connsiteY113" fmla="*/ 394947 h 788629"/>
                <a:gd name="connsiteX114" fmla="*/ 394465 w 789036"/>
                <a:gd name="connsiteY114" fmla="*/ 508875 h 788629"/>
                <a:gd name="connsiteX115" fmla="*/ 394465 w 789036"/>
                <a:gd name="connsiteY115" fmla="*/ 511533 h 788629"/>
                <a:gd name="connsiteX116" fmla="*/ 394465 w 789036"/>
                <a:gd name="connsiteY116" fmla="*/ 511533 h 788629"/>
                <a:gd name="connsiteX117" fmla="*/ 395731 w 789036"/>
                <a:gd name="connsiteY117" fmla="*/ 76078 h 788629"/>
                <a:gd name="connsiteX118" fmla="*/ 379908 w 789036"/>
                <a:gd name="connsiteY118" fmla="*/ 71268 h 788629"/>
                <a:gd name="connsiteX119" fmla="*/ 369781 w 789036"/>
                <a:gd name="connsiteY119" fmla="*/ 48736 h 788629"/>
                <a:gd name="connsiteX120" fmla="*/ 393959 w 789036"/>
                <a:gd name="connsiteY120" fmla="*/ 25823 h 788629"/>
                <a:gd name="connsiteX121" fmla="*/ 410668 w 789036"/>
                <a:gd name="connsiteY121" fmla="*/ 31646 h 788629"/>
                <a:gd name="connsiteX122" fmla="*/ 418896 w 789036"/>
                <a:gd name="connsiteY122" fmla="*/ 51014 h 788629"/>
                <a:gd name="connsiteX123" fmla="*/ 395731 w 789036"/>
                <a:gd name="connsiteY123" fmla="*/ 76078 h 788629"/>
                <a:gd name="connsiteX124" fmla="*/ 418896 w 789036"/>
                <a:gd name="connsiteY124" fmla="*/ 738628 h 788629"/>
                <a:gd name="connsiteX125" fmla="*/ 410289 w 789036"/>
                <a:gd name="connsiteY125" fmla="*/ 757869 h 788629"/>
                <a:gd name="connsiteX126" fmla="*/ 393579 w 789036"/>
                <a:gd name="connsiteY126" fmla="*/ 763439 h 788629"/>
                <a:gd name="connsiteX127" fmla="*/ 369908 w 789036"/>
                <a:gd name="connsiteY127" fmla="*/ 739134 h 788629"/>
                <a:gd name="connsiteX128" fmla="*/ 394086 w 789036"/>
                <a:gd name="connsiteY128" fmla="*/ 713184 h 788629"/>
                <a:gd name="connsiteX129" fmla="*/ 395984 w 789036"/>
                <a:gd name="connsiteY129" fmla="*/ 713057 h 788629"/>
                <a:gd name="connsiteX130" fmla="*/ 410415 w 789036"/>
                <a:gd name="connsiteY130" fmla="*/ 718880 h 788629"/>
                <a:gd name="connsiteX131" fmla="*/ 410415 w 789036"/>
                <a:gd name="connsiteY131" fmla="*/ 718880 h 788629"/>
                <a:gd name="connsiteX132" fmla="*/ 418896 w 789036"/>
                <a:gd name="connsiteY132" fmla="*/ 738628 h 788629"/>
                <a:gd name="connsiteX133" fmla="*/ 637510 w 789036"/>
                <a:gd name="connsiteY133" fmla="*/ 127345 h 788629"/>
                <a:gd name="connsiteX134" fmla="*/ 662068 w 789036"/>
                <a:gd name="connsiteY134" fmla="*/ 151397 h 788629"/>
                <a:gd name="connsiteX135" fmla="*/ 637510 w 789036"/>
                <a:gd name="connsiteY135" fmla="*/ 175954 h 788629"/>
                <a:gd name="connsiteX136" fmla="*/ 636750 w 789036"/>
                <a:gd name="connsiteY136" fmla="*/ 175954 h 788629"/>
                <a:gd name="connsiteX137" fmla="*/ 612826 w 789036"/>
                <a:gd name="connsiteY137" fmla="*/ 152409 h 788629"/>
                <a:gd name="connsiteX138" fmla="*/ 618775 w 789036"/>
                <a:gd name="connsiteY138" fmla="*/ 133928 h 788629"/>
                <a:gd name="connsiteX139" fmla="*/ 618775 w 789036"/>
                <a:gd name="connsiteY139" fmla="*/ 133928 h 788629"/>
                <a:gd name="connsiteX140" fmla="*/ 636750 w 789036"/>
                <a:gd name="connsiteY140" fmla="*/ 127092 h 788629"/>
                <a:gd name="connsiteX141" fmla="*/ 637510 w 789036"/>
                <a:gd name="connsiteY141" fmla="*/ 127345 h 788629"/>
                <a:gd name="connsiteX142" fmla="*/ 175852 w 789036"/>
                <a:gd name="connsiteY142" fmla="*/ 152029 h 788629"/>
                <a:gd name="connsiteX143" fmla="*/ 169016 w 789036"/>
                <a:gd name="connsiteY143" fmla="*/ 169878 h 788629"/>
                <a:gd name="connsiteX144" fmla="*/ 151421 w 789036"/>
                <a:gd name="connsiteY144" fmla="*/ 175954 h 788629"/>
                <a:gd name="connsiteX145" fmla="*/ 150282 w 789036"/>
                <a:gd name="connsiteY145" fmla="*/ 175954 h 788629"/>
                <a:gd name="connsiteX146" fmla="*/ 126863 w 789036"/>
                <a:gd name="connsiteY146" fmla="*/ 152029 h 788629"/>
                <a:gd name="connsiteX147" fmla="*/ 149522 w 789036"/>
                <a:gd name="connsiteY147" fmla="*/ 126712 h 788629"/>
                <a:gd name="connsiteX148" fmla="*/ 175852 w 789036"/>
                <a:gd name="connsiteY148" fmla="*/ 152029 h 788629"/>
                <a:gd name="connsiteX149" fmla="*/ 70533 w 789036"/>
                <a:gd name="connsiteY149" fmla="*/ 410011 h 788629"/>
                <a:gd name="connsiteX150" fmla="*/ 50532 w 789036"/>
                <a:gd name="connsiteY150" fmla="*/ 419125 h 788629"/>
                <a:gd name="connsiteX151" fmla="*/ 31544 w 789036"/>
                <a:gd name="connsiteY151" fmla="*/ 411150 h 788629"/>
                <a:gd name="connsiteX152" fmla="*/ 25468 w 789036"/>
                <a:gd name="connsiteY152" fmla="*/ 394568 h 788629"/>
                <a:gd name="connsiteX153" fmla="*/ 49140 w 789036"/>
                <a:gd name="connsiteY153" fmla="*/ 370263 h 788629"/>
                <a:gd name="connsiteX154" fmla="*/ 50785 w 789036"/>
                <a:gd name="connsiteY154" fmla="*/ 370263 h 788629"/>
                <a:gd name="connsiteX155" fmla="*/ 75723 w 789036"/>
                <a:gd name="connsiteY155" fmla="*/ 393808 h 788629"/>
                <a:gd name="connsiteX156" fmla="*/ 70533 w 789036"/>
                <a:gd name="connsiteY156" fmla="*/ 410011 h 788629"/>
                <a:gd name="connsiteX157" fmla="*/ 152687 w 789036"/>
                <a:gd name="connsiteY157" fmla="*/ 664955 h 788629"/>
                <a:gd name="connsiteX158" fmla="*/ 152433 w 789036"/>
                <a:gd name="connsiteY158" fmla="*/ 662296 h 788629"/>
                <a:gd name="connsiteX159" fmla="*/ 127116 w 789036"/>
                <a:gd name="connsiteY159" fmla="*/ 636600 h 788629"/>
                <a:gd name="connsiteX160" fmla="*/ 151421 w 789036"/>
                <a:gd name="connsiteY160" fmla="*/ 613181 h 788629"/>
                <a:gd name="connsiteX161" fmla="*/ 175978 w 789036"/>
                <a:gd name="connsiteY161" fmla="*/ 637486 h 788629"/>
                <a:gd name="connsiteX162" fmla="*/ 152560 w 789036"/>
                <a:gd name="connsiteY162" fmla="*/ 662296 h 788629"/>
                <a:gd name="connsiteX163" fmla="*/ 152687 w 789036"/>
                <a:gd name="connsiteY163" fmla="*/ 664955 h 788629"/>
                <a:gd name="connsiteX164" fmla="*/ 638016 w 789036"/>
                <a:gd name="connsiteY164" fmla="*/ 661917 h 788629"/>
                <a:gd name="connsiteX165" fmla="*/ 635991 w 789036"/>
                <a:gd name="connsiteY165" fmla="*/ 661917 h 788629"/>
                <a:gd name="connsiteX166" fmla="*/ 612952 w 789036"/>
                <a:gd name="connsiteY166" fmla="*/ 637739 h 788629"/>
                <a:gd name="connsiteX167" fmla="*/ 619535 w 789036"/>
                <a:gd name="connsiteY167" fmla="*/ 619511 h 788629"/>
                <a:gd name="connsiteX168" fmla="*/ 637763 w 789036"/>
                <a:gd name="connsiteY168" fmla="*/ 613308 h 788629"/>
                <a:gd name="connsiteX169" fmla="*/ 662068 w 789036"/>
                <a:gd name="connsiteY169" fmla="*/ 638245 h 788629"/>
                <a:gd name="connsiteX170" fmla="*/ 638016 w 789036"/>
                <a:gd name="connsiteY170" fmla="*/ 661917 h 78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789036" h="788629">
                  <a:moveTo>
                    <a:pt x="750551" y="344819"/>
                  </a:moveTo>
                  <a:cubicBezTo>
                    <a:pt x="728145" y="338743"/>
                    <a:pt x="705866" y="348870"/>
                    <a:pt x="693841" y="370516"/>
                  </a:cubicBezTo>
                  <a:cubicBezTo>
                    <a:pt x="689030" y="379124"/>
                    <a:pt x="683967" y="382162"/>
                    <a:pt x="673714" y="382162"/>
                  </a:cubicBezTo>
                  <a:cubicBezTo>
                    <a:pt x="632067" y="381656"/>
                    <a:pt x="590547" y="381656"/>
                    <a:pt x="550419" y="382162"/>
                  </a:cubicBezTo>
                  <a:cubicBezTo>
                    <a:pt x="540672" y="382415"/>
                    <a:pt x="534089" y="381529"/>
                    <a:pt x="532064" y="367858"/>
                  </a:cubicBezTo>
                  <a:cubicBezTo>
                    <a:pt x="529406" y="348997"/>
                    <a:pt x="521811" y="330895"/>
                    <a:pt x="510038" y="315452"/>
                  </a:cubicBezTo>
                  <a:cubicBezTo>
                    <a:pt x="503962" y="307477"/>
                    <a:pt x="504342" y="302666"/>
                    <a:pt x="511684" y="295451"/>
                  </a:cubicBezTo>
                  <a:cubicBezTo>
                    <a:pt x="542318" y="265577"/>
                    <a:pt x="573078" y="234817"/>
                    <a:pt x="603079" y="204056"/>
                  </a:cubicBezTo>
                  <a:cubicBezTo>
                    <a:pt x="609408" y="197600"/>
                    <a:pt x="614725" y="197474"/>
                    <a:pt x="622320" y="199626"/>
                  </a:cubicBezTo>
                  <a:cubicBezTo>
                    <a:pt x="647130" y="206841"/>
                    <a:pt x="669410" y="198360"/>
                    <a:pt x="681815" y="177093"/>
                  </a:cubicBezTo>
                  <a:cubicBezTo>
                    <a:pt x="693714" y="156713"/>
                    <a:pt x="690549" y="131902"/>
                    <a:pt x="673967" y="115193"/>
                  </a:cubicBezTo>
                  <a:cubicBezTo>
                    <a:pt x="657384" y="98610"/>
                    <a:pt x="632573" y="95319"/>
                    <a:pt x="612066" y="107092"/>
                  </a:cubicBezTo>
                  <a:cubicBezTo>
                    <a:pt x="590420" y="119624"/>
                    <a:pt x="581939" y="141776"/>
                    <a:pt x="589407" y="166334"/>
                  </a:cubicBezTo>
                  <a:cubicBezTo>
                    <a:pt x="592445" y="176207"/>
                    <a:pt x="589787" y="181144"/>
                    <a:pt x="583711" y="187094"/>
                  </a:cubicBezTo>
                  <a:cubicBezTo>
                    <a:pt x="550166" y="220006"/>
                    <a:pt x="520798" y="249500"/>
                    <a:pt x="493709" y="277096"/>
                  </a:cubicBezTo>
                  <a:cubicBezTo>
                    <a:pt x="487253" y="283679"/>
                    <a:pt x="482442" y="285831"/>
                    <a:pt x="473708" y="279122"/>
                  </a:cubicBezTo>
                  <a:cubicBezTo>
                    <a:pt x="458011" y="267096"/>
                    <a:pt x="439656" y="259501"/>
                    <a:pt x="419403" y="256463"/>
                  </a:cubicBezTo>
                  <a:cubicBezTo>
                    <a:pt x="407757" y="254690"/>
                    <a:pt x="406871" y="249121"/>
                    <a:pt x="406997" y="240766"/>
                  </a:cubicBezTo>
                  <a:cubicBezTo>
                    <a:pt x="407251" y="205955"/>
                    <a:pt x="407504" y="160004"/>
                    <a:pt x="406871" y="113421"/>
                  </a:cubicBezTo>
                  <a:cubicBezTo>
                    <a:pt x="406744" y="103800"/>
                    <a:pt x="410668" y="99750"/>
                    <a:pt x="418390" y="95192"/>
                  </a:cubicBezTo>
                  <a:cubicBezTo>
                    <a:pt x="440289" y="82407"/>
                    <a:pt x="450163" y="60635"/>
                    <a:pt x="444087" y="38482"/>
                  </a:cubicBezTo>
                  <a:cubicBezTo>
                    <a:pt x="437758" y="15317"/>
                    <a:pt x="418517" y="253"/>
                    <a:pt x="394339" y="0"/>
                  </a:cubicBezTo>
                  <a:cubicBezTo>
                    <a:pt x="370541" y="0"/>
                    <a:pt x="351553" y="14304"/>
                    <a:pt x="344844" y="37216"/>
                  </a:cubicBezTo>
                  <a:cubicBezTo>
                    <a:pt x="338008" y="60128"/>
                    <a:pt x="347755" y="81901"/>
                    <a:pt x="370794" y="95572"/>
                  </a:cubicBezTo>
                  <a:cubicBezTo>
                    <a:pt x="377629" y="99623"/>
                    <a:pt x="382060" y="102914"/>
                    <a:pt x="381933" y="112028"/>
                  </a:cubicBezTo>
                  <a:cubicBezTo>
                    <a:pt x="381427" y="156080"/>
                    <a:pt x="381554" y="201018"/>
                    <a:pt x="381807" y="243298"/>
                  </a:cubicBezTo>
                  <a:cubicBezTo>
                    <a:pt x="381807" y="251779"/>
                    <a:pt x="379149" y="254817"/>
                    <a:pt x="370794" y="256210"/>
                  </a:cubicBezTo>
                  <a:cubicBezTo>
                    <a:pt x="349148" y="259627"/>
                    <a:pt x="330793" y="267096"/>
                    <a:pt x="316362" y="278362"/>
                  </a:cubicBezTo>
                  <a:cubicBezTo>
                    <a:pt x="306488" y="286084"/>
                    <a:pt x="301045" y="283552"/>
                    <a:pt x="293323" y="275451"/>
                  </a:cubicBezTo>
                  <a:cubicBezTo>
                    <a:pt x="264462" y="245450"/>
                    <a:pt x="239904" y="220892"/>
                    <a:pt x="215980" y="198107"/>
                  </a:cubicBezTo>
                  <a:cubicBezTo>
                    <a:pt x="203194" y="185954"/>
                    <a:pt x="192308" y="175448"/>
                    <a:pt x="202182" y="156333"/>
                  </a:cubicBezTo>
                  <a:cubicBezTo>
                    <a:pt x="204080" y="152662"/>
                    <a:pt x="202688" y="146586"/>
                    <a:pt x="201549" y="141776"/>
                  </a:cubicBezTo>
                  <a:lnTo>
                    <a:pt x="201296" y="140890"/>
                  </a:lnTo>
                  <a:cubicBezTo>
                    <a:pt x="198131" y="127345"/>
                    <a:pt x="190029" y="115699"/>
                    <a:pt x="178384" y="108231"/>
                  </a:cubicBezTo>
                  <a:cubicBezTo>
                    <a:pt x="166738" y="100762"/>
                    <a:pt x="153066" y="98231"/>
                    <a:pt x="139902" y="101395"/>
                  </a:cubicBezTo>
                  <a:cubicBezTo>
                    <a:pt x="126230" y="104560"/>
                    <a:pt x="114711" y="112914"/>
                    <a:pt x="107369" y="124940"/>
                  </a:cubicBezTo>
                  <a:cubicBezTo>
                    <a:pt x="100154" y="136713"/>
                    <a:pt x="98002" y="150257"/>
                    <a:pt x="101166" y="163422"/>
                  </a:cubicBezTo>
                  <a:cubicBezTo>
                    <a:pt x="104584" y="176967"/>
                    <a:pt x="112939" y="188360"/>
                    <a:pt x="124838" y="195195"/>
                  </a:cubicBezTo>
                  <a:cubicBezTo>
                    <a:pt x="136990" y="202284"/>
                    <a:pt x="151421" y="203930"/>
                    <a:pt x="165472" y="199879"/>
                  </a:cubicBezTo>
                  <a:cubicBezTo>
                    <a:pt x="173573" y="197474"/>
                    <a:pt x="179649" y="197474"/>
                    <a:pt x="186485" y="204563"/>
                  </a:cubicBezTo>
                  <a:cubicBezTo>
                    <a:pt x="218891" y="237855"/>
                    <a:pt x="250791" y="269501"/>
                    <a:pt x="277880" y="296084"/>
                  </a:cubicBezTo>
                  <a:cubicBezTo>
                    <a:pt x="283956" y="302034"/>
                    <a:pt x="285855" y="306464"/>
                    <a:pt x="279779" y="314439"/>
                  </a:cubicBezTo>
                  <a:cubicBezTo>
                    <a:pt x="267753" y="330009"/>
                    <a:pt x="259778" y="348744"/>
                    <a:pt x="256740" y="368618"/>
                  </a:cubicBezTo>
                  <a:cubicBezTo>
                    <a:pt x="254968" y="380137"/>
                    <a:pt x="249905" y="382162"/>
                    <a:pt x="240537" y="382162"/>
                  </a:cubicBezTo>
                  <a:lnTo>
                    <a:pt x="240537" y="384821"/>
                  </a:lnTo>
                  <a:lnTo>
                    <a:pt x="239904" y="382162"/>
                  </a:lnTo>
                  <a:cubicBezTo>
                    <a:pt x="195346" y="381656"/>
                    <a:pt x="154332" y="381656"/>
                    <a:pt x="114078" y="382162"/>
                  </a:cubicBezTo>
                  <a:cubicBezTo>
                    <a:pt x="103571" y="382162"/>
                    <a:pt x="99014" y="377605"/>
                    <a:pt x="94710" y="369883"/>
                  </a:cubicBezTo>
                  <a:cubicBezTo>
                    <a:pt x="84330" y="351149"/>
                    <a:pt x="68001" y="342161"/>
                    <a:pt x="47367" y="343680"/>
                  </a:cubicBezTo>
                  <a:cubicBezTo>
                    <a:pt x="27114" y="345199"/>
                    <a:pt x="12303" y="355959"/>
                    <a:pt x="3189" y="375580"/>
                  </a:cubicBezTo>
                  <a:cubicBezTo>
                    <a:pt x="1543" y="379251"/>
                    <a:pt x="-229" y="402289"/>
                    <a:pt x="24" y="405327"/>
                  </a:cubicBezTo>
                  <a:cubicBezTo>
                    <a:pt x="7240" y="429632"/>
                    <a:pt x="22557" y="443177"/>
                    <a:pt x="45469" y="445708"/>
                  </a:cubicBezTo>
                  <a:cubicBezTo>
                    <a:pt x="68507" y="448240"/>
                    <a:pt x="86609" y="437354"/>
                    <a:pt x="97622" y="414442"/>
                  </a:cubicBezTo>
                  <a:cubicBezTo>
                    <a:pt x="100913" y="407606"/>
                    <a:pt x="105977" y="407479"/>
                    <a:pt x="112432" y="407479"/>
                  </a:cubicBezTo>
                  <a:lnTo>
                    <a:pt x="136737" y="407479"/>
                  </a:lnTo>
                  <a:cubicBezTo>
                    <a:pt x="171168" y="407606"/>
                    <a:pt x="206739" y="407606"/>
                    <a:pt x="242183" y="407226"/>
                  </a:cubicBezTo>
                  <a:cubicBezTo>
                    <a:pt x="252689" y="407226"/>
                    <a:pt x="255221" y="411530"/>
                    <a:pt x="256740" y="420644"/>
                  </a:cubicBezTo>
                  <a:cubicBezTo>
                    <a:pt x="260031" y="440771"/>
                    <a:pt x="267373" y="458367"/>
                    <a:pt x="278639" y="473177"/>
                  </a:cubicBezTo>
                  <a:cubicBezTo>
                    <a:pt x="285222" y="481785"/>
                    <a:pt x="284716" y="486975"/>
                    <a:pt x="276614" y="494697"/>
                  </a:cubicBezTo>
                  <a:cubicBezTo>
                    <a:pt x="244841" y="525457"/>
                    <a:pt x="215853" y="554445"/>
                    <a:pt x="188131" y="583307"/>
                  </a:cubicBezTo>
                  <a:cubicBezTo>
                    <a:pt x="179903" y="591788"/>
                    <a:pt x="172940" y="591915"/>
                    <a:pt x="163700" y="589383"/>
                  </a:cubicBezTo>
                  <a:cubicBezTo>
                    <a:pt x="140534" y="582927"/>
                    <a:pt x="118002" y="592168"/>
                    <a:pt x="106483" y="613181"/>
                  </a:cubicBezTo>
                  <a:cubicBezTo>
                    <a:pt x="95343" y="633562"/>
                    <a:pt x="99141" y="658879"/>
                    <a:pt x="115977" y="674829"/>
                  </a:cubicBezTo>
                  <a:cubicBezTo>
                    <a:pt x="132813" y="690905"/>
                    <a:pt x="157750" y="693563"/>
                    <a:pt x="178004" y="681411"/>
                  </a:cubicBezTo>
                  <a:cubicBezTo>
                    <a:pt x="198637" y="669006"/>
                    <a:pt x="206992" y="646726"/>
                    <a:pt x="199903" y="623561"/>
                  </a:cubicBezTo>
                  <a:cubicBezTo>
                    <a:pt x="197118" y="614320"/>
                    <a:pt x="198764" y="608244"/>
                    <a:pt x="206106" y="601156"/>
                  </a:cubicBezTo>
                  <a:cubicBezTo>
                    <a:pt x="235600" y="572547"/>
                    <a:pt x="264209" y="544445"/>
                    <a:pt x="291678" y="515330"/>
                  </a:cubicBezTo>
                  <a:cubicBezTo>
                    <a:pt x="302058" y="504318"/>
                    <a:pt x="308134" y="503811"/>
                    <a:pt x="319527" y="512799"/>
                  </a:cubicBezTo>
                  <a:cubicBezTo>
                    <a:pt x="332692" y="523052"/>
                    <a:pt x="349654" y="529888"/>
                    <a:pt x="368642" y="532546"/>
                  </a:cubicBezTo>
                  <a:cubicBezTo>
                    <a:pt x="381174" y="534318"/>
                    <a:pt x="382060" y="540394"/>
                    <a:pt x="381933" y="549635"/>
                  </a:cubicBezTo>
                  <a:cubicBezTo>
                    <a:pt x="381554" y="594700"/>
                    <a:pt x="381554" y="634954"/>
                    <a:pt x="381933" y="672803"/>
                  </a:cubicBezTo>
                  <a:cubicBezTo>
                    <a:pt x="382060" y="682424"/>
                    <a:pt x="380035" y="689006"/>
                    <a:pt x="369528" y="694576"/>
                  </a:cubicBezTo>
                  <a:cubicBezTo>
                    <a:pt x="351046" y="704323"/>
                    <a:pt x="341806" y="721159"/>
                    <a:pt x="343325" y="741919"/>
                  </a:cubicBezTo>
                  <a:cubicBezTo>
                    <a:pt x="344844" y="762173"/>
                    <a:pt x="355604" y="776983"/>
                    <a:pt x="375224" y="786097"/>
                  </a:cubicBezTo>
                  <a:cubicBezTo>
                    <a:pt x="378389" y="787616"/>
                    <a:pt x="394465" y="788629"/>
                    <a:pt x="401428" y="788629"/>
                  </a:cubicBezTo>
                  <a:cubicBezTo>
                    <a:pt x="402820" y="788629"/>
                    <a:pt x="403833" y="788629"/>
                    <a:pt x="404339" y="788502"/>
                  </a:cubicBezTo>
                  <a:cubicBezTo>
                    <a:pt x="427378" y="783692"/>
                    <a:pt x="441429" y="768755"/>
                    <a:pt x="445100" y="745590"/>
                  </a:cubicBezTo>
                  <a:cubicBezTo>
                    <a:pt x="448518" y="722931"/>
                    <a:pt x="438897" y="704956"/>
                    <a:pt x="417251" y="693437"/>
                  </a:cubicBezTo>
                  <a:cubicBezTo>
                    <a:pt x="409529" y="689386"/>
                    <a:pt x="406744" y="684955"/>
                    <a:pt x="406871" y="676474"/>
                  </a:cubicBezTo>
                  <a:cubicBezTo>
                    <a:pt x="407251" y="638372"/>
                    <a:pt x="407251" y="597231"/>
                    <a:pt x="406997" y="547230"/>
                  </a:cubicBezTo>
                  <a:cubicBezTo>
                    <a:pt x="406997" y="538875"/>
                    <a:pt x="408643" y="534572"/>
                    <a:pt x="418770" y="532926"/>
                  </a:cubicBezTo>
                  <a:cubicBezTo>
                    <a:pt x="439910" y="529508"/>
                    <a:pt x="458265" y="522039"/>
                    <a:pt x="473202" y="510394"/>
                  </a:cubicBezTo>
                  <a:cubicBezTo>
                    <a:pt x="482316" y="503305"/>
                    <a:pt x="487632" y="505710"/>
                    <a:pt x="494721" y="512925"/>
                  </a:cubicBezTo>
                  <a:cubicBezTo>
                    <a:pt x="524342" y="543433"/>
                    <a:pt x="553710" y="572800"/>
                    <a:pt x="581939" y="600143"/>
                  </a:cubicBezTo>
                  <a:cubicBezTo>
                    <a:pt x="590294" y="608244"/>
                    <a:pt x="592066" y="614953"/>
                    <a:pt x="588521" y="625966"/>
                  </a:cubicBezTo>
                  <a:cubicBezTo>
                    <a:pt x="581686" y="647359"/>
                    <a:pt x="591939" y="671284"/>
                    <a:pt x="613079" y="682930"/>
                  </a:cubicBezTo>
                  <a:cubicBezTo>
                    <a:pt x="632953" y="693816"/>
                    <a:pt x="657131" y="690525"/>
                    <a:pt x="673460" y="674702"/>
                  </a:cubicBezTo>
                  <a:cubicBezTo>
                    <a:pt x="690296" y="658372"/>
                    <a:pt x="693841" y="633435"/>
                    <a:pt x="682321" y="612928"/>
                  </a:cubicBezTo>
                  <a:cubicBezTo>
                    <a:pt x="670422" y="591662"/>
                    <a:pt x="647384" y="582168"/>
                    <a:pt x="625105" y="589003"/>
                  </a:cubicBezTo>
                  <a:cubicBezTo>
                    <a:pt x="614471" y="592295"/>
                    <a:pt x="608142" y="590776"/>
                    <a:pt x="600800" y="583180"/>
                  </a:cubicBezTo>
                  <a:cubicBezTo>
                    <a:pt x="574470" y="555838"/>
                    <a:pt x="545989" y="527356"/>
                    <a:pt x="513709" y="495963"/>
                  </a:cubicBezTo>
                  <a:cubicBezTo>
                    <a:pt x="506620" y="489127"/>
                    <a:pt x="502190" y="483431"/>
                    <a:pt x="510544" y="472924"/>
                  </a:cubicBezTo>
                  <a:cubicBezTo>
                    <a:pt x="521557" y="459000"/>
                    <a:pt x="528773" y="442037"/>
                    <a:pt x="531938" y="422290"/>
                  </a:cubicBezTo>
                  <a:cubicBezTo>
                    <a:pt x="533963" y="410138"/>
                    <a:pt x="538014" y="406847"/>
                    <a:pt x="549533" y="407100"/>
                  </a:cubicBezTo>
                  <a:cubicBezTo>
                    <a:pt x="592825" y="407859"/>
                    <a:pt x="635358" y="407606"/>
                    <a:pt x="675232" y="407226"/>
                  </a:cubicBezTo>
                  <a:cubicBezTo>
                    <a:pt x="683967" y="407226"/>
                    <a:pt x="688904" y="410138"/>
                    <a:pt x="693461" y="418113"/>
                  </a:cubicBezTo>
                  <a:cubicBezTo>
                    <a:pt x="706879" y="441278"/>
                    <a:pt x="728525" y="451025"/>
                    <a:pt x="751690" y="444063"/>
                  </a:cubicBezTo>
                  <a:cubicBezTo>
                    <a:pt x="774982" y="437100"/>
                    <a:pt x="789286" y="417986"/>
                    <a:pt x="789033" y="394061"/>
                  </a:cubicBezTo>
                  <a:cubicBezTo>
                    <a:pt x="788780" y="370390"/>
                    <a:pt x="773590" y="351022"/>
                    <a:pt x="750551" y="344819"/>
                  </a:cubicBezTo>
                  <a:close/>
                  <a:moveTo>
                    <a:pt x="763210" y="394568"/>
                  </a:moveTo>
                  <a:cubicBezTo>
                    <a:pt x="763716" y="400644"/>
                    <a:pt x="761564" y="406593"/>
                    <a:pt x="757133" y="411150"/>
                  </a:cubicBezTo>
                  <a:cubicBezTo>
                    <a:pt x="752323" y="416214"/>
                    <a:pt x="745488" y="419125"/>
                    <a:pt x="737766" y="419125"/>
                  </a:cubicBezTo>
                  <a:cubicBezTo>
                    <a:pt x="737766" y="419125"/>
                    <a:pt x="737766" y="419125"/>
                    <a:pt x="737766" y="419125"/>
                  </a:cubicBezTo>
                  <a:cubicBezTo>
                    <a:pt x="730424" y="418999"/>
                    <a:pt x="723082" y="415581"/>
                    <a:pt x="718272" y="410138"/>
                  </a:cubicBezTo>
                  <a:cubicBezTo>
                    <a:pt x="714094" y="405327"/>
                    <a:pt x="712196" y="399505"/>
                    <a:pt x="712955" y="393682"/>
                  </a:cubicBezTo>
                  <a:cubicBezTo>
                    <a:pt x="714980" y="377732"/>
                    <a:pt x="724095" y="369757"/>
                    <a:pt x="739538" y="370137"/>
                  </a:cubicBezTo>
                  <a:cubicBezTo>
                    <a:pt x="753969" y="370896"/>
                    <a:pt x="762070" y="379251"/>
                    <a:pt x="763210" y="394568"/>
                  </a:cubicBezTo>
                  <a:close/>
                  <a:moveTo>
                    <a:pt x="394465" y="511533"/>
                  </a:moveTo>
                  <a:lnTo>
                    <a:pt x="394339" y="508875"/>
                  </a:lnTo>
                  <a:cubicBezTo>
                    <a:pt x="331805" y="508875"/>
                    <a:pt x="280538" y="457861"/>
                    <a:pt x="280032" y="395201"/>
                  </a:cubicBezTo>
                  <a:cubicBezTo>
                    <a:pt x="279779" y="364820"/>
                    <a:pt x="291804" y="335832"/>
                    <a:pt x="313957" y="313806"/>
                  </a:cubicBezTo>
                  <a:cubicBezTo>
                    <a:pt x="335730" y="292160"/>
                    <a:pt x="364211" y="280261"/>
                    <a:pt x="394212" y="280261"/>
                  </a:cubicBezTo>
                  <a:cubicBezTo>
                    <a:pt x="394592" y="280261"/>
                    <a:pt x="394972" y="280261"/>
                    <a:pt x="395225" y="280261"/>
                  </a:cubicBezTo>
                  <a:cubicBezTo>
                    <a:pt x="458138" y="281020"/>
                    <a:pt x="509025" y="332541"/>
                    <a:pt x="508646" y="394947"/>
                  </a:cubicBezTo>
                  <a:cubicBezTo>
                    <a:pt x="508393" y="457734"/>
                    <a:pt x="457125" y="508748"/>
                    <a:pt x="394465" y="508875"/>
                  </a:cubicBezTo>
                  <a:lnTo>
                    <a:pt x="394465" y="511533"/>
                  </a:lnTo>
                  <a:lnTo>
                    <a:pt x="394465" y="511533"/>
                  </a:lnTo>
                  <a:close/>
                  <a:moveTo>
                    <a:pt x="395731" y="76078"/>
                  </a:moveTo>
                  <a:cubicBezTo>
                    <a:pt x="390161" y="76964"/>
                    <a:pt x="384592" y="75192"/>
                    <a:pt x="379908" y="71268"/>
                  </a:cubicBezTo>
                  <a:cubicBezTo>
                    <a:pt x="373705" y="66078"/>
                    <a:pt x="370034" y="57850"/>
                    <a:pt x="369781" y="48736"/>
                  </a:cubicBezTo>
                  <a:cubicBezTo>
                    <a:pt x="369781" y="35571"/>
                    <a:pt x="378642" y="27216"/>
                    <a:pt x="393959" y="25823"/>
                  </a:cubicBezTo>
                  <a:cubicBezTo>
                    <a:pt x="399909" y="25191"/>
                    <a:pt x="405858" y="27343"/>
                    <a:pt x="410668" y="31646"/>
                  </a:cubicBezTo>
                  <a:cubicBezTo>
                    <a:pt x="415985" y="36583"/>
                    <a:pt x="418896" y="43545"/>
                    <a:pt x="418896" y="51014"/>
                  </a:cubicBezTo>
                  <a:cubicBezTo>
                    <a:pt x="418770" y="65192"/>
                    <a:pt x="410795" y="73926"/>
                    <a:pt x="395731" y="76078"/>
                  </a:cubicBezTo>
                  <a:close/>
                  <a:moveTo>
                    <a:pt x="418896" y="738628"/>
                  </a:moveTo>
                  <a:cubicBezTo>
                    <a:pt x="418896" y="745970"/>
                    <a:pt x="415732" y="753058"/>
                    <a:pt x="410289" y="757869"/>
                  </a:cubicBezTo>
                  <a:cubicBezTo>
                    <a:pt x="405605" y="762046"/>
                    <a:pt x="399909" y="764071"/>
                    <a:pt x="393579" y="763439"/>
                  </a:cubicBezTo>
                  <a:cubicBezTo>
                    <a:pt x="378262" y="761793"/>
                    <a:pt x="370161" y="753438"/>
                    <a:pt x="369908" y="739134"/>
                  </a:cubicBezTo>
                  <a:cubicBezTo>
                    <a:pt x="369655" y="723944"/>
                    <a:pt x="378262" y="714703"/>
                    <a:pt x="394086" y="713184"/>
                  </a:cubicBezTo>
                  <a:cubicBezTo>
                    <a:pt x="394719" y="713184"/>
                    <a:pt x="395351" y="713057"/>
                    <a:pt x="395984" y="713057"/>
                  </a:cubicBezTo>
                  <a:cubicBezTo>
                    <a:pt x="401174" y="713057"/>
                    <a:pt x="406238" y="715083"/>
                    <a:pt x="410415" y="718880"/>
                  </a:cubicBezTo>
                  <a:lnTo>
                    <a:pt x="410415" y="718880"/>
                  </a:lnTo>
                  <a:cubicBezTo>
                    <a:pt x="415858" y="723944"/>
                    <a:pt x="419023" y="731286"/>
                    <a:pt x="418896" y="738628"/>
                  </a:cubicBezTo>
                  <a:close/>
                  <a:moveTo>
                    <a:pt x="637510" y="127345"/>
                  </a:moveTo>
                  <a:cubicBezTo>
                    <a:pt x="652447" y="127345"/>
                    <a:pt x="660928" y="135826"/>
                    <a:pt x="662068" y="151397"/>
                  </a:cubicBezTo>
                  <a:cubicBezTo>
                    <a:pt x="660928" y="167473"/>
                    <a:pt x="652447" y="175954"/>
                    <a:pt x="637510" y="175954"/>
                  </a:cubicBezTo>
                  <a:lnTo>
                    <a:pt x="636750" y="175954"/>
                  </a:lnTo>
                  <a:cubicBezTo>
                    <a:pt x="621940" y="175701"/>
                    <a:pt x="613206" y="167093"/>
                    <a:pt x="612826" y="152409"/>
                  </a:cubicBezTo>
                  <a:cubicBezTo>
                    <a:pt x="612699" y="144561"/>
                    <a:pt x="614598" y="138358"/>
                    <a:pt x="618775" y="133928"/>
                  </a:cubicBezTo>
                  <a:lnTo>
                    <a:pt x="618775" y="133928"/>
                  </a:lnTo>
                  <a:cubicBezTo>
                    <a:pt x="622953" y="129624"/>
                    <a:pt x="629029" y="127345"/>
                    <a:pt x="636750" y="127092"/>
                  </a:cubicBezTo>
                  <a:cubicBezTo>
                    <a:pt x="637130" y="127345"/>
                    <a:pt x="637383" y="127345"/>
                    <a:pt x="637510" y="127345"/>
                  </a:cubicBezTo>
                  <a:close/>
                  <a:moveTo>
                    <a:pt x="175852" y="152029"/>
                  </a:moveTo>
                  <a:cubicBezTo>
                    <a:pt x="175725" y="159625"/>
                    <a:pt x="173320" y="165827"/>
                    <a:pt x="169016" y="169878"/>
                  </a:cubicBezTo>
                  <a:cubicBezTo>
                    <a:pt x="164839" y="173802"/>
                    <a:pt x="158763" y="175954"/>
                    <a:pt x="151421" y="175954"/>
                  </a:cubicBezTo>
                  <a:lnTo>
                    <a:pt x="150282" y="175954"/>
                  </a:lnTo>
                  <a:cubicBezTo>
                    <a:pt x="135471" y="175574"/>
                    <a:pt x="127116" y="167093"/>
                    <a:pt x="126863" y="152029"/>
                  </a:cubicBezTo>
                  <a:cubicBezTo>
                    <a:pt x="126610" y="137346"/>
                    <a:pt x="134332" y="128738"/>
                    <a:pt x="149522" y="126712"/>
                  </a:cubicBezTo>
                  <a:cubicBezTo>
                    <a:pt x="167371" y="128358"/>
                    <a:pt x="176105" y="136839"/>
                    <a:pt x="175852" y="152029"/>
                  </a:cubicBezTo>
                  <a:close/>
                  <a:moveTo>
                    <a:pt x="70533" y="410011"/>
                  </a:moveTo>
                  <a:cubicBezTo>
                    <a:pt x="65722" y="415581"/>
                    <a:pt x="58380" y="418999"/>
                    <a:pt x="50532" y="419125"/>
                  </a:cubicBezTo>
                  <a:cubicBezTo>
                    <a:pt x="43190" y="419125"/>
                    <a:pt x="36354" y="416214"/>
                    <a:pt x="31544" y="411150"/>
                  </a:cubicBezTo>
                  <a:cubicBezTo>
                    <a:pt x="27240" y="406593"/>
                    <a:pt x="25088" y="400644"/>
                    <a:pt x="25468" y="394568"/>
                  </a:cubicBezTo>
                  <a:cubicBezTo>
                    <a:pt x="26607" y="379251"/>
                    <a:pt x="34835" y="370896"/>
                    <a:pt x="49140" y="370263"/>
                  </a:cubicBezTo>
                  <a:cubicBezTo>
                    <a:pt x="49646" y="370263"/>
                    <a:pt x="50279" y="370263"/>
                    <a:pt x="50785" y="370263"/>
                  </a:cubicBezTo>
                  <a:cubicBezTo>
                    <a:pt x="65089" y="370263"/>
                    <a:pt x="73697" y="378365"/>
                    <a:pt x="75723" y="393808"/>
                  </a:cubicBezTo>
                  <a:cubicBezTo>
                    <a:pt x="76609" y="399505"/>
                    <a:pt x="74710" y="405201"/>
                    <a:pt x="70533" y="410011"/>
                  </a:cubicBezTo>
                  <a:close/>
                  <a:moveTo>
                    <a:pt x="152687" y="664955"/>
                  </a:moveTo>
                  <a:lnTo>
                    <a:pt x="152433" y="662296"/>
                  </a:lnTo>
                  <a:cubicBezTo>
                    <a:pt x="135091" y="660777"/>
                    <a:pt x="126610" y="652170"/>
                    <a:pt x="127116" y="636600"/>
                  </a:cubicBezTo>
                  <a:cubicBezTo>
                    <a:pt x="127623" y="621662"/>
                    <a:pt x="136104" y="613308"/>
                    <a:pt x="151421" y="613181"/>
                  </a:cubicBezTo>
                  <a:cubicBezTo>
                    <a:pt x="166864" y="613181"/>
                    <a:pt x="175852" y="622042"/>
                    <a:pt x="175978" y="637486"/>
                  </a:cubicBezTo>
                  <a:cubicBezTo>
                    <a:pt x="176232" y="652043"/>
                    <a:pt x="168130" y="660651"/>
                    <a:pt x="152560" y="662296"/>
                  </a:cubicBezTo>
                  <a:lnTo>
                    <a:pt x="152687" y="664955"/>
                  </a:lnTo>
                  <a:close/>
                  <a:moveTo>
                    <a:pt x="638016" y="661917"/>
                  </a:moveTo>
                  <a:cubicBezTo>
                    <a:pt x="637383" y="661917"/>
                    <a:pt x="636750" y="661917"/>
                    <a:pt x="635991" y="661917"/>
                  </a:cubicBezTo>
                  <a:cubicBezTo>
                    <a:pt x="621054" y="661157"/>
                    <a:pt x="612826" y="652676"/>
                    <a:pt x="612952" y="637739"/>
                  </a:cubicBezTo>
                  <a:cubicBezTo>
                    <a:pt x="612952" y="629891"/>
                    <a:pt x="615231" y="623688"/>
                    <a:pt x="619535" y="619511"/>
                  </a:cubicBezTo>
                  <a:cubicBezTo>
                    <a:pt x="623712" y="615333"/>
                    <a:pt x="629788" y="613308"/>
                    <a:pt x="637763" y="613308"/>
                  </a:cubicBezTo>
                  <a:cubicBezTo>
                    <a:pt x="652827" y="613434"/>
                    <a:pt x="661182" y="622295"/>
                    <a:pt x="662068" y="638245"/>
                  </a:cubicBezTo>
                  <a:cubicBezTo>
                    <a:pt x="660422" y="653942"/>
                    <a:pt x="652321" y="661917"/>
                    <a:pt x="638016" y="661917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="" xmlns:a16="http://schemas.microsoft.com/office/drawing/2014/main" id="{7E47F0FB-07F2-4117-ADC0-18BE94BF9EE5}"/>
                </a:ext>
              </a:extLst>
            </p:cNvPr>
            <p:cNvSpPr/>
            <p:nvPr/>
          </p:nvSpPr>
          <p:spPr>
            <a:xfrm>
              <a:off x="2520671" y="4608014"/>
              <a:ext cx="106711" cy="103040"/>
            </a:xfrm>
            <a:custGeom>
              <a:avLst/>
              <a:gdLst>
                <a:gd name="connsiteX0" fmla="*/ 106712 w 106711"/>
                <a:gd name="connsiteY0" fmla="*/ 34305 h 103040"/>
                <a:gd name="connsiteX1" fmla="*/ 94939 w 106711"/>
                <a:gd name="connsiteY1" fmla="*/ 8734 h 103040"/>
                <a:gd name="connsiteX2" fmla="*/ 61141 w 106711"/>
                <a:gd name="connsiteY2" fmla="*/ 0 h 103040"/>
                <a:gd name="connsiteX3" fmla="*/ 14178 w 106711"/>
                <a:gd name="connsiteY3" fmla="*/ 0 h 103040"/>
                <a:gd name="connsiteX4" fmla="*/ 14178 w 106711"/>
                <a:gd name="connsiteY4" fmla="*/ 80255 h 103040"/>
                <a:gd name="connsiteX5" fmla="*/ 0 w 106711"/>
                <a:gd name="connsiteY5" fmla="*/ 80255 h 103040"/>
                <a:gd name="connsiteX6" fmla="*/ 0 w 106711"/>
                <a:gd name="connsiteY6" fmla="*/ 91521 h 103040"/>
                <a:gd name="connsiteX7" fmla="*/ 14178 w 106711"/>
                <a:gd name="connsiteY7" fmla="*/ 91521 h 103040"/>
                <a:gd name="connsiteX8" fmla="*/ 14178 w 106711"/>
                <a:gd name="connsiteY8" fmla="*/ 103041 h 103040"/>
                <a:gd name="connsiteX9" fmla="*/ 40887 w 106711"/>
                <a:gd name="connsiteY9" fmla="*/ 103041 h 103040"/>
                <a:gd name="connsiteX10" fmla="*/ 40887 w 106711"/>
                <a:gd name="connsiteY10" fmla="*/ 91521 h 103040"/>
                <a:gd name="connsiteX11" fmla="*/ 73293 w 106711"/>
                <a:gd name="connsiteY11" fmla="*/ 91521 h 103040"/>
                <a:gd name="connsiteX12" fmla="*/ 73293 w 106711"/>
                <a:gd name="connsiteY12" fmla="*/ 80255 h 103040"/>
                <a:gd name="connsiteX13" fmla="*/ 40887 w 106711"/>
                <a:gd name="connsiteY13" fmla="*/ 80255 h 103040"/>
                <a:gd name="connsiteX14" fmla="*/ 40887 w 106711"/>
                <a:gd name="connsiteY14" fmla="*/ 68609 h 103040"/>
                <a:gd name="connsiteX15" fmla="*/ 61014 w 106711"/>
                <a:gd name="connsiteY15" fmla="*/ 68609 h 103040"/>
                <a:gd name="connsiteX16" fmla="*/ 94813 w 106711"/>
                <a:gd name="connsiteY16" fmla="*/ 59875 h 103040"/>
                <a:gd name="connsiteX17" fmla="*/ 106712 w 106711"/>
                <a:gd name="connsiteY17" fmla="*/ 34305 h 103040"/>
                <a:gd name="connsiteX18" fmla="*/ 74559 w 106711"/>
                <a:gd name="connsiteY18" fmla="*/ 45571 h 103040"/>
                <a:gd name="connsiteX19" fmla="*/ 60761 w 106711"/>
                <a:gd name="connsiteY19" fmla="*/ 49242 h 103040"/>
                <a:gd name="connsiteX20" fmla="*/ 40887 w 106711"/>
                <a:gd name="connsiteY20" fmla="*/ 49242 h 103040"/>
                <a:gd name="connsiteX21" fmla="*/ 40887 w 106711"/>
                <a:gd name="connsiteY21" fmla="*/ 20254 h 103040"/>
                <a:gd name="connsiteX22" fmla="*/ 60761 w 106711"/>
                <a:gd name="connsiteY22" fmla="*/ 20254 h 103040"/>
                <a:gd name="connsiteX23" fmla="*/ 74559 w 106711"/>
                <a:gd name="connsiteY23" fmla="*/ 23925 h 103040"/>
                <a:gd name="connsiteX24" fmla="*/ 74559 w 106711"/>
                <a:gd name="connsiteY24" fmla="*/ 23925 h 103040"/>
                <a:gd name="connsiteX25" fmla="*/ 79749 w 106711"/>
                <a:gd name="connsiteY25" fmla="*/ 34684 h 103040"/>
                <a:gd name="connsiteX26" fmla="*/ 74559 w 106711"/>
                <a:gd name="connsiteY26" fmla="*/ 45571 h 10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711" h="103040">
                  <a:moveTo>
                    <a:pt x="106712" y="34305"/>
                  </a:moveTo>
                  <a:cubicBezTo>
                    <a:pt x="106712" y="22912"/>
                    <a:pt x="102914" y="14557"/>
                    <a:pt x="94939" y="8734"/>
                  </a:cubicBezTo>
                  <a:cubicBezTo>
                    <a:pt x="86964" y="2911"/>
                    <a:pt x="75572" y="0"/>
                    <a:pt x="61141" y="0"/>
                  </a:cubicBezTo>
                  <a:lnTo>
                    <a:pt x="14178" y="0"/>
                  </a:lnTo>
                  <a:lnTo>
                    <a:pt x="14178" y="80255"/>
                  </a:lnTo>
                  <a:lnTo>
                    <a:pt x="0" y="80255"/>
                  </a:lnTo>
                  <a:lnTo>
                    <a:pt x="0" y="91521"/>
                  </a:lnTo>
                  <a:lnTo>
                    <a:pt x="14178" y="91521"/>
                  </a:lnTo>
                  <a:lnTo>
                    <a:pt x="14178" y="103041"/>
                  </a:lnTo>
                  <a:lnTo>
                    <a:pt x="40887" y="103041"/>
                  </a:lnTo>
                  <a:lnTo>
                    <a:pt x="40887" y="91521"/>
                  </a:lnTo>
                  <a:lnTo>
                    <a:pt x="73293" y="91521"/>
                  </a:lnTo>
                  <a:lnTo>
                    <a:pt x="73293" y="80255"/>
                  </a:lnTo>
                  <a:lnTo>
                    <a:pt x="40887" y="80255"/>
                  </a:lnTo>
                  <a:lnTo>
                    <a:pt x="40887" y="68609"/>
                  </a:lnTo>
                  <a:lnTo>
                    <a:pt x="61014" y="68609"/>
                  </a:lnTo>
                  <a:cubicBezTo>
                    <a:pt x="75445" y="68609"/>
                    <a:pt x="86838" y="65698"/>
                    <a:pt x="94813" y="59875"/>
                  </a:cubicBezTo>
                  <a:cubicBezTo>
                    <a:pt x="102788" y="54052"/>
                    <a:pt x="106712" y="45697"/>
                    <a:pt x="106712" y="34305"/>
                  </a:cubicBezTo>
                  <a:close/>
                  <a:moveTo>
                    <a:pt x="74559" y="45571"/>
                  </a:moveTo>
                  <a:cubicBezTo>
                    <a:pt x="71268" y="47976"/>
                    <a:pt x="66584" y="49242"/>
                    <a:pt x="60761" y="49242"/>
                  </a:cubicBezTo>
                  <a:lnTo>
                    <a:pt x="40887" y="49242"/>
                  </a:lnTo>
                  <a:lnTo>
                    <a:pt x="40887" y="20254"/>
                  </a:lnTo>
                  <a:lnTo>
                    <a:pt x="60761" y="20254"/>
                  </a:lnTo>
                  <a:cubicBezTo>
                    <a:pt x="66584" y="20254"/>
                    <a:pt x="71268" y="21520"/>
                    <a:pt x="74559" y="23925"/>
                  </a:cubicBezTo>
                  <a:lnTo>
                    <a:pt x="74559" y="23925"/>
                  </a:lnTo>
                  <a:cubicBezTo>
                    <a:pt x="77977" y="26456"/>
                    <a:pt x="79749" y="30127"/>
                    <a:pt x="79749" y="34684"/>
                  </a:cubicBezTo>
                  <a:cubicBezTo>
                    <a:pt x="79749" y="39242"/>
                    <a:pt x="77977" y="42913"/>
                    <a:pt x="74559" y="45571"/>
                  </a:cubicBezTo>
                  <a:close/>
                </a:path>
              </a:pathLst>
            </a:custGeom>
            <a:solidFill>
              <a:srgbClr val="1E3A5B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43" name="Рисунок 32">
            <a:extLst>
              <a:ext uri="{FF2B5EF4-FFF2-40B4-BE49-F238E27FC236}">
                <a16:creationId xmlns="" xmlns:a16="http://schemas.microsoft.com/office/drawing/2014/main" id="{E8079AD6-9DAC-4E5A-AF0D-F23E2DC067A0}"/>
              </a:ext>
            </a:extLst>
          </p:cNvPr>
          <p:cNvGrpSpPr/>
          <p:nvPr/>
        </p:nvGrpSpPr>
        <p:grpSpPr>
          <a:xfrm>
            <a:off x="5205682" y="5804961"/>
            <a:ext cx="1072808" cy="1072808"/>
            <a:chOff x="604567" y="5720309"/>
            <a:chExt cx="1072808" cy="1072808"/>
          </a:xfrm>
          <a:solidFill>
            <a:schemeClr val="accent1"/>
          </a:solidFill>
        </p:grpSpPr>
        <p:sp>
          <p:nvSpPr>
            <p:cNvPr id="44" name="Полилиния: фигура 43">
              <a:extLst>
                <a:ext uri="{FF2B5EF4-FFF2-40B4-BE49-F238E27FC236}">
                  <a16:creationId xmlns="" xmlns:a16="http://schemas.microsoft.com/office/drawing/2014/main" id="{319A4333-D476-4BF7-91CB-841ABCA14C55}"/>
                </a:ext>
              </a:extLst>
            </p:cNvPr>
            <p:cNvSpPr/>
            <p:nvPr/>
          </p:nvSpPr>
          <p:spPr>
            <a:xfrm rot="-4060763">
              <a:off x="604567" y="5720309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="" xmlns:a16="http://schemas.microsoft.com/office/drawing/2014/main" id="{302B0DB9-DB49-4101-9DEE-387B0EE8A91B}"/>
                </a:ext>
              </a:extLst>
            </p:cNvPr>
            <p:cNvSpPr/>
            <p:nvPr/>
          </p:nvSpPr>
          <p:spPr>
            <a:xfrm>
              <a:off x="1062231" y="607303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="" xmlns:a16="http://schemas.microsoft.com/office/drawing/2014/main" id="{C21FBD12-1D1A-4857-BE76-AA93906CB0EB}"/>
                </a:ext>
              </a:extLst>
            </p:cNvPr>
            <p:cNvSpPr/>
            <p:nvPr/>
          </p:nvSpPr>
          <p:spPr>
            <a:xfrm>
              <a:off x="873840" y="6340785"/>
              <a:ext cx="577276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1E3A5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="" xmlns:a16="http://schemas.microsoft.com/office/drawing/2014/main" id="{7E26464E-CD10-4208-8742-8011E22AC684}"/>
                </a:ext>
              </a:extLst>
            </p:cNvPr>
            <p:cNvSpPr/>
            <p:nvPr/>
          </p:nvSpPr>
          <p:spPr>
            <a:xfrm>
              <a:off x="1117004" y="6132203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="" xmlns:a16="http://schemas.microsoft.com/office/drawing/2014/main" id="{E49CE040-3653-488E-A19C-BEB3E40A9CCE}"/>
                </a:ext>
              </a:extLst>
            </p:cNvPr>
            <p:cNvSpPr/>
            <p:nvPr/>
          </p:nvSpPr>
          <p:spPr>
            <a:xfrm>
              <a:off x="1181967" y="585636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4068 w 206225"/>
                <a:gd name="connsiteY5" fmla="*/ 17833 h 206098"/>
                <a:gd name="connsiteX6" fmla="*/ 17706 w 206225"/>
                <a:gd name="connsiteY6" fmla="*/ 102157 h 206098"/>
                <a:gd name="connsiteX7" fmla="*/ 101648 w 206225"/>
                <a:gd name="connsiteY7" fmla="*/ 188138 h 206098"/>
                <a:gd name="connsiteX8" fmla="*/ 188265 w 206225"/>
                <a:gd name="connsiteY8" fmla="*/ 105087 h 206098"/>
                <a:gd name="connsiteX9" fmla="*/ 104068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860"/>
                    <a:pt x="0" y="103431"/>
                  </a:cubicBezTo>
                  <a:close/>
                  <a:moveTo>
                    <a:pt x="104068" y="17833"/>
                  </a:moveTo>
                  <a:cubicBezTo>
                    <a:pt x="56938" y="17196"/>
                    <a:pt x="18088" y="55155"/>
                    <a:pt x="17706" y="102157"/>
                  </a:cubicBezTo>
                  <a:cubicBezTo>
                    <a:pt x="17324" y="148778"/>
                    <a:pt x="55155" y="187628"/>
                    <a:pt x="101648" y="188138"/>
                  </a:cubicBezTo>
                  <a:cubicBezTo>
                    <a:pt x="148778" y="188647"/>
                    <a:pt x="187501" y="151453"/>
                    <a:pt x="188265" y="105087"/>
                  </a:cubicBezTo>
                  <a:cubicBezTo>
                    <a:pt x="189029" y="57066"/>
                    <a:pt x="151835" y="18470"/>
                    <a:pt x="104068" y="17833"/>
                  </a:cubicBezTo>
                  <a:close/>
                </a:path>
              </a:pathLst>
            </a:custGeom>
            <a:solidFill>
              <a:srgbClr val="1E3A5B"/>
            </a:solidFill>
            <a:ln w="3175" cap="flat">
              <a:solidFill>
                <a:srgbClr val="1E3A5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="" xmlns:a16="http://schemas.microsoft.com/office/drawing/2014/main" id="{0E250006-8917-4529-98FF-D5AB51D673A8}"/>
                </a:ext>
              </a:extLst>
            </p:cNvPr>
            <p:cNvSpPr/>
            <p:nvPr/>
          </p:nvSpPr>
          <p:spPr>
            <a:xfrm>
              <a:off x="1236867" y="5915470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723 h 87763"/>
                <a:gd name="connsiteX19" fmla="*/ 51843 w 90947"/>
                <a:gd name="connsiteY19" fmla="*/ 41907 h 87763"/>
                <a:gd name="connsiteX20" fmla="*/ 34902 w 90947"/>
                <a:gd name="connsiteY20" fmla="*/ 41907 h 87763"/>
                <a:gd name="connsiteX21" fmla="*/ 34902 w 90947"/>
                <a:gd name="connsiteY21" fmla="*/ 17196 h 87763"/>
                <a:gd name="connsiteX22" fmla="*/ 51843 w 90947"/>
                <a:gd name="connsiteY22" fmla="*/ 17196 h 87763"/>
                <a:gd name="connsiteX23" fmla="*/ 63562 w 90947"/>
                <a:gd name="connsiteY23" fmla="*/ 20253 h 87763"/>
                <a:gd name="connsiteX24" fmla="*/ 63562 w 90947"/>
                <a:gd name="connsiteY24" fmla="*/ 20253 h 87763"/>
                <a:gd name="connsiteX25" fmla="*/ 68020 w 90947"/>
                <a:gd name="connsiteY25" fmla="*/ 29424 h 87763"/>
                <a:gd name="connsiteX26" fmla="*/ 63562 w 90947"/>
                <a:gd name="connsiteY26" fmla="*/ 38723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723"/>
                  </a:moveTo>
                  <a:cubicBezTo>
                    <a:pt x="60759" y="40761"/>
                    <a:pt x="56811" y="41907"/>
                    <a:pt x="51843" y="41907"/>
                  </a:cubicBezTo>
                  <a:lnTo>
                    <a:pt x="34902" y="41907"/>
                  </a:lnTo>
                  <a:lnTo>
                    <a:pt x="34902" y="17196"/>
                  </a:lnTo>
                  <a:lnTo>
                    <a:pt x="51843" y="17196"/>
                  </a:lnTo>
                  <a:cubicBezTo>
                    <a:pt x="56811" y="17196"/>
                    <a:pt x="60759" y="18215"/>
                    <a:pt x="63562" y="20253"/>
                  </a:cubicBezTo>
                  <a:lnTo>
                    <a:pt x="63562" y="20253"/>
                  </a:lnTo>
                  <a:cubicBezTo>
                    <a:pt x="66491" y="22419"/>
                    <a:pt x="68020" y="25476"/>
                    <a:pt x="68020" y="29424"/>
                  </a:cubicBezTo>
                  <a:cubicBezTo>
                    <a:pt x="68020" y="33500"/>
                    <a:pt x="66491" y="36557"/>
                    <a:pt x="63562" y="38723"/>
                  </a:cubicBezTo>
                  <a:close/>
                </a:path>
              </a:pathLst>
            </a:custGeom>
            <a:solidFill>
              <a:srgbClr val="1E3A5B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9A5A05-3002-4C0B-DA40-7CBBBA09F905}"/>
              </a:ext>
            </a:extLst>
          </p:cNvPr>
          <p:cNvSpPr txBox="1"/>
          <p:nvPr/>
        </p:nvSpPr>
        <p:spPr>
          <a:xfrm>
            <a:off x="298002" y="325041"/>
            <a:ext cx="4959299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umimoji="0" lang="ru-RU" sz="2400" b="1" i="0" u="none" strike="noStrike" kern="1200" cap="none" spc="-2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МЕРЫ </a:t>
            </a:r>
            <a:r>
              <a:rPr kumimoji="0" lang="ru-RU" sz="2400" b="1" i="0" u="none" strike="noStrike" kern="1200" cap="none" spc="-4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ГОСУДАРСТВЕННОЙ </a:t>
            </a:r>
            <a:r>
              <a:rPr kumimoji="0" lang="ru-RU" sz="2400" b="1" i="0" u="none" strike="noStrike" kern="1200" cap="none" spc="-20" normalizeH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ПОДДЕРЖКИ ИНВЕСТОРОВ</a:t>
            </a:r>
          </a:p>
        </p:txBody>
      </p:sp>
      <p:sp>
        <p:nvSpPr>
          <p:cNvPr id="6" name="object 57">
            <a:extLst>
              <a:ext uri="{FF2B5EF4-FFF2-40B4-BE49-F238E27FC236}">
                <a16:creationId xmlns="" xmlns:a16="http://schemas.microsoft.com/office/drawing/2014/main" id="{1A53042E-29A5-A0C8-31AB-4A3F762C468F}"/>
              </a:ext>
            </a:extLst>
          </p:cNvPr>
          <p:cNvSpPr txBox="1"/>
          <p:nvPr/>
        </p:nvSpPr>
        <p:spPr>
          <a:xfrm>
            <a:off x="313887" y="2540575"/>
            <a:ext cx="4188212" cy="5232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12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ПРОЕКТНЫХ ИНВЕСТИЦИОННЫХ РЕЖИМОВ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B92B5F32-7BD8-A7C6-0787-EBB4CF822C54}"/>
              </a:ext>
            </a:extLst>
          </p:cNvPr>
          <p:cNvGrpSpPr/>
          <p:nvPr/>
        </p:nvGrpSpPr>
        <p:grpSpPr>
          <a:xfrm>
            <a:off x="6502845" y="2433252"/>
            <a:ext cx="2794683" cy="1221393"/>
            <a:chOff x="6549639" y="2367991"/>
            <a:chExt cx="2794683" cy="1221393"/>
          </a:xfrm>
        </p:grpSpPr>
        <p:sp>
          <p:nvSpPr>
            <p:cNvPr id="12" name="object 9">
              <a:extLst>
                <a:ext uri="{FF2B5EF4-FFF2-40B4-BE49-F238E27FC236}">
                  <a16:creationId xmlns="" xmlns:a16="http://schemas.microsoft.com/office/drawing/2014/main" id="{D8C67488-BBD8-BE9E-503D-EB7759AAB00E}"/>
                </a:ext>
              </a:extLst>
            </p:cNvPr>
            <p:cNvSpPr txBox="1"/>
            <p:nvPr/>
          </p:nvSpPr>
          <p:spPr>
            <a:xfrm>
              <a:off x="6553901" y="3033463"/>
              <a:ext cx="2574397" cy="555921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172085">
                <a:spcBef>
                  <a:spcPts val="91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Сопровождение инвесторов в режиме «одного окна» </a:t>
              </a:r>
            </a:p>
          </p:txBody>
        </p:sp>
        <p:sp>
          <p:nvSpPr>
            <p:cNvPr id="13" name="object 8">
              <a:extLst>
                <a:ext uri="{FF2B5EF4-FFF2-40B4-BE49-F238E27FC236}">
                  <a16:creationId xmlns="" xmlns:a16="http://schemas.microsoft.com/office/drawing/2014/main" id="{BF21B35A-E64E-AE9B-CAA6-3DB7D1541698}"/>
                </a:ext>
              </a:extLst>
            </p:cNvPr>
            <p:cNvSpPr txBox="1"/>
            <p:nvPr/>
          </p:nvSpPr>
          <p:spPr>
            <a:xfrm>
              <a:off x="6549639" y="2367991"/>
              <a:ext cx="2794683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ОРГАНИЗАЦИОННЫЕ МЕРЫ ПОДДЕРЖКИ БИЗНЕСА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B1A0AA0A-1B56-AC37-21B0-EE8745968BE8}"/>
              </a:ext>
            </a:extLst>
          </p:cNvPr>
          <p:cNvGrpSpPr/>
          <p:nvPr/>
        </p:nvGrpSpPr>
        <p:grpSpPr>
          <a:xfrm>
            <a:off x="6502845" y="369408"/>
            <a:ext cx="2645905" cy="1626796"/>
            <a:chOff x="6536664" y="369408"/>
            <a:chExt cx="2645905" cy="1626796"/>
          </a:xfrm>
        </p:grpSpPr>
        <p:sp>
          <p:nvSpPr>
            <p:cNvPr id="14" name="object 10">
              <a:extLst>
                <a:ext uri="{FF2B5EF4-FFF2-40B4-BE49-F238E27FC236}">
                  <a16:creationId xmlns="" xmlns:a16="http://schemas.microsoft.com/office/drawing/2014/main" id="{C8C0C914-2020-C215-4C10-8A5157D5816A}"/>
                </a:ext>
              </a:extLst>
            </p:cNvPr>
            <p:cNvSpPr txBox="1"/>
            <p:nvPr/>
          </p:nvSpPr>
          <p:spPr>
            <a:xfrm>
              <a:off x="6551618" y="862561"/>
              <a:ext cx="2279049" cy="1133643"/>
            </a:xfrm>
            <a:prstGeom prst="rect">
              <a:avLst/>
            </a:prstGeom>
          </p:spPr>
          <p:txBody>
            <a:bodyPr vert="horz" wrap="square" lIns="0" tIns="55879" rIns="0" bIns="0" rtlCol="0" anchor="t">
              <a:spAutoFit/>
            </a:bodyPr>
            <a:lstStyle/>
            <a:p>
              <a:pPr marL="12700" marR="5080">
                <a:spcBef>
                  <a:spcPts val="125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Деятельность                           в направлениях развития МСП, АПК, инновационных компаний, социальных предпринимателей и др.</a:t>
              </a:r>
            </a:p>
          </p:txBody>
        </p:sp>
        <p:sp>
          <p:nvSpPr>
            <p:cNvPr id="30" name="object 8">
              <a:extLst>
                <a:ext uri="{FF2B5EF4-FFF2-40B4-BE49-F238E27FC236}">
                  <a16:creationId xmlns="" xmlns:a16="http://schemas.microsoft.com/office/drawing/2014/main" id="{AB61DA1B-5497-E275-E4F6-465921090205}"/>
                </a:ext>
              </a:extLst>
            </p:cNvPr>
            <p:cNvSpPr txBox="1"/>
            <p:nvPr/>
          </p:nvSpPr>
          <p:spPr>
            <a:xfrm>
              <a:off x="6536664" y="369408"/>
              <a:ext cx="2645905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ПРОЧИЕ МЕРЫ ПОДДЕРЖИ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="" xmlns:a16="http://schemas.microsoft.com/office/drawing/2014/main" id="{1AD74BBC-F8D0-F198-B89B-E5013F95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46" y="5855984"/>
            <a:ext cx="943013" cy="9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="" xmlns:a16="http://schemas.microsoft.com/office/drawing/2014/main" id="{4A786107-A30C-3C48-8E68-0F9B0431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657" y="4083877"/>
            <a:ext cx="1042611" cy="10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="" xmlns:a16="http://schemas.microsoft.com/office/drawing/2014/main" id="{0EA31BD4-3D8F-BF94-AE90-75CCD1BD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48" y="2385083"/>
            <a:ext cx="987394" cy="9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>
            <a:extLst>
              <a:ext uri="{FF2B5EF4-FFF2-40B4-BE49-F238E27FC236}">
                <a16:creationId xmlns="" xmlns:a16="http://schemas.microsoft.com/office/drawing/2014/main" id="{AF6BC058-04AC-2516-939E-945226181B7B}"/>
              </a:ext>
            </a:extLst>
          </p:cNvPr>
          <p:cNvSpPr/>
          <p:nvPr/>
        </p:nvSpPr>
        <p:spPr>
          <a:xfrm>
            <a:off x="9374777" y="2339445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9BDD43A4-9D3E-5C58-AA1C-D2B7E3285CD3}"/>
              </a:ext>
            </a:extLst>
          </p:cNvPr>
          <p:cNvSpPr/>
          <p:nvPr/>
        </p:nvSpPr>
        <p:spPr>
          <a:xfrm>
            <a:off x="9374777" y="4067637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8E67F510-A33D-AED2-401C-DFC97BA3720F}"/>
              </a:ext>
            </a:extLst>
          </p:cNvPr>
          <p:cNvSpPr/>
          <p:nvPr/>
        </p:nvSpPr>
        <p:spPr>
          <a:xfrm>
            <a:off x="9370770" y="5824503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6467D5FD-A118-F749-2363-F1383A94EA3D}"/>
              </a:ext>
            </a:extLst>
          </p:cNvPr>
          <p:cNvGrpSpPr/>
          <p:nvPr/>
        </p:nvGrpSpPr>
        <p:grpSpPr>
          <a:xfrm>
            <a:off x="6502845" y="5754962"/>
            <a:ext cx="3236343" cy="1497050"/>
            <a:chOff x="6549639" y="5754962"/>
            <a:chExt cx="3236343" cy="1497050"/>
          </a:xfrm>
        </p:grpSpPr>
        <p:sp>
          <p:nvSpPr>
            <p:cNvPr id="11" name="object 8">
              <a:extLst>
                <a:ext uri="{FF2B5EF4-FFF2-40B4-BE49-F238E27FC236}">
                  <a16:creationId xmlns="" xmlns:a16="http://schemas.microsoft.com/office/drawing/2014/main" id="{A8C2467B-5CBA-206E-8544-CA07465B1380}"/>
                </a:ext>
              </a:extLst>
            </p:cNvPr>
            <p:cNvSpPr txBox="1"/>
            <p:nvPr/>
          </p:nvSpPr>
          <p:spPr>
            <a:xfrm>
              <a:off x="6549639" y="5754962"/>
              <a:ext cx="3236343" cy="9848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40" baseline="2000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ИНВЕСТИЦИОННЫЕ ПЛОЩАДКИ, ОБЪЕКТЫ ИНВЕСТИЦИОННОЙ ИНФРАСТРУКТУРЫ</a:t>
              </a:r>
            </a:p>
          </p:txBody>
        </p:sp>
        <p:sp>
          <p:nvSpPr>
            <p:cNvPr id="57" name="object 9">
              <a:extLst>
                <a:ext uri="{FF2B5EF4-FFF2-40B4-BE49-F238E27FC236}">
                  <a16:creationId xmlns="" xmlns:a16="http://schemas.microsoft.com/office/drawing/2014/main" id="{A64A4814-E171-0A0E-897D-2E1A5147293E}"/>
                </a:ext>
              </a:extLst>
            </p:cNvPr>
            <p:cNvSpPr txBox="1"/>
            <p:nvPr/>
          </p:nvSpPr>
          <p:spPr>
            <a:xfrm>
              <a:off x="6551992" y="6696091"/>
              <a:ext cx="2802394" cy="555921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550545">
                <a:spcBef>
                  <a:spcPts val="117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Сформированы                    на инвестиционной карте 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9DDB8B2-8FE5-DE8F-B5AF-25DE42383DEC}"/>
              </a:ext>
            </a:extLst>
          </p:cNvPr>
          <p:cNvGrpSpPr/>
          <p:nvPr/>
        </p:nvGrpSpPr>
        <p:grpSpPr>
          <a:xfrm>
            <a:off x="6502845" y="4092596"/>
            <a:ext cx="2794683" cy="1220361"/>
            <a:chOff x="6549639" y="4102874"/>
            <a:chExt cx="2794683" cy="1220361"/>
          </a:xfrm>
        </p:grpSpPr>
        <p:sp>
          <p:nvSpPr>
            <p:cNvPr id="51" name="object 8">
              <a:extLst>
                <a:ext uri="{FF2B5EF4-FFF2-40B4-BE49-F238E27FC236}">
                  <a16:creationId xmlns="" xmlns:a16="http://schemas.microsoft.com/office/drawing/2014/main" id="{AD4F6DB4-D740-659C-6BBF-20A56FD7551D}"/>
                </a:ext>
              </a:extLst>
            </p:cNvPr>
            <p:cNvSpPr txBox="1"/>
            <p:nvPr/>
          </p:nvSpPr>
          <p:spPr>
            <a:xfrm>
              <a:off x="6549639" y="4102874"/>
              <a:ext cx="2794683" cy="49244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tabLst>
                  <a:tab pos="497840" algn="l"/>
                </a:tabLst>
              </a:pPr>
              <a:r>
                <a:rPr lang="ru-RU" sz="2400" b="1" spc="-22" baseline="1633" dirty="0">
                  <a:solidFill>
                    <a:srgbClr val="0092E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ФИНАНСОВЫЕ МЕРЫ ПОДДЕРЖКИ </a:t>
              </a:r>
            </a:p>
          </p:txBody>
        </p:sp>
        <p:sp>
          <p:nvSpPr>
            <p:cNvPr id="65" name="object 9">
              <a:extLst>
                <a:ext uri="{FF2B5EF4-FFF2-40B4-BE49-F238E27FC236}">
                  <a16:creationId xmlns="" xmlns:a16="http://schemas.microsoft.com/office/drawing/2014/main" id="{EDC4BA8E-2C72-83D3-E7AA-E7B3CC4CBCB1}"/>
                </a:ext>
              </a:extLst>
            </p:cNvPr>
            <p:cNvSpPr txBox="1"/>
            <p:nvPr/>
          </p:nvSpPr>
          <p:spPr>
            <a:xfrm>
              <a:off x="6549640" y="4551870"/>
              <a:ext cx="2632930" cy="771365"/>
            </a:xfrm>
            <a:prstGeom prst="rect">
              <a:avLst/>
            </a:prstGeom>
          </p:spPr>
          <p:txBody>
            <a:bodyPr vert="horz" wrap="square" lIns="0" tIns="123825" rIns="0" bIns="0" rtlCol="0" anchor="t">
              <a:spAutoFit/>
            </a:bodyPr>
            <a:lstStyle/>
            <a:p>
              <a:pPr marL="12700" marR="550545">
                <a:spcBef>
                  <a:spcPts val="1170"/>
                </a:spcBef>
              </a:pPr>
              <a:r>
                <a:rPr lang="ru-RU" sz="1400" dirty="0">
                  <a:solidFill>
                    <a:srgbClr val="1E3A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Финансовые программы              для МСП и для крупного бизнеса</a:t>
              </a:r>
            </a:p>
          </p:txBody>
        </p:sp>
      </p:grpSp>
      <p:sp>
        <p:nvSpPr>
          <p:cNvPr id="68" name="Номер слайда 2">
            <a:extLst>
              <a:ext uri="{FF2B5EF4-FFF2-40B4-BE49-F238E27FC236}">
                <a16:creationId xmlns="" xmlns:a16="http://schemas.microsoft.com/office/drawing/2014/main" id="{F916871E-A9B7-75F5-61C8-48BB0A24C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5851" y="3841506"/>
            <a:ext cx="53467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МУНИЦИПАЛЬНЫЕ МЕРЫ</a:t>
            </a:r>
          </a:p>
          <a:p>
            <a:pPr marL="1270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ПОДДЕРЖКИ </a:t>
            </a:r>
            <a:r>
              <a:rPr lang="ru-RU" sz="2400" b="1" spc="-22" baseline="1633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БИЗНЕСА</a:t>
            </a:r>
            <a:endParaRPr lang="en-US" sz="2400" b="1" spc="-22" baseline="1633" dirty="0">
              <a:solidFill>
                <a:srgbClr val="0092E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5851" y="5434938"/>
            <a:ext cx="49959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tabLst>
                <a:tab pos="497840" algn="l"/>
              </a:tabLst>
            </a:pPr>
            <a:r>
              <a:rPr lang="ru-RU" sz="2400" b="1" spc="-22" baseline="1633" dirty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РЕЕСТР ИНВЕСТИЦИОННЫХ </a:t>
            </a:r>
            <a:r>
              <a:rPr lang="ru-RU" sz="2400" b="1" spc="-22" baseline="1633" dirty="0" smtClean="0">
                <a:solidFill>
                  <a:srgbClr val="0092E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ПЛОЩАДОК</a:t>
            </a:r>
            <a:r>
              <a:rPr lang="en-US" dirty="0">
                <a:solidFill>
                  <a:srgbClr val="1F417B"/>
                </a:solidFill>
              </a:rPr>
              <a:t>  </a:t>
            </a:r>
            <a:endParaRPr lang="ru-RU" dirty="0">
              <a:solidFill>
                <a:srgbClr val="1F417B"/>
              </a:solidFill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="" xmlns:a16="http://schemas.microsoft.com/office/drawing/2014/main" id="{8E67F510-A33D-AED2-401C-DFC97BA3720F}"/>
              </a:ext>
            </a:extLst>
          </p:cNvPr>
          <p:cNvSpPr/>
          <p:nvPr/>
        </p:nvSpPr>
        <p:spPr>
          <a:xfrm>
            <a:off x="3939366" y="4090248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="" xmlns:a16="http://schemas.microsoft.com/office/drawing/2014/main" id="{8E67F510-A33D-AED2-401C-DFC97BA3720F}"/>
              </a:ext>
            </a:extLst>
          </p:cNvPr>
          <p:cNvSpPr/>
          <p:nvPr/>
        </p:nvSpPr>
        <p:spPr>
          <a:xfrm>
            <a:off x="3918498" y="5459152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50" name="Picture 2" descr="http://qrcoder.ru/code/?http%3A%2F%2Finvest.gov86.org%2Fpodderzhka-predprinimateley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18" y="4164880"/>
            <a:ext cx="880604" cy="8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%3A%2F%2Finvest.gov86.org%2Finvestiruy-v-pyt-yakh%2Finvestitsionnye-ploshchadki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77" y="5529568"/>
            <a:ext cx="941107" cy="9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="" xmlns:a16="http://schemas.microsoft.com/office/drawing/2014/main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ПУЛ ИНВЕСТИЦИОННЫХ ПРОЕКТОВ</a:t>
            </a:r>
          </a:p>
        </p:txBody>
      </p:sp>
      <p:sp>
        <p:nvSpPr>
          <p:cNvPr id="7" name="object 7">
            <a:extLst>
              <a:ext uri="{FF2B5EF4-FFF2-40B4-BE49-F238E27FC236}">
                <a16:creationId xmlns="" xmlns:a16="http://schemas.microsoft.com/office/drawing/2014/main" id="{335342DD-8EF2-BCDB-0698-00EF2876B606}"/>
              </a:ext>
            </a:extLst>
          </p:cNvPr>
          <p:cNvSpPr/>
          <p:nvPr/>
        </p:nvSpPr>
        <p:spPr>
          <a:xfrm>
            <a:off x="1944913" y="4158678"/>
            <a:ext cx="2228850" cy="0"/>
          </a:xfrm>
          <a:custGeom>
            <a:avLst/>
            <a:gdLst/>
            <a:ahLst/>
            <a:cxnLst/>
            <a:rect l="l" t="t" r="r" b="b"/>
            <a:pathLst>
              <a:path w="2228850">
                <a:moveTo>
                  <a:pt x="0" y="0"/>
                </a:moveTo>
                <a:lnTo>
                  <a:pt x="2228342" y="0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FCA2C2A3-0F81-2AD6-21F4-7C7C19DF6F24}"/>
              </a:ext>
            </a:extLst>
          </p:cNvPr>
          <p:cNvSpPr/>
          <p:nvPr/>
        </p:nvSpPr>
        <p:spPr>
          <a:xfrm>
            <a:off x="6546939" y="4158678"/>
            <a:ext cx="2228850" cy="0"/>
          </a:xfrm>
          <a:custGeom>
            <a:avLst/>
            <a:gdLst/>
            <a:ahLst/>
            <a:cxnLst/>
            <a:rect l="l" t="t" r="r" b="b"/>
            <a:pathLst>
              <a:path w="2228850">
                <a:moveTo>
                  <a:pt x="2228342" y="0"/>
                </a:moveTo>
                <a:lnTo>
                  <a:pt x="0" y="0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="" xmlns:a16="http://schemas.microsoft.com/office/drawing/2014/main" id="{200B50B7-5033-C519-E7CA-7AC97FE67FA7}"/>
              </a:ext>
            </a:extLst>
          </p:cNvPr>
          <p:cNvSpPr/>
          <p:nvPr/>
        </p:nvSpPr>
        <p:spPr>
          <a:xfrm>
            <a:off x="4158538" y="2968388"/>
            <a:ext cx="2375535" cy="2375535"/>
          </a:xfrm>
          <a:custGeom>
            <a:avLst/>
            <a:gdLst/>
            <a:ahLst/>
            <a:cxnLst/>
            <a:rect l="l" t="t" r="r" b="b"/>
            <a:pathLst>
              <a:path w="2375534" h="2375535">
                <a:moveTo>
                  <a:pt x="1187462" y="0"/>
                </a:moveTo>
                <a:lnTo>
                  <a:pt x="1139703" y="942"/>
                </a:lnTo>
                <a:lnTo>
                  <a:pt x="1092423" y="3747"/>
                </a:lnTo>
                <a:lnTo>
                  <a:pt x="1045657" y="8379"/>
                </a:lnTo>
                <a:lnTo>
                  <a:pt x="999440" y="14802"/>
                </a:lnTo>
                <a:lnTo>
                  <a:pt x="953809" y="22981"/>
                </a:lnTo>
                <a:lnTo>
                  <a:pt x="908798" y="32879"/>
                </a:lnTo>
                <a:lnTo>
                  <a:pt x="864443" y="44463"/>
                </a:lnTo>
                <a:lnTo>
                  <a:pt x="820780" y="57696"/>
                </a:lnTo>
                <a:lnTo>
                  <a:pt x="777843" y="72543"/>
                </a:lnTo>
                <a:lnTo>
                  <a:pt x="735669" y="88968"/>
                </a:lnTo>
                <a:lnTo>
                  <a:pt x="694293" y="106936"/>
                </a:lnTo>
                <a:lnTo>
                  <a:pt x="653751" y="126411"/>
                </a:lnTo>
                <a:lnTo>
                  <a:pt x="614077" y="147358"/>
                </a:lnTo>
                <a:lnTo>
                  <a:pt x="575308" y="169742"/>
                </a:lnTo>
                <a:lnTo>
                  <a:pt x="537478" y="193527"/>
                </a:lnTo>
                <a:lnTo>
                  <a:pt x="500624" y="218677"/>
                </a:lnTo>
                <a:lnTo>
                  <a:pt x="464780" y="245157"/>
                </a:lnTo>
                <a:lnTo>
                  <a:pt x="429983" y="272932"/>
                </a:lnTo>
                <a:lnTo>
                  <a:pt x="396268" y="301966"/>
                </a:lnTo>
                <a:lnTo>
                  <a:pt x="363669" y="332224"/>
                </a:lnTo>
                <a:lnTo>
                  <a:pt x="332224" y="363669"/>
                </a:lnTo>
                <a:lnTo>
                  <a:pt x="301966" y="396268"/>
                </a:lnTo>
                <a:lnTo>
                  <a:pt x="272932" y="429983"/>
                </a:lnTo>
                <a:lnTo>
                  <a:pt x="245157" y="464780"/>
                </a:lnTo>
                <a:lnTo>
                  <a:pt x="218677" y="500624"/>
                </a:lnTo>
                <a:lnTo>
                  <a:pt x="193527" y="537478"/>
                </a:lnTo>
                <a:lnTo>
                  <a:pt x="169742" y="575308"/>
                </a:lnTo>
                <a:lnTo>
                  <a:pt x="147358" y="614077"/>
                </a:lnTo>
                <a:lnTo>
                  <a:pt x="126411" y="653751"/>
                </a:lnTo>
                <a:lnTo>
                  <a:pt x="106936" y="694293"/>
                </a:lnTo>
                <a:lnTo>
                  <a:pt x="88968" y="735669"/>
                </a:lnTo>
                <a:lnTo>
                  <a:pt x="72543" y="777843"/>
                </a:lnTo>
                <a:lnTo>
                  <a:pt x="57696" y="820780"/>
                </a:lnTo>
                <a:lnTo>
                  <a:pt x="44463" y="864443"/>
                </a:lnTo>
                <a:lnTo>
                  <a:pt x="32879" y="908798"/>
                </a:lnTo>
                <a:lnTo>
                  <a:pt x="22981" y="953809"/>
                </a:lnTo>
                <a:lnTo>
                  <a:pt x="14802" y="999440"/>
                </a:lnTo>
                <a:lnTo>
                  <a:pt x="8379" y="1045657"/>
                </a:lnTo>
                <a:lnTo>
                  <a:pt x="3747" y="1092423"/>
                </a:lnTo>
                <a:lnTo>
                  <a:pt x="942" y="1139703"/>
                </a:lnTo>
                <a:lnTo>
                  <a:pt x="0" y="1187462"/>
                </a:lnTo>
                <a:lnTo>
                  <a:pt x="942" y="1235222"/>
                </a:lnTo>
                <a:lnTo>
                  <a:pt x="3747" y="1282503"/>
                </a:lnTo>
                <a:lnTo>
                  <a:pt x="8379" y="1329270"/>
                </a:lnTo>
                <a:lnTo>
                  <a:pt x="14802" y="1375487"/>
                </a:lnTo>
                <a:lnTo>
                  <a:pt x="22981" y="1421119"/>
                </a:lnTo>
                <a:lnTo>
                  <a:pt x="32879" y="1466131"/>
                </a:lnTo>
                <a:lnTo>
                  <a:pt x="44463" y="1510486"/>
                </a:lnTo>
                <a:lnTo>
                  <a:pt x="57696" y="1554150"/>
                </a:lnTo>
                <a:lnTo>
                  <a:pt x="72543" y="1597086"/>
                </a:lnTo>
                <a:lnTo>
                  <a:pt x="88968" y="1639260"/>
                </a:lnTo>
                <a:lnTo>
                  <a:pt x="106936" y="1680637"/>
                </a:lnTo>
                <a:lnTo>
                  <a:pt x="126411" y="1721179"/>
                </a:lnTo>
                <a:lnTo>
                  <a:pt x="147358" y="1760853"/>
                </a:lnTo>
                <a:lnTo>
                  <a:pt x="169742" y="1799622"/>
                </a:lnTo>
                <a:lnTo>
                  <a:pt x="193527" y="1837452"/>
                </a:lnTo>
                <a:lnTo>
                  <a:pt x="218677" y="1874306"/>
                </a:lnTo>
                <a:lnTo>
                  <a:pt x="245157" y="1910150"/>
                </a:lnTo>
                <a:lnTo>
                  <a:pt x="272932" y="1944947"/>
                </a:lnTo>
                <a:lnTo>
                  <a:pt x="301966" y="1978662"/>
                </a:lnTo>
                <a:lnTo>
                  <a:pt x="332224" y="2011260"/>
                </a:lnTo>
                <a:lnTo>
                  <a:pt x="363669" y="2042705"/>
                </a:lnTo>
                <a:lnTo>
                  <a:pt x="396268" y="2072963"/>
                </a:lnTo>
                <a:lnTo>
                  <a:pt x="429983" y="2101996"/>
                </a:lnTo>
                <a:lnTo>
                  <a:pt x="464780" y="2129771"/>
                </a:lnTo>
                <a:lnTo>
                  <a:pt x="500624" y="2156251"/>
                </a:lnTo>
                <a:lnTo>
                  <a:pt x="537478" y="2181401"/>
                </a:lnTo>
                <a:lnTo>
                  <a:pt x="575308" y="2205185"/>
                </a:lnTo>
                <a:lnTo>
                  <a:pt x="614077" y="2227569"/>
                </a:lnTo>
                <a:lnTo>
                  <a:pt x="653751" y="2248516"/>
                </a:lnTo>
                <a:lnTo>
                  <a:pt x="694293" y="2267991"/>
                </a:lnTo>
                <a:lnTo>
                  <a:pt x="735669" y="2285958"/>
                </a:lnTo>
                <a:lnTo>
                  <a:pt x="777843" y="2302383"/>
                </a:lnTo>
                <a:lnTo>
                  <a:pt x="820780" y="2317230"/>
                </a:lnTo>
                <a:lnTo>
                  <a:pt x="864443" y="2330462"/>
                </a:lnTo>
                <a:lnTo>
                  <a:pt x="908798" y="2342046"/>
                </a:lnTo>
                <a:lnTo>
                  <a:pt x="953809" y="2351944"/>
                </a:lnTo>
                <a:lnTo>
                  <a:pt x="999440" y="2360123"/>
                </a:lnTo>
                <a:lnTo>
                  <a:pt x="1045657" y="2366545"/>
                </a:lnTo>
                <a:lnTo>
                  <a:pt x="1092423" y="2371177"/>
                </a:lnTo>
                <a:lnTo>
                  <a:pt x="1139703" y="2373982"/>
                </a:lnTo>
                <a:lnTo>
                  <a:pt x="1187462" y="2374925"/>
                </a:lnTo>
                <a:lnTo>
                  <a:pt x="1235221" y="2373982"/>
                </a:lnTo>
                <a:lnTo>
                  <a:pt x="1282501" y="2371177"/>
                </a:lnTo>
                <a:lnTo>
                  <a:pt x="1329268" y="2366545"/>
                </a:lnTo>
                <a:lnTo>
                  <a:pt x="1375484" y="2360123"/>
                </a:lnTo>
                <a:lnTo>
                  <a:pt x="1421116" y="2351944"/>
                </a:lnTo>
                <a:lnTo>
                  <a:pt x="1466127" y="2342046"/>
                </a:lnTo>
                <a:lnTo>
                  <a:pt x="1510481" y="2330462"/>
                </a:lnTo>
                <a:lnTo>
                  <a:pt x="1554145" y="2317230"/>
                </a:lnTo>
                <a:lnTo>
                  <a:pt x="1597081" y="2302383"/>
                </a:lnTo>
                <a:lnTo>
                  <a:pt x="1639255" y="2285958"/>
                </a:lnTo>
                <a:lnTo>
                  <a:pt x="1680631" y="2267991"/>
                </a:lnTo>
                <a:lnTo>
                  <a:pt x="1721174" y="2248516"/>
                </a:lnTo>
                <a:lnTo>
                  <a:pt x="1760847" y="2227569"/>
                </a:lnTo>
                <a:lnTo>
                  <a:pt x="1799617" y="2205185"/>
                </a:lnTo>
                <a:lnTo>
                  <a:pt x="1837446" y="2181401"/>
                </a:lnTo>
                <a:lnTo>
                  <a:pt x="1874301" y="2156251"/>
                </a:lnTo>
                <a:lnTo>
                  <a:pt x="1910144" y="2129771"/>
                </a:lnTo>
                <a:lnTo>
                  <a:pt x="1944941" y="2101996"/>
                </a:lnTo>
                <a:lnTo>
                  <a:pt x="1978657" y="2072963"/>
                </a:lnTo>
                <a:lnTo>
                  <a:pt x="2011255" y="2042705"/>
                </a:lnTo>
                <a:lnTo>
                  <a:pt x="2042701" y="2011260"/>
                </a:lnTo>
                <a:lnTo>
                  <a:pt x="2072958" y="1978662"/>
                </a:lnTo>
                <a:lnTo>
                  <a:pt x="2101992" y="1944947"/>
                </a:lnTo>
                <a:lnTo>
                  <a:pt x="2129767" y="1910150"/>
                </a:lnTo>
                <a:lnTo>
                  <a:pt x="2156247" y="1874306"/>
                </a:lnTo>
                <a:lnTo>
                  <a:pt x="2181398" y="1837452"/>
                </a:lnTo>
                <a:lnTo>
                  <a:pt x="2205182" y="1799622"/>
                </a:lnTo>
                <a:lnTo>
                  <a:pt x="2227566" y="1760853"/>
                </a:lnTo>
                <a:lnTo>
                  <a:pt x="2248513" y="1721179"/>
                </a:lnTo>
                <a:lnTo>
                  <a:pt x="2267989" y="1680637"/>
                </a:lnTo>
                <a:lnTo>
                  <a:pt x="2285957" y="1639260"/>
                </a:lnTo>
                <a:lnTo>
                  <a:pt x="2302382" y="1597086"/>
                </a:lnTo>
                <a:lnTo>
                  <a:pt x="2317228" y="1554150"/>
                </a:lnTo>
                <a:lnTo>
                  <a:pt x="2330461" y="1510486"/>
                </a:lnTo>
                <a:lnTo>
                  <a:pt x="2342045" y="1466131"/>
                </a:lnTo>
                <a:lnTo>
                  <a:pt x="2351944" y="1421119"/>
                </a:lnTo>
                <a:lnTo>
                  <a:pt x="2360122" y="1375487"/>
                </a:lnTo>
                <a:lnTo>
                  <a:pt x="2366545" y="1329270"/>
                </a:lnTo>
                <a:lnTo>
                  <a:pt x="2371177" y="1282503"/>
                </a:lnTo>
                <a:lnTo>
                  <a:pt x="2373982" y="1235222"/>
                </a:lnTo>
                <a:lnTo>
                  <a:pt x="2374925" y="1187462"/>
                </a:lnTo>
                <a:lnTo>
                  <a:pt x="2373982" y="1139703"/>
                </a:lnTo>
                <a:lnTo>
                  <a:pt x="2371177" y="1092423"/>
                </a:lnTo>
                <a:lnTo>
                  <a:pt x="2366545" y="1045657"/>
                </a:lnTo>
                <a:lnTo>
                  <a:pt x="2360122" y="999440"/>
                </a:lnTo>
                <a:lnTo>
                  <a:pt x="2351944" y="953809"/>
                </a:lnTo>
                <a:lnTo>
                  <a:pt x="2342045" y="908798"/>
                </a:lnTo>
                <a:lnTo>
                  <a:pt x="2330461" y="864443"/>
                </a:lnTo>
                <a:lnTo>
                  <a:pt x="2317228" y="820780"/>
                </a:lnTo>
                <a:lnTo>
                  <a:pt x="2302382" y="777843"/>
                </a:lnTo>
                <a:lnTo>
                  <a:pt x="2285957" y="735669"/>
                </a:lnTo>
                <a:lnTo>
                  <a:pt x="2267989" y="694293"/>
                </a:lnTo>
                <a:lnTo>
                  <a:pt x="2248513" y="653751"/>
                </a:lnTo>
                <a:lnTo>
                  <a:pt x="2227566" y="614077"/>
                </a:lnTo>
                <a:lnTo>
                  <a:pt x="2205182" y="575308"/>
                </a:lnTo>
                <a:lnTo>
                  <a:pt x="2181398" y="537478"/>
                </a:lnTo>
                <a:lnTo>
                  <a:pt x="2156247" y="500624"/>
                </a:lnTo>
                <a:lnTo>
                  <a:pt x="2129767" y="464780"/>
                </a:lnTo>
                <a:lnTo>
                  <a:pt x="2101992" y="429983"/>
                </a:lnTo>
                <a:lnTo>
                  <a:pt x="2072958" y="396268"/>
                </a:lnTo>
                <a:lnTo>
                  <a:pt x="2042701" y="363669"/>
                </a:lnTo>
                <a:lnTo>
                  <a:pt x="2011255" y="332224"/>
                </a:lnTo>
                <a:lnTo>
                  <a:pt x="1978657" y="301966"/>
                </a:lnTo>
                <a:lnTo>
                  <a:pt x="1944941" y="272932"/>
                </a:lnTo>
                <a:lnTo>
                  <a:pt x="1910144" y="245157"/>
                </a:lnTo>
                <a:lnTo>
                  <a:pt x="1874301" y="218677"/>
                </a:lnTo>
                <a:lnTo>
                  <a:pt x="1837446" y="193527"/>
                </a:lnTo>
                <a:lnTo>
                  <a:pt x="1799617" y="169742"/>
                </a:lnTo>
                <a:lnTo>
                  <a:pt x="1760847" y="147358"/>
                </a:lnTo>
                <a:lnTo>
                  <a:pt x="1721174" y="126411"/>
                </a:lnTo>
                <a:lnTo>
                  <a:pt x="1680631" y="106936"/>
                </a:lnTo>
                <a:lnTo>
                  <a:pt x="1639255" y="88968"/>
                </a:lnTo>
                <a:lnTo>
                  <a:pt x="1597081" y="72543"/>
                </a:lnTo>
                <a:lnTo>
                  <a:pt x="1554145" y="57696"/>
                </a:lnTo>
                <a:lnTo>
                  <a:pt x="1510481" y="44463"/>
                </a:lnTo>
                <a:lnTo>
                  <a:pt x="1466127" y="32879"/>
                </a:lnTo>
                <a:lnTo>
                  <a:pt x="1421116" y="22981"/>
                </a:lnTo>
                <a:lnTo>
                  <a:pt x="1375484" y="14802"/>
                </a:lnTo>
                <a:lnTo>
                  <a:pt x="1329268" y="8379"/>
                </a:lnTo>
                <a:lnTo>
                  <a:pt x="1282501" y="3747"/>
                </a:lnTo>
                <a:lnTo>
                  <a:pt x="1235221" y="942"/>
                </a:lnTo>
                <a:lnTo>
                  <a:pt x="1187462" y="0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E473B0AB-F8E2-8EEA-21FC-B44620DB5A6E}"/>
              </a:ext>
            </a:extLst>
          </p:cNvPr>
          <p:cNvSpPr/>
          <p:nvPr/>
        </p:nvSpPr>
        <p:spPr>
          <a:xfrm>
            <a:off x="4158538" y="2968388"/>
            <a:ext cx="2375535" cy="2375535"/>
          </a:xfrm>
          <a:custGeom>
            <a:avLst/>
            <a:gdLst/>
            <a:ahLst/>
            <a:cxnLst/>
            <a:rect l="l" t="t" r="r" b="b"/>
            <a:pathLst>
              <a:path w="2375534" h="2375535">
                <a:moveTo>
                  <a:pt x="0" y="1187462"/>
                </a:moveTo>
                <a:lnTo>
                  <a:pt x="942" y="1235222"/>
                </a:lnTo>
                <a:lnTo>
                  <a:pt x="3747" y="1282503"/>
                </a:lnTo>
                <a:lnTo>
                  <a:pt x="8379" y="1329270"/>
                </a:lnTo>
                <a:lnTo>
                  <a:pt x="14802" y="1375487"/>
                </a:lnTo>
                <a:lnTo>
                  <a:pt x="22981" y="1421119"/>
                </a:lnTo>
                <a:lnTo>
                  <a:pt x="32879" y="1466131"/>
                </a:lnTo>
                <a:lnTo>
                  <a:pt x="44463" y="1510486"/>
                </a:lnTo>
                <a:lnTo>
                  <a:pt x="57696" y="1554150"/>
                </a:lnTo>
                <a:lnTo>
                  <a:pt x="72543" y="1597086"/>
                </a:lnTo>
                <a:lnTo>
                  <a:pt x="88968" y="1639260"/>
                </a:lnTo>
                <a:lnTo>
                  <a:pt x="106936" y="1680637"/>
                </a:lnTo>
                <a:lnTo>
                  <a:pt x="126411" y="1721179"/>
                </a:lnTo>
                <a:lnTo>
                  <a:pt x="147358" y="1760853"/>
                </a:lnTo>
                <a:lnTo>
                  <a:pt x="169742" y="1799622"/>
                </a:lnTo>
                <a:lnTo>
                  <a:pt x="193527" y="1837452"/>
                </a:lnTo>
                <a:lnTo>
                  <a:pt x="218677" y="1874306"/>
                </a:lnTo>
                <a:lnTo>
                  <a:pt x="245157" y="1910150"/>
                </a:lnTo>
                <a:lnTo>
                  <a:pt x="272932" y="1944947"/>
                </a:lnTo>
                <a:lnTo>
                  <a:pt x="301966" y="1978662"/>
                </a:lnTo>
                <a:lnTo>
                  <a:pt x="332224" y="2011260"/>
                </a:lnTo>
                <a:lnTo>
                  <a:pt x="363669" y="2042705"/>
                </a:lnTo>
                <a:lnTo>
                  <a:pt x="396268" y="2072963"/>
                </a:lnTo>
                <a:lnTo>
                  <a:pt x="429983" y="2101996"/>
                </a:lnTo>
                <a:lnTo>
                  <a:pt x="464780" y="2129771"/>
                </a:lnTo>
                <a:lnTo>
                  <a:pt x="500624" y="2156251"/>
                </a:lnTo>
                <a:lnTo>
                  <a:pt x="537478" y="2181401"/>
                </a:lnTo>
                <a:lnTo>
                  <a:pt x="575308" y="2205185"/>
                </a:lnTo>
                <a:lnTo>
                  <a:pt x="614077" y="2227569"/>
                </a:lnTo>
                <a:lnTo>
                  <a:pt x="653751" y="2248516"/>
                </a:lnTo>
                <a:lnTo>
                  <a:pt x="694293" y="2267991"/>
                </a:lnTo>
                <a:lnTo>
                  <a:pt x="735669" y="2285958"/>
                </a:lnTo>
                <a:lnTo>
                  <a:pt x="777843" y="2302383"/>
                </a:lnTo>
                <a:lnTo>
                  <a:pt x="820780" y="2317230"/>
                </a:lnTo>
                <a:lnTo>
                  <a:pt x="864443" y="2330462"/>
                </a:lnTo>
                <a:lnTo>
                  <a:pt x="908798" y="2342046"/>
                </a:lnTo>
                <a:lnTo>
                  <a:pt x="953809" y="2351944"/>
                </a:lnTo>
                <a:lnTo>
                  <a:pt x="999440" y="2360123"/>
                </a:lnTo>
                <a:lnTo>
                  <a:pt x="1045657" y="2366545"/>
                </a:lnTo>
                <a:lnTo>
                  <a:pt x="1092423" y="2371177"/>
                </a:lnTo>
                <a:lnTo>
                  <a:pt x="1139703" y="2373982"/>
                </a:lnTo>
                <a:lnTo>
                  <a:pt x="1187462" y="2374925"/>
                </a:lnTo>
                <a:lnTo>
                  <a:pt x="1235221" y="2373982"/>
                </a:lnTo>
                <a:lnTo>
                  <a:pt x="1282501" y="2371177"/>
                </a:lnTo>
                <a:lnTo>
                  <a:pt x="1329268" y="2366545"/>
                </a:lnTo>
                <a:lnTo>
                  <a:pt x="1375484" y="2360123"/>
                </a:lnTo>
                <a:lnTo>
                  <a:pt x="1421116" y="2351944"/>
                </a:lnTo>
                <a:lnTo>
                  <a:pt x="1466127" y="2342046"/>
                </a:lnTo>
                <a:lnTo>
                  <a:pt x="1510481" y="2330462"/>
                </a:lnTo>
                <a:lnTo>
                  <a:pt x="1554145" y="2317230"/>
                </a:lnTo>
                <a:lnTo>
                  <a:pt x="1597081" y="2302383"/>
                </a:lnTo>
                <a:lnTo>
                  <a:pt x="1639255" y="2285958"/>
                </a:lnTo>
                <a:lnTo>
                  <a:pt x="1680631" y="2267991"/>
                </a:lnTo>
                <a:lnTo>
                  <a:pt x="1721174" y="2248516"/>
                </a:lnTo>
                <a:lnTo>
                  <a:pt x="1760847" y="2227569"/>
                </a:lnTo>
                <a:lnTo>
                  <a:pt x="1799617" y="2205185"/>
                </a:lnTo>
                <a:lnTo>
                  <a:pt x="1837446" y="2181401"/>
                </a:lnTo>
                <a:lnTo>
                  <a:pt x="1874301" y="2156251"/>
                </a:lnTo>
                <a:lnTo>
                  <a:pt x="1910144" y="2129771"/>
                </a:lnTo>
                <a:lnTo>
                  <a:pt x="1944941" y="2101996"/>
                </a:lnTo>
                <a:lnTo>
                  <a:pt x="1978657" y="2072963"/>
                </a:lnTo>
                <a:lnTo>
                  <a:pt x="2011255" y="2042705"/>
                </a:lnTo>
                <a:lnTo>
                  <a:pt x="2042701" y="2011260"/>
                </a:lnTo>
                <a:lnTo>
                  <a:pt x="2072958" y="1978662"/>
                </a:lnTo>
                <a:lnTo>
                  <a:pt x="2101992" y="1944947"/>
                </a:lnTo>
                <a:lnTo>
                  <a:pt x="2129767" y="1910150"/>
                </a:lnTo>
                <a:lnTo>
                  <a:pt x="2156247" y="1874306"/>
                </a:lnTo>
                <a:lnTo>
                  <a:pt x="2181398" y="1837452"/>
                </a:lnTo>
                <a:lnTo>
                  <a:pt x="2205182" y="1799622"/>
                </a:lnTo>
                <a:lnTo>
                  <a:pt x="2227566" y="1760853"/>
                </a:lnTo>
                <a:lnTo>
                  <a:pt x="2248513" y="1721179"/>
                </a:lnTo>
                <a:lnTo>
                  <a:pt x="2267989" y="1680637"/>
                </a:lnTo>
                <a:lnTo>
                  <a:pt x="2285957" y="1639260"/>
                </a:lnTo>
                <a:lnTo>
                  <a:pt x="2302382" y="1597086"/>
                </a:lnTo>
                <a:lnTo>
                  <a:pt x="2317228" y="1554150"/>
                </a:lnTo>
                <a:lnTo>
                  <a:pt x="2330461" y="1510486"/>
                </a:lnTo>
                <a:lnTo>
                  <a:pt x="2342045" y="1466131"/>
                </a:lnTo>
                <a:lnTo>
                  <a:pt x="2351944" y="1421119"/>
                </a:lnTo>
                <a:lnTo>
                  <a:pt x="2360122" y="1375487"/>
                </a:lnTo>
                <a:lnTo>
                  <a:pt x="2366545" y="1329270"/>
                </a:lnTo>
                <a:lnTo>
                  <a:pt x="2371177" y="1282503"/>
                </a:lnTo>
                <a:lnTo>
                  <a:pt x="2373982" y="1235222"/>
                </a:lnTo>
                <a:lnTo>
                  <a:pt x="2374925" y="1187462"/>
                </a:lnTo>
                <a:lnTo>
                  <a:pt x="2373982" y="1139703"/>
                </a:lnTo>
                <a:lnTo>
                  <a:pt x="2371177" y="1092423"/>
                </a:lnTo>
                <a:lnTo>
                  <a:pt x="2366545" y="1045657"/>
                </a:lnTo>
                <a:lnTo>
                  <a:pt x="2360122" y="999440"/>
                </a:lnTo>
                <a:lnTo>
                  <a:pt x="2351944" y="953809"/>
                </a:lnTo>
                <a:lnTo>
                  <a:pt x="2342045" y="908798"/>
                </a:lnTo>
                <a:lnTo>
                  <a:pt x="2330461" y="864443"/>
                </a:lnTo>
                <a:lnTo>
                  <a:pt x="2317228" y="820780"/>
                </a:lnTo>
                <a:lnTo>
                  <a:pt x="2302382" y="777843"/>
                </a:lnTo>
                <a:lnTo>
                  <a:pt x="2285957" y="735669"/>
                </a:lnTo>
                <a:lnTo>
                  <a:pt x="2267989" y="694293"/>
                </a:lnTo>
                <a:lnTo>
                  <a:pt x="2248513" y="653751"/>
                </a:lnTo>
                <a:lnTo>
                  <a:pt x="2227566" y="614077"/>
                </a:lnTo>
                <a:lnTo>
                  <a:pt x="2205182" y="575308"/>
                </a:lnTo>
                <a:lnTo>
                  <a:pt x="2181398" y="537478"/>
                </a:lnTo>
                <a:lnTo>
                  <a:pt x="2156247" y="500624"/>
                </a:lnTo>
                <a:lnTo>
                  <a:pt x="2129767" y="464780"/>
                </a:lnTo>
                <a:lnTo>
                  <a:pt x="2101992" y="429983"/>
                </a:lnTo>
                <a:lnTo>
                  <a:pt x="2072958" y="396268"/>
                </a:lnTo>
                <a:lnTo>
                  <a:pt x="2042701" y="363669"/>
                </a:lnTo>
                <a:lnTo>
                  <a:pt x="2011255" y="332224"/>
                </a:lnTo>
                <a:lnTo>
                  <a:pt x="1978657" y="301966"/>
                </a:lnTo>
                <a:lnTo>
                  <a:pt x="1944941" y="272932"/>
                </a:lnTo>
                <a:lnTo>
                  <a:pt x="1910144" y="245157"/>
                </a:lnTo>
                <a:lnTo>
                  <a:pt x="1874301" y="218677"/>
                </a:lnTo>
                <a:lnTo>
                  <a:pt x="1837446" y="193527"/>
                </a:lnTo>
                <a:lnTo>
                  <a:pt x="1799617" y="169742"/>
                </a:lnTo>
                <a:lnTo>
                  <a:pt x="1760847" y="147358"/>
                </a:lnTo>
                <a:lnTo>
                  <a:pt x="1721174" y="126411"/>
                </a:lnTo>
                <a:lnTo>
                  <a:pt x="1680631" y="106936"/>
                </a:lnTo>
                <a:lnTo>
                  <a:pt x="1639255" y="88968"/>
                </a:lnTo>
                <a:lnTo>
                  <a:pt x="1597081" y="72543"/>
                </a:lnTo>
                <a:lnTo>
                  <a:pt x="1554145" y="57696"/>
                </a:lnTo>
                <a:lnTo>
                  <a:pt x="1510481" y="44463"/>
                </a:lnTo>
                <a:lnTo>
                  <a:pt x="1466127" y="32879"/>
                </a:lnTo>
                <a:lnTo>
                  <a:pt x="1421116" y="22981"/>
                </a:lnTo>
                <a:lnTo>
                  <a:pt x="1375484" y="14802"/>
                </a:lnTo>
                <a:lnTo>
                  <a:pt x="1329268" y="8379"/>
                </a:lnTo>
                <a:lnTo>
                  <a:pt x="1282501" y="3747"/>
                </a:lnTo>
                <a:lnTo>
                  <a:pt x="1235221" y="942"/>
                </a:lnTo>
                <a:lnTo>
                  <a:pt x="1187462" y="0"/>
                </a:lnTo>
                <a:lnTo>
                  <a:pt x="1139703" y="942"/>
                </a:lnTo>
                <a:lnTo>
                  <a:pt x="1092423" y="3747"/>
                </a:lnTo>
                <a:lnTo>
                  <a:pt x="1045657" y="8379"/>
                </a:lnTo>
                <a:lnTo>
                  <a:pt x="999440" y="14802"/>
                </a:lnTo>
                <a:lnTo>
                  <a:pt x="953809" y="22981"/>
                </a:lnTo>
                <a:lnTo>
                  <a:pt x="908798" y="32879"/>
                </a:lnTo>
                <a:lnTo>
                  <a:pt x="864443" y="44463"/>
                </a:lnTo>
                <a:lnTo>
                  <a:pt x="820780" y="57696"/>
                </a:lnTo>
                <a:lnTo>
                  <a:pt x="777843" y="72543"/>
                </a:lnTo>
                <a:lnTo>
                  <a:pt x="735669" y="88968"/>
                </a:lnTo>
                <a:lnTo>
                  <a:pt x="694293" y="106936"/>
                </a:lnTo>
                <a:lnTo>
                  <a:pt x="653751" y="126411"/>
                </a:lnTo>
                <a:lnTo>
                  <a:pt x="614077" y="147358"/>
                </a:lnTo>
                <a:lnTo>
                  <a:pt x="575308" y="169742"/>
                </a:lnTo>
                <a:lnTo>
                  <a:pt x="537478" y="193527"/>
                </a:lnTo>
                <a:lnTo>
                  <a:pt x="500624" y="218677"/>
                </a:lnTo>
                <a:lnTo>
                  <a:pt x="464780" y="245157"/>
                </a:lnTo>
                <a:lnTo>
                  <a:pt x="429983" y="272932"/>
                </a:lnTo>
                <a:lnTo>
                  <a:pt x="396268" y="301966"/>
                </a:lnTo>
                <a:lnTo>
                  <a:pt x="363669" y="332224"/>
                </a:lnTo>
                <a:lnTo>
                  <a:pt x="332224" y="363669"/>
                </a:lnTo>
                <a:lnTo>
                  <a:pt x="301966" y="396268"/>
                </a:lnTo>
                <a:lnTo>
                  <a:pt x="272932" y="429983"/>
                </a:lnTo>
                <a:lnTo>
                  <a:pt x="245157" y="464780"/>
                </a:lnTo>
                <a:lnTo>
                  <a:pt x="218677" y="500624"/>
                </a:lnTo>
                <a:lnTo>
                  <a:pt x="193527" y="537478"/>
                </a:lnTo>
                <a:lnTo>
                  <a:pt x="169742" y="575308"/>
                </a:lnTo>
                <a:lnTo>
                  <a:pt x="147358" y="614077"/>
                </a:lnTo>
                <a:lnTo>
                  <a:pt x="126411" y="653751"/>
                </a:lnTo>
                <a:lnTo>
                  <a:pt x="106936" y="694293"/>
                </a:lnTo>
                <a:lnTo>
                  <a:pt x="88968" y="735669"/>
                </a:lnTo>
                <a:lnTo>
                  <a:pt x="72543" y="777843"/>
                </a:lnTo>
                <a:lnTo>
                  <a:pt x="57696" y="820780"/>
                </a:lnTo>
                <a:lnTo>
                  <a:pt x="44463" y="864443"/>
                </a:lnTo>
                <a:lnTo>
                  <a:pt x="32879" y="908798"/>
                </a:lnTo>
                <a:lnTo>
                  <a:pt x="22981" y="953809"/>
                </a:lnTo>
                <a:lnTo>
                  <a:pt x="14802" y="999440"/>
                </a:lnTo>
                <a:lnTo>
                  <a:pt x="8379" y="1045657"/>
                </a:lnTo>
                <a:lnTo>
                  <a:pt x="3747" y="1092423"/>
                </a:lnTo>
                <a:lnTo>
                  <a:pt x="942" y="1139703"/>
                </a:lnTo>
                <a:lnTo>
                  <a:pt x="0" y="1187462"/>
                </a:lnTo>
                <a:close/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="" xmlns:a16="http://schemas.microsoft.com/office/drawing/2014/main" id="{0AC628E8-C892-68BB-F14C-AFAF7D9613E9}"/>
              </a:ext>
            </a:extLst>
          </p:cNvPr>
          <p:cNvSpPr/>
          <p:nvPr/>
        </p:nvSpPr>
        <p:spPr>
          <a:xfrm>
            <a:off x="0" y="2971215"/>
            <a:ext cx="1946275" cy="2375535"/>
          </a:xfrm>
          <a:custGeom>
            <a:avLst/>
            <a:gdLst/>
            <a:ahLst/>
            <a:cxnLst/>
            <a:rect l="l" t="t" r="r" b="b"/>
            <a:pathLst>
              <a:path w="1946275" h="2375535">
                <a:moveTo>
                  <a:pt x="0" y="2101225"/>
                </a:moveTo>
                <a:lnTo>
                  <a:pt x="35693" y="2129771"/>
                </a:lnTo>
                <a:lnTo>
                  <a:pt x="71537" y="2156251"/>
                </a:lnTo>
                <a:lnTo>
                  <a:pt x="108391" y="2181401"/>
                </a:lnTo>
                <a:lnTo>
                  <a:pt x="146220" y="2205185"/>
                </a:lnTo>
                <a:lnTo>
                  <a:pt x="184990" y="2227569"/>
                </a:lnTo>
                <a:lnTo>
                  <a:pt x="224663" y="2248516"/>
                </a:lnTo>
                <a:lnTo>
                  <a:pt x="265206" y="2267991"/>
                </a:lnTo>
                <a:lnTo>
                  <a:pt x="306582" y="2285958"/>
                </a:lnTo>
                <a:lnTo>
                  <a:pt x="348756" y="2302383"/>
                </a:lnTo>
                <a:lnTo>
                  <a:pt x="391692" y="2317230"/>
                </a:lnTo>
                <a:lnTo>
                  <a:pt x="435356" y="2330462"/>
                </a:lnTo>
                <a:lnTo>
                  <a:pt x="479711" y="2342046"/>
                </a:lnTo>
                <a:lnTo>
                  <a:pt x="524721" y="2351944"/>
                </a:lnTo>
                <a:lnTo>
                  <a:pt x="570353" y="2360123"/>
                </a:lnTo>
                <a:lnTo>
                  <a:pt x="616569" y="2366545"/>
                </a:lnTo>
                <a:lnTo>
                  <a:pt x="663336" y="2371177"/>
                </a:lnTo>
                <a:lnTo>
                  <a:pt x="710616" y="2373982"/>
                </a:lnTo>
                <a:lnTo>
                  <a:pt x="758375" y="2374925"/>
                </a:lnTo>
                <a:lnTo>
                  <a:pt x="806134" y="2373982"/>
                </a:lnTo>
                <a:lnTo>
                  <a:pt x="853414" y="2371177"/>
                </a:lnTo>
                <a:lnTo>
                  <a:pt x="900180" y="2366545"/>
                </a:lnTo>
                <a:lnTo>
                  <a:pt x="946397" y="2360123"/>
                </a:lnTo>
                <a:lnTo>
                  <a:pt x="992028" y="2351944"/>
                </a:lnTo>
                <a:lnTo>
                  <a:pt x="1037039" y="2342046"/>
                </a:lnTo>
                <a:lnTo>
                  <a:pt x="1081394" y="2330462"/>
                </a:lnTo>
                <a:lnTo>
                  <a:pt x="1125058" y="2317230"/>
                </a:lnTo>
                <a:lnTo>
                  <a:pt x="1167994" y="2302383"/>
                </a:lnTo>
                <a:lnTo>
                  <a:pt x="1210168" y="2285958"/>
                </a:lnTo>
                <a:lnTo>
                  <a:pt x="1251544" y="2267991"/>
                </a:lnTo>
                <a:lnTo>
                  <a:pt x="1292086" y="2248516"/>
                </a:lnTo>
                <a:lnTo>
                  <a:pt x="1331760" y="2227569"/>
                </a:lnTo>
                <a:lnTo>
                  <a:pt x="1370530" y="2205185"/>
                </a:lnTo>
                <a:lnTo>
                  <a:pt x="1408359" y="2181401"/>
                </a:lnTo>
                <a:lnTo>
                  <a:pt x="1445213" y="2156251"/>
                </a:lnTo>
                <a:lnTo>
                  <a:pt x="1481057" y="2129771"/>
                </a:lnTo>
                <a:lnTo>
                  <a:pt x="1515854" y="2101996"/>
                </a:lnTo>
                <a:lnTo>
                  <a:pt x="1549570" y="2072963"/>
                </a:lnTo>
                <a:lnTo>
                  <a:pt x="1582168" y="2042705"/>
                </a:lnTo>
                <a:lnTo>
                  <a:pt x="1613614" y="2011260"/>
                </a:lnTo>
                <a:lnTo>
                  <a:pt x="1643871" y="1978662"/>
                </a:lnTo>
                <a:lnTo>
                  <a:pt x="1672905" y="1944947"/>
                </a:lnTo>
                <a:lnTo>
                  <a:pt x="1700680" y="1910150"/>
                </a:lnTo>
                <a:lnTo>
                  <a:pt x="1727160" y="1874306"/>
                </a:lnTo>
                <a:lnTo>
                  <a:pt x="1752310" y="1837452"/>
                </a:lnTo>
                <a:lnTo>
                  <a:pt x="1776095" y="1799622"/>
                </a:lnTo>
                <a:lnTo>
                  <a:pt x="1798479" y="1760853"/>
                </a:lnTo>
                <a:lnTo>
                  <a:pt x="1819426" y="1721179"/>
                </a:lnTo>
                <a:lnTo>
                  <a:pt x="1838901" y="1680637"/>
                </a:lnTo>
                <a:lnTo>
                  <a:pt x="1856869" y="1639260"/>
                </a:lnTo>
                <a:lnTo>
                  <a:pt x="1873294" y="1597086"/>
                </a:lnTo>
                <a:lnTo>
                  <a:pt x="1888141" y="1554150"/>
                </a:lnTo>
                <a:lnTo>
                  <a:pt x="1901374" y="1510486"/>
                </a:lnTo>
                <a:lnTo>
                  <a:pt x="1912958" y="1466131"/>
                </a:lnTo>
                <a:lnTo>
                  <a:pt x="1922857" y="1421119"/>
                </a:lnTo>
                <a:lnTo>
                  <a:pt x="1931035" y="1375487"/>
                </a:lnTo>
                <a:lnTo>
                  <a:pt x="1937458" y="1329270"/>
                </a:lnTo>
                <a:lnTo>
                  <a:pt x="1942090" y="1282503"/>
                </a:lnTo>
                <a:lnTo>
                  <a:pt x="1944895" y="1235222"/>
                </a:lnTo>
                <a:lnTo>
                  <a:pt x="1945838" y="1187462"/>
                </a:lnTo>
                <a:lnTo>
                  <a:pt x="1944895" y="1139703"/>
                </a:lnTo>
                <a:lnTo>
                  <a:pt x="1942090" y="1092423"/>
                </a:lnTo>
                <a:lnTo>
                  <a:pt x="1937458" y="1045657"/>
                </a:lnTo>
                <a:lnTo>
                  <a:pt x="1931035" y="999440"/>
                </a:lnTo>
                <a:lnTo>
                  <a:pt x="1922857" y="953809"/>
                </a:lnTo>
                <a:lnTo>
                  <a:pt x="1912958" y="908798"/>
                </a:lnTo>
                <a:lnTo>
                  <a:pt x="1901374" y="864443"/>
                </a:lnTo>
                <a:lnTo>
                  <a:pt x="1888141" y="820780"/>
                </a:lnTo>
                <a:lnTo>
                  <a:pt x="1873294" y="777843"/>
                </a:lnTo>
                <a:lnTo>
                  <a:pt x="1856869" y="735669"/>
                </a:lnTo>
                <a:lnTo>
                  <a:pt x="1838901" y="694293"/>
                </a:lnTo>
                <a:lnTo>
                  <a:pt x="1819426" y="653751"/>
                </a:lnTo>
                <a:lnTo>
                  <a:pt x="1798479" y="614077"/>
                </a:lnTo>
                <a:lnTo>
                  <a:pt x="1776095" y="575308"/>
                </a:lnTo>
                <a:lnTo>
                  <a:pt x="1752310" y="537478"/>
                </a:lnTo>
                <a:lnTo>
                  <a:pt x="1727160" y="500624"/>
                </a:lnTo>
                <a:lnTo>
                  <a:pt x="1700680" y="464780"/>
                </a:lnTo>
                <a:lnTo>
                  <a:pt x="1672905" y="429983"/>
                </a:lnTo>
                <a:lnTo>
                  <a:pt x="1643871" y="396268"/>
                </a:lnTo>
                <a:lnTo>
                  <a:pt x="1613614" y="363669"/>
                </a:lnTo>
                <a:lnTo>
                  <a:pt x="1582168" y="332224"/>
                </a:lnTo>
                <a:lnTo>
                  <a:pt x="1549570" y="301966"/>
                </a:lnTo>
                <a:lnTo>
                  <a:pt x="1515854" y="272932"/>
                </a:lnTo>
                <a:lnTo>
                  <a:pt x="1481057" y="245157"/>
                </a:lnTo>
                <a:lnTo>
                  <a:pt x="1445213" y="218677"/>
                </a:lnTo>
                <a:lnTo>
                  <a:pt x="1408359" y="193527"/>
                </a:lnTo>
                <a:lnTo>
                  <a:pt x="1370530" y="169742"/>
                </a:lnTo>
                <a:lnTo>
                  <a:pt x="1331760" y="147358"/>
                </a:lnTo>
                <a:lnTo>
                  <a:pt x="1292086" y="126411"/>
                </a:lnTo>
                <a:lnTo>
                  <a:pt x="1251544" y="106936"/>
                </a:lnTo>
                <a:lnTo>
                  <a:pt x="1210168" y="88968"/>
                </a:lnTo>
                <a:lnTo>
                  <a:pt x="1167994" y="72543"/>
                </a:lnTo>
                <a:lnTo>
                  <a:pt x="1125058" y="57696"/>
                </a:lnTo>
                <a:lnTo>
                  <a:pt x="1081394" y="44463"/>
                </a:lnTo>
                <a:lnTo>
                  <a:pt x="1037039" y="32879"/>
                </a:lnTo>
                <a:lnTo>
                  <a:pt x="992028" y="22981"/>
                </a:lnTo>
                <a:lnTo>
                  <a:pt x="946397" y="14802"/>
                </a:lnTo>
                <a:lnTo>
                  <a:pt x="900180" y="8379"/>
                </a:lnTo>
                <a:lnTo>
                  <a:pt x="853414" y="3747"/>
                </a:lnTo>
                <a:lnTo>
                  <a:pt x="806134" y="942"/>
                </a:lnTo>
                <a:lnTo>
                  <a:pt x="758375" y="0"/>
                </a:lnTo>
                <a:lnTo>
                  <a:pt x="710616" y="942"/>
                </a:lnTo>
                <a:lnTo>
                  <a:pt x="663336" y="3747"/>
                </a:lnTo>
                <a:lnTo>
                  <a:pt x="616569" y="8379"/>
                </a:lnTo>
                <a:lnTo>
                  <a:pt x="570353" y="14802"/>
                </a:lnTo>
                <a:lnTo>
                  <a:pt x="524721" y="22981"/>
                </a:lnTo>
                <a:lnTo>
                  <a:pt x="479711" y="32879"/>
                </a:lnTo>
                <a:lnTo>
                  <a:pt x="435356" y="44463"/>
                </a:lnTo>
                <a:lnTo>
                  <a:pt x="391692" y="57696"/>
                </a:lnTo>
                <a:lnTo>
                  <a:pt x="348756" y="72543"/>
                </a:lnTo>
                <a:lnTo>
                  <a:pt x="306582" y="88968"/>
                </a:lnTo>
                <a:lnTo>
                  <a:pt x="265206" y="106936"/>
                </a:lnTo>
                <a:lnTo>
                  <a:pt x="224663" y="126411"/>
                </a:lnTo>
                <a:lnTo>
                  <a:pt x="184990" y="147358"/>
                </a:lnTo>
                <a:lnTo>
                  <a:pt x="146220" y="169742"/>
                </a:lnTo>
                <a:lnTo>
                  <a:pt x="108391" y="193527"/>
                </a:lnTo>
                <a:lnTo>
                  <a:pt x="71537" y="218677"/>
                </a:lnTo>
                <a:lnTo>
                  <a:pt x="35693" y="245157"/>
                </a:lnTo>
                <a:lnTo>
                  <a:pt x="896" y="272932"/>
                </a:lnTo>
                <a:lnTo>
                  <a:pt x="0" y="273704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="" xmlns:a16="http://schemas.microsoft.com/office/drawing/2014/main" id="{68C49861-4285-3818-D28A-A0EE27BEB94D}"/>
              </a:ext>
            </a:extLst>
          </p:cNvPr>
          <p:cNvSpPr/>
          <p:nvPr/>
        </p:nvSpPr>
        <p:spPr>
          <a:xfrm>
            <a:off x="8774356" y="2971215"/>
            <a:ext cx="1917700" cy="2375535"/>
          </a:xfrm>
          <a:custGeom>
            <a:avLst/>
            <a:gdLst/>
            <a:ahLst/>
            <a:cxnLst/>
            <a:rect l="l" t="t" r="r" b="b"/>
            <a:pathLst>
              <a:path w="1917700" h="2375535">
                <a:moveTo>
                  <a:pt x="1917646" y="2123783"/>
                </a:moveTo>
                <a:lnTo>
                  <a:pt x="1874301" y="2156251"/>
                </a:lnTo>
                <a:lnTo>
                  <a:pt x="1837446" y="2181401"/>
                </a:lnTo>
                <a:lnTo>
                  <a:pt x="1799617" y="2205185"/>
                </a:lnTo>
                <a:lnTo>
                  <a:pt x="1760847" y="2227569"/>
                </a:lnTo>
                <a:lnTo>
                  <a:pt x="1721174" y="2248516"/>
                </a:lnTo>
                <a:lnTo>
                  <a:pt x="1680631" y="2267991"/>
                </a:lnTo>
                <a:lnTo>
                  <a:pt x="1639255" y="2285958"/>
                </a:lnTo>
                <a:lnTo>
                  <a:pt x="1597081" y="2302383"/>
                </a:lnTo>
                <a:lnTo>
                  <a:pt x="1554145" y="2317230"/>
                </a:lnTo>
                <a:lnTo>
                  <a:pt x="1510481" y="2330462"/>
                </a:lnTo>
                <a:lnTo>
                  <a:pt x="1466127" y="2342046"/>
                </a:lnTo>
                <a:lnTo>
                  <a:pt x="1421116" y="2351944"/>
                </a:lnTo>
                <a:lnTo>
                  <a:pt x="1375484" y="2360123"/>
                </a:lnTo>
                <a:lnTo>
                  <a:pt x="1329268" y="2366545"/>
                </a:lnTo>
                <a:lnTo>
                  <a:pt x="1282501" y="2371177"/>
                </a:lnTo>
                <a:lnTo>
                  <a:pt x="1235221" y="2373982"/>
                </a:lnTo>
                <a:lnTo>
                  <a:pt x="1187462" y="2374925"/>
                </a:lnTo>
                <a:lnTo>
                  <a:pt x="1139703" y="2373982"/>
                </a:lnTo>
                <a:lnTo>
                  <a:pt x="1092423" y="2371177"/>
                </a:lnTo>
                <a:lnTo>
                  <a:pt x="1045657" y="2366545"/>
                </a:lnTo>
                <a:lnTo>
                  <a:pt x="999440" y="2360123"/>
                </a:lnTo>
                <a:lnTo>
                  <a:pt x="953809" y="2351944"/>
                </a:lnTo>
                <a:lnTo>
                  <a:pt x="908798" y="2342046"/>
                </a:lnTo>
                <a:lnTo>
                  <a:pt x="864443" y="2330462"/>
                </a:lnTo>
                <a:lnTo>
                  <a:pt x="820780" y="2317230"/>
                </a:lnTo>
                <a:lnTo>
                  <a:pt x="777843" y="2302383"/>
                </a:lnTo>
                <a:lnTo>
                  <a:pt x="735669" y="2285958"/>
                </a:lnTo>
                <a:lnTo>
                  <a:pt x="694293" y="2267991"/>
                </a:lnTo>
                <a:lnTo>
                  <a:pt x="653751" y="2248516"/>
                </a:lnTo>
                <a:lnTo>
                  <a:pt x="614077" y="2227569"/>
                </a:lnTo>
                <a:lnTo>
                  <a:pt x="575308" y="2205185"/>
                </a:lnTo>
                <a:lnTo>
                  <a:pt x="537478" y="2181401"/>
                </a:lnTo>
                <a:lnTo>
                  <a:pt x="500624" y="2156251"/>
                </a:lnTo>
                <a:lnTo>
                  <a:pt x="464780" y="2129771"/>
                </a:lnTo>
                <a:lnTo>
                  <a:pt x="429983" y="2101996"/>
                </a:lnTo>
                <a:lnTo>
                  <a:pt x="396268" y="2072963"/>
                </a:lnTo>
                <a:lnTo>
                  <a:pt x="363669" y="2042705"/>
                </a:lnTo>
                <a:lnTo>
                  <a:pt x="332224" y="2011260"/>
                </a:lnTo>
                <a:lnTo>
                  <a:pt x="301966" y="1978662"/>
                </a:lnTo>
                <a:lnTo>
                  <a:pt x="272932" y="1944947"/>
                </a:lnTo>
                <a:lnTo>
                  <a:pt x="245157" y="1910150"/>
                </a:lnTo>
                <a:lnTo>
                  <a:pt x="218677" y="1874306"/>
                </a:lnTo>
                <a:lnTo>
                  <a:pt x="193527" y="1837452"/>
                </a:lnTo>
                <a:lnTo>
                  <a:pt x="169742" y="1799622"/>
                </a:lnTo>
                <a:lnTo>
                  <a:pt x="147358" y="1760853"/>
                </a:lnTo>
                <a:lnTo>
                  <a:pt x="126411" y="1721179"/>
                </a:lnTo>
                <a:lnTo>
                  <a:pt x="106936" y="1680637"/>
                </a:lnTo>
                <a:lnTo>
                  <a:pt x="88968" y="1639260"/>
                </a:lnTo>
                <a:lnTo>
                  <a:pt x="72543" y="1597086"/>
                </a:lnTo>
                <a:lnTo>
                  <a:pt x="57696" y="1554150"/>
                </a:lnTo>
                <a:lnTo>
                  <a:pt x="44463" y="1510486"/>
                </a:lnTo>
                <a:lnTo>
                  <a:pt x="32879" y="1466131"/>
                </a:lnTo>
                <a:lnTo>
                  <a:pt x="22981" y="1421119"/>
                </a:lnTo>
                <a:lnTo>
                  <a:pt x="14802" y="1375487"/>
                </a:lnTo>
                <a:lnTo>
                  <a:pt x="8379" y="1329270"/>
                </a:lnTo>
                <a:lnTo>
                  <a:pt x="3747" y="1282503"/>
                </a:lnTo>
                <a:lnTo>
                  <a:pt x="942" y="1235222"/>
                </a:lnTo>
                <a:lnTo>
                  <a:pt x="0" y="1187462"/>
                </a:lnTo>
                <a:lnTo>
                  <a:pt x="942" y="1139703"/>
                </a:lnTo>
                <a:lnTo>
                  <a:pt x="3747" y="1092423"/>
                </a:lnTo>
                <a:lnTo>
                  <a:pt x="8379" y="1045657"/>
                </a:lnTo>
                <a:lnTo>
                  <a:pt x="14802" y="999440"/>
                </a:lnTo>
                <a:lnTo>
                  <a:pt x="22981" y="953809"/>
                </a:lnTo>
                <a:lnTo>
                  <a:pt x="32879" y="908798"/>
                </a:lnTo>
                <a:lnTo>
                  <a:pt x="44463" y="864443"/>
                </a:lnTo>
                <a:lnTo>
                  <a:pt x="57696" y="820780"/>
                </a:lnTo>
                <a:lnTo>
                  <a:pt x="72543" y="777843"/>
                </a:lnTo>
                <a:lnTo>
                  <a:pt x="88968" y="735669"/>
                </a:lnTo>
                <a:lnTo>
                  <a:pt x="106936" y="694293"/>
                </a:lnTo>
                <a:lnTo>
                  <a:pt x="126411" y="653751"/>
                </a:lnTo>
                <a:lnTo>
                  <a:pt x="147358" y="614077"/>
                </a:lnTo>
                <a:lnTo>
                  <a:pt x="169742" y="575308"/>
                </a:lnTo>
                <a:lnTo>
                  <a:pt x="193527" y="537478"/>
                </a:lnTo>
                <a:lnTo>
                  <a:pt x="218677" y="500624"/>
                </a:lnTo>
                <a:lnTo>
                  <a:pt x="245157" y="464780"/>
                </a:lnTo>
                <a:lnTo>
                  <a:pt x="272932" y="429983"/>
                </a:lnTo>
                <a:lnTo>
                  <a:pt x="301966" y="396268"/>
                </a:lnTo>
                <a:lnTo>
                  <a:pt x="332224" y="363669"/>
                </a:lnTo>
                <a:lnTo>
                  <a:pt x="363669" y="332224"/>
                </a:lnTo>
                <a:lnTo>
                  <a:pt x="396268" y="301966"/>
                </a:lnTo>
                <a:lnTo>
                  <a:pt x="429983" y="272932"/>
                </a:lnTo>
                <a:lnTo>
                  <a:pt x="464780" y="245157"/>
                </a:lnTo>
                <a:lnTo>
                  <a:pt x="500624" y="218677"/>
                </a:lnTo>
                <a:lnTo>
                  <a:pt x="537478" y="193527"/>
                </a:lnTo>
                <a:lnTo>
                  <a:pt x="575308" y="169742"/>
                </a:lnTo>
                <a:lnTo>
                  <a:pt x="614077" y="147358"/>
                </a:lnTo>
                <a:lnTo>
                  <a:pt x="653751" y="126411"/>
                </a:lnTo>
                <a:lnTo>
                  <a:pt x="694293" y="106936"/>
                </a:lnTo>
                <a:lnTo>
                  <a:pt x="735669" y="88968"/>
                </a:lnTo>
                <a:lnTo>
                  <a:pt x="777843" y="72543"/>
                </a:lnTo>
                <a:lnTo>
                  <a:pt x="820780" y="57696"/>
                </a:lnTo>
                <a:lnTo>
                  <a:pt x="864443" y="44463"/>
                </a:lnTo>
                <a:lnTo>
                  <a:pt x="908798" y="32879"/>
                </a:lnTo>
                <a:lnTo>
                  <a:pt x="953809" y="22981"/>
                </a:lnTo>
                <a:lnTo>
                  <a:pt x="999440" y="14802"/>
                </a:lnTo>
                <a:lnTo>
                  <a:pt x="1045657" y="8379"/>
                </a:lnTo>
                <a:lnTo>
                  <a:pt x="1092423" y="3747"/>
                </a:lnTo>
                <a:lnTo>
                  <a:pt x="1139703" y="942"/>
                </a:lnTo>
                <a:lnTo>
                  <a:pt x="1187462" y="0"/>
                </a:lnTo>
                <a:lnTo>
                  <a:pt x="1235221" y="942"/>
                </a:lnTo>
                <a:lnTo>
                  <a:pt x="1282501" y="3747"/>
                </a:lnTo>
                <a:lnTo>
                  <a:pt x="1329268" y="8379"/>
                </a:lnTo>
                <a:lnTo>
                  <a:pt x="1375484" y="14802"/>
                </a:lnTo>
                <a:lnTo>
                  <a:pt x="1421116" y="22981"/>
                </a:lnTo>
                <a:lnTo>
                  <a:pt x="1466127" y="32879"/>
                </a:lnTo>
                <a:lnTo>
                  <a:pt x="1510481" y="44463"/>
                </a:lnTo>
                <a:lnTo>
                  <a:pt x="1554145" y="57696"/>
                </a:lnTo>
                <a:lnTo>
                  <a:pt x="1597081" y="72543"/>
                </a:lnTo>
                <a:lnTo>
                  <a:pt x="1639255" y="88968"/>
                </a:lnTo>
                <a:lnTo>
                  <a:pt x="1680631" y="106936"/>
                </a:lnTo>
                <a:lnTo>
                  <a:pt x="1721174" y="126411"/>
                </a:lnTo>
                <a:lnTo>
                  <a:pt x="1760847" y="147358"/>
                </a:lnTo>
                <a:lnTo>
                  <a:pt x="1799617" y="169742"/>
                </a:lnTo>
                <a:lnTo>
                  <a:pt x="1837446" y="193527"/>
                </a:lnTo>
                <a:lnTo>
                  <a:pt x="1874301" y="218677"/>
                </a:lnTo>
                <a:lnTo>
                  <a:pt x="1910144" y="245157"/>
                </a:lnTo>
                <a:lnTo>
                  <a:pt x="1917646" y="251146"/>
                </a:lnTo>
              </a:path>
            </a:pathLst>
          </a:custGeom>
          <a:ln w="2540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="" xmlns:a16="http://schemas.microsoft.com/office/drawing/2014/main" id="{633758C6-FCD7-DFF1-67D5-4AC01525AD95}"/>
              </a:ext>
            </a:extLst>
          </p:cNvPr>
          <p:cNvSpPr/>
          <p:nvPr/>
        </p:nvSpPr>
        <p:spPr>
          <a:xfrm>
            <a:off x="4909265" y="3722275"/>
            <a:ext cx="864869" cy="1194435"/>
          </a:xfrm>
          <a:custGeom>
            <a:avLst/>
            <a:gdLst/>
            <a:ahLst/>
            <a:cxnLst/>
            <a:rect l="l" t="t" r="r" b="b"/>
            <a:pathLst>
              <a:path w="864870" h="1194435">
                <a:moveTo>
                  <a:pt x="432269" y="0"/>
                </a:move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6493" y="876709"/>
                </a:lnTo>
                <a:lnTo>
                  <a:pt x="281021" y="903821"/>
                </a:lnTo>
                <a:lnTo>
                  <a:pt x="253746" y="937860"/>
                </a:lnTo>
                <a:lnTo>
                  <a:pt x="236233" y="977429"/>
                </a:lnTo>
                <a:lnTo>
                  <a:pt x="230047" y="1021130"/>
                </a:lnTo>
                <a:lnTo>
                  <a:pt x="236901" y="1067134"/>
                </a:lnTo>
                <a:lnTo>
                  <a:pt x="256244" y="1108465"/>
                </a:lnTo>
                <a:lnTo>
                  <a:pt x="286251" y="1143479"/>
                </a:lnTo>
                <a:lnTo>
                  <a:pt x="325098" y="1170527"/>
                </a:lnTo>
                <a:lnTo>
                  <a:pt x="370959" y="1187964"/>
                </a:lnTo>
                <a:lnTo>
                  <a:pt x="422008" y="1194142"/>
                </a:lnTo>
                <a:lnTo>
                  <a:pt x="473016" y="1187964"/>
                </a:lnTo>
                <a:lnTo>
                  <a:pt x="518864" y="1170527"/>
                </a:lnTo>
                <a:lnTo>
                  <a:pt x="557715" y="1143479"/>
                </a:lnTo>
                <a:lnTo>
                  <a:pt x="587737" y="1108465"/>
                </a:lnTo>
                <a:lnTo>
                  <a:pt x="607095" y="1067134"/>
                </a:lnTo>
                <a:lnTo>
                  <a:pt x="613956" y="1021130"/>
                </a:lnTo>
                <a:lnTo>
                  <a:pt x="608118" y="978638"/>
                </a:lnTo>
                <a:lnTo>
                  <a:pt x="591563" y="940018"/>
                </a:lnTo>
                <a:lnTo>
                  <a:pt x="565722" y="906539"/>
                </a:lnTo>
                <a:lnTo>
                  <a:pt x="532030" y="879470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="" xmlns:a16="http://schemas.microsoft.com/office/drawing/2014/main" id="{BE0CC076-4B7A-D5E3-9A9F-925D8E982386}"/>
              </a:ext>
            </a:extLst>
          </p:cNvPr>
          <p:cNvSpPr/>
          <p:nvPr/>
        </p:nvSpPr>
        <p:spPr>
          <a:xfrm>
            <a:off x="4909265" y="3722275"/>
            <a:ext cx="864869" cy="1194435"/>
          </a:xfrm>
          <a:custGeom>
            <a:avLst/>
            <a:gdLst/>
            <a:ahLst/>
            <a:cxnLst/>
            <a:rect l="l" t="t" r="r" b="b"/>
            <a:pathLst>
              <a:path w="864870" h="1194435">
                <a:moveTo>
                  <a:pt x="864654" y="432384"/>
                </a:move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6493" y="876709"/>
                </a:lnTo>
                <a:lnTo>
                  <a:pt x="281021" y="903821"/>
                </a:lnTo>
                <a:lnTo>
                  <a:pt x="253746" y="937860"/>
                </a:lnTo>
                <a:lnTo>
                  <a:pt x="236233" y="977429"/>
                </a:lnTo>
                <a:lnTo>
                  <a:pt x="230047" y="1021130"/>
                </a:lnTo>
                <a:lnTo>
                  <a:pt x="236901" y="1067134"/>
                </a:lnTo>
                <a:lnTo>
                  <a:pt x="256244" y="1108465"/>
                </a:lnTo>
                <a:lnTo>
                  <a:pt x="286251" y="1143479"/>
                </a:lnTo>
                <a:lnTo>
                  <a:pt x="325098" y="1170527"/>
                </a:lnTo>
                <a:lnTo>
                  <a:pt x="370959" y="1187964"/>
                </a:lnTo>
                <a:lnTo>
                  <a:pt x="422008" y="1194142"/>
                </a:lnTo>
                <a:lnTo>
                  <a:pt x="473016" y="1187964"/>
                </a:lnTo>
                <a:lnTo>
                  <a:pt x="518864" y="1170527"/>
                </a:lnTo>
                <a:lnTo>
                  <a:pt x="557715" y="1143479"/>
                </a:lnTo>
                <a:lnTo>
                  <a:pt x="587737" y="1108465"/>
                </a:lnTo>
                <a:lnTo>
                  <a:pt x="607095" y="1067134"/>
                </a:lnTo>
                <a:lnTo>
                  <a:pt x="613956" y="1021130"/>
                </a:lnTo>
                <a:lnTo>
                  <a:pt x="608118" y="978638"/>
                </a:lnTo>
                <a:lnTo>
                  <a:pt x="591563" y="940018"/>
                </a:lnTo>
                <a:lnTo>
                  <a:pt x="565722" y="906539"/>
                </a:lnTo>
                <a:lnTo>
                  <a:pt x="532030" y="879470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close/>
              </a:path>
            </a:pathLst>
          </a:custGeom>
          <a:ln w="2539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="" xmlns:a16="http://schemas.microsoft.com/office/drawing/2014/main" id="{3E8FCCC8-7EE1-4578-AC9C-94C8A9A26F58}"/>
              </a:ext>
            </a:extLst>
          </p:cNvPr>
          <p:cNvSpPr/>
          <p:nvPr/>
        </p:nvSpPr>
        <p:spPr>
          <a:xfrm>
            <a:off x="4909265" y="3722275"/>
            <a:ext cx="864869" cy="995044"/>
          </a:xfrm>
          <a:custGeom>
            <a:avLst/>
            <a:gdLst/>
            <a:ahLst/>
            <a:cxnLst/>
            <a:rect l="l" t="t" r="r" b="b"/>
            <a:pathLst>
              <a:path w="864870" h="995045">
                <a:moveTo>
                  <a:pt x="432269" y="0"/>
                </a:moveTo>
                <a:lnTo>
                  <a:pt x="385174" y="2536"/>
                </a:lnTo>
                <a:lnTo>
                  <a:pt x="339545" y="9971"/>
                </a:lnTo>
                <a:lnTo>
                  <a:pt x="295649" y="22039"/>
                </a:lnTo>
                <a:lnTo>
                  <a:pt x="253748" y="38478"/>
                </a:lnTo>
                <a:lnTo>
                  <a:pt x="214106" y="59024"/>
                </a:lnTo>
                <a:lnTo>
                  <a:pt x="176988" y="83414"/>
                </a:lnTo>
                <a:lnTo>
                  <a:pt x="142657" y="111383"/>
                </a:lnTo>
                <a:lnTo>
                  <a:pt x="111376" y="142669"/>
                </a:lnTo>
                <a:lnTo>
                  <a:pt x="83410" y="177007"/>
                </a:lnTo>
                <a:lnTo>
                  <a:pt x="59023" y="214135"/>
                </a:lnTo>
                <a:lnTo>
                  <a:pt x="38478" y="253788"/>
                </a:lnTo>
                <a:lnTo>
                  <a:pt x="22039" y="295703"/>
                </a:lnTo>
                <a:lnTo>
                  <a:pt x="9971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3" y="480958"/>
                </a:lnTo>
                <a:lnTo>
                  <a:pt x="10618" y="527944"/>
                </a:lnTo>
                <a:lnTo>
                  <a:pt x="23456" y="573057"/>
                </a:lnTo>
                <a:lnTo>
                  <a:pt x="40924" y="616007"/>
                </a:lnTo>
                <a:lnTo>
                  <a:pt x="62734" y="656509"/>
                </a:lnTo>
                <a:lnTo>
                  <a:pt x="88593" y="694275"/>
                </a:lnTo>
                <a:lnTo>
                  <a:pt x="118212" y="729018"/>
                </a:lnTo>
                <a:lnTo>
                  <a:pt x="151299" y="760452"/>
                </a:lnTo>
                <a:lnTo>
                  <a:pt x="187565" y="788288"/>
                </a:lnTo>
                <a:lnTo>
                  <a:pt x="226718" y="812241"/>
                </a:lnTo>
                <a:lnTo>
                  <a:pt x="268468" y="832022"/>
                </a:lnTo>
                <a:lnTo>
                  <a:pt x="312525" y="847345"/>
                </a:lnTo>
                <a:lnTo>
                  <a:pt x="358597" y="857923"/>
                </a:lnTo>
                <a:lnTo>
                  <a:pt x="317638" y="876037"/>
                </a:lnTo>
                <a:lnTo>
                  <a:pt x="282933" y="902015"/>
                </a:lnTo>
                <a:lnTo>
                  <a:pt x="255862" y="934602"/>
                </a:lnTo>
                <a:lnTo>
                  <a:pt x="237807" y="972540"/>
                </a:lnTo>
                <a:lnTo>
                  <a:pt x="273175" y="932201"/>
                </a:lnTo>
                <a:lnTo>
                  <a:pt x="317001" y="900934"/>
                </a:lnTo>
                <a:lnTo>
                  <a:pt x="366709" y="880721"/>
                </a:lnTo>
                <a:lnTo>
                  <a:pt x="419722" y="873544"/>
                </a:lnTo>
                <a:lnTo>
                  <a:pt x="469439" y="879320"/>
                </a:lnTo>
                <a:lnTo>
                  <a:pt x="514386" y="895717"/>
                </a:lnTo>
                <a:lnTo>
                  <a:pt x="553681" y="921338"/>
                </a:lnTo>
                <a:lnTo>
                  <a:pt x="586445" y="954786"/>
                </a:lnTo>
                <a:lnTo>
                  <a:pt x="611797" y="994663"/>
                </a:lnTo>
                <a:lnTo>
                  <a:pt x="597393" y="950720"/>
                </a:lnTo>
                <a:lnTo>
                  <a:pt x="571361" y="912537"/>
                </a:lnTo>
                <a:lnTo>
                  <a:pt x="535578" y="881773"/>
                </a:lnTo>
                <a:lnTo>
                  <a:pt x="491921" y="860082"/>
                </a:lnTo>
                <a:lnTo>
                  <a:pt x="539598" y="850739"/>
                </a:lnTo>
                <a:lnTo>
                  <a:pt x="585246" y="836339"/>
                </a:lnTo>
                <a:lnTo>
                  <a:pt x="628557" y="817190"/>
                </a:lnTo>
                <a:lnTo>
                  <a:pt x="669218" y="793601"/>
                </a:lnTo>
                <a:lnTo>
                  <a:pt x="706919" y="765881"/>
                </a:lnTo>
                <a:lnTo>
                  <a:pt x="741349" y="734337"/>
                </a:lnTo>
                <a:lnTo>
                  <a:pt x="772197" y="699278"/>
                </a:lnTo>
                <a:lnTo>
                  <a:pt x="799152" y="661012"/>
                </a:lnTo>
                <a:lnTo>
                  <a:pt x="821904" y="619849"/>
                </a:lnTo>
                <a:lnTo>
                  <a:pt x="840140" y="576096"/>
                </a:lnTo>
                <a:lnTo>
                  <a:pt x="853552" y="530062"/>
                </a:lnTo>
                <a:lnTo>
                  <a:pt x="861826" y="482055"/>
                </a:lnTo>
                <a:lnTo>
                  <a:pt x="864654" y="432384"/>
                </a:lnTo>
                <a:lnTo>
                  <a:pt x="862117" y="385264"/>
                </a:lnTo>
                <a:lnTo>
                  <a:pt x="854682" y="339616"/>
                </a:lnTo>
                <a:lnTo>
                  <a:pt x="842614" y="295703"/>
                </a:lnTo>
                <a:lnTo>
                  <a:pt x="826175" y="253788"/>
                </a:lnTo>
                <a:lnTo>
                  <a:pt x="805629" y="214135"/>
                </a:lnTo>
                <a:lnTo>
                  <a:pt x="781239" y="177007"/>
                </a:lnTo>
                <a:lnTo>
                  <a:pt x="753270" y="142669"/>
                </a:lnTo>
                <a:lnTo>
                  <a:pt x="721984" y="111383"/>
                </a:lnTo>
                <a:lnTo>
                  <a:pt x="687646" y="83414"/>
                </a:lnTo>
                <a:lnTo>
                  <a:pt x="650518" y="59024"/>
                </a:lnTo>
                <a:lnTo>
                  <a:pt x="610865" y="38478"/>
                </a:lnTo>
                <a:lnTo>
                  <a:pt x="568950" y="22039"/>
                </a:lnTo>
                <a:lnTo>
                  <a:pt x="525037" y="9971"/>
                </a:lnTo>
                <a:lnTo>
                  <a:pt x="479389" y="2536"/>
                </a:lnTo>
                <a:lnTo>
                  <a:pt x="432269" y="0"/>
                </a:lnTo>
                <a:close/>
              </a:path>
            </a:pathLst>
          </a:custGeom>
          <a:solidFill>
            <a:srgbClr val="009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="" xmlns:a16="http://schemas.microsoft.com/office/drawing/2014/main" id="{FEADBA5E-1B02-DA03-4C3C-779BFA866683}"/>
              </a:ext>
            </a:extLst>
          </p:cNvPr>
          <p:cNvSpPr/>
          <p:nvPr/>
        </p:nvSpPr>
        <p:spPr>
          <a:xfrm>
            <a:off x="4909276" y="3722282"/>
            <a:ext cx="864869" cy="995044"/>
          </a:xfrm>
          <a:custGeom>
            <a:avLst/>
            <a:gdLst/>
            <a:ahLst/>
            <a:cxnLst/>
            <a:rect l="l" t="t" r="r" b="b"/>
            <a:pathLst>
              <a:path w="864870" h="995045">
                <a:moveTo>
                  <a:pt x="611784" y="994664"/>
                </a:moveTo>
                <a:lnTo>
                  <a:pt x="597386" y="950720"/>
                </a:lnTo>
                <a:lnTo>
                  <a:pt x="571353" y="912536"/>
                </a:lnTo>
                <a:lnTo>
                  <a:pt x="535567" y="881767"/>
                </a:lnTo>
                <a:lnTo>
                  <a:pt x="491909" y="860069"/>
                </a:lnTo>
                <a:lnTo>
                  <a:pt x="539587" y="850726"/>
                </a:lnTo>
                <a:lnTo>
                  <a:pt x="585238" y="836327"/>
                </a:lnTo>
                <a:lnTo>
                  <a:pt x="628549" y="817179"/>
                </a:lnTo>
                <a:lnTo>
                  <a:pt x="669211" y="793591"/>
                </a:lnTo>
                <a:lnTo>
                  <a:pt x="706912" y="765872"/>
                </a:lnTo>
                <a:lnTo>
                  <a:pt x="741341" y="734330"/>
                </a:lnTo>
                <a:lnTo>
                  <a:pt x="772189" y="699272"/>
                </a:lnTo>
                <a:lnTo>
                  <a:pt x="799143" y="661008"/>
                </a:lnTo>
                <a:lnTo>
                  <a:pt x="821893" y="619846"/>
                </a:lnTo>
                <a:lnTo>
                  <a:pt x="840129" y="576094"/>
                </a:lnTo>
                <a:lnTo>
                  <a:pt x="853540" y="530061"/>
                </a:lnTo>
                <a:lnTo>
                  <a:pt x="861814" y="482055"/>
                </a:lnTo>
                <a:lnTo>
                  <a:pt x="864641" y="432384"/>
                </a:lnTo>
                <a:lnTo>
                  <a:pt x="862104" y="385264"/>
                </a:lnTo>
                <a:lnTo>
                  <a:pt x="854670" y="339616"/>
                </a:lnTo>
                <a:lnTo>
                  <a:pt x="842601" y="295703"/>
                </a:lnTo>
                <a:lnTo>
                  <a:pt x="826162" y="253788"/>
                </a:lnTo>
                <a:lnTo>
                  <a:pt x="805616" y="214135"/>
                </a:lnTo>
                <a:lnTo>
                  <a:pt x="781226" y="177007"/>
                </a:lnTo>
                <a:lnTo>
                  <a:pt x="753257" y="142669"/>
                </a:lnTo>
                <a:lnTo>
                  <a:pt x="721972" y="111383"/>
                </a:lnTo>
                <a:lnTo>
                  <a:pt x="687633" y="83414"/>
                </a:lnTo>
                <a:lnTo>
                  <a:pt x="650506" y="59024"/>
                </a:lnTo>
                <a:lnTo>
                  <a:pt x="610853" y="38478"/>
                </a:lnTo>
                <a:lnTo>
                  <a:pt x="568938" y="22039"/>
                </a:lnTo>
                <a:lnTo>
                  <a:pt x="525024" y="9971"/>
                </a:lnTo>
                <a:lnTo>
                  <a:pt x="479376" y="2536"/>
                </a:lnTo>
                <a:lnTo>
                  <a:pt x="432257" y="0"/>
                </a:lnTo>
                <a:lnTo>
                  <a:pt x="385161" y="2536"/>
                </a:lnTo>
                <a:lnTo>
                  <a:pt x="339533" y="9971"/>
                </a:lnTo>
                <a:lnTo>
                  <a:pt x="295638" y="22039"/>
                </a:lnTo>
                <a:lnTo>
                  <a:pt x="253738" y="38478"/>
                </a:lnTo>
                <a:lnTo>
                  <a:pt x="214097" y="59024"/>
                </a:lnTo>
                <a:lnTo>
                  <a:pt x="176980" y="83414"/>
                </a:lnTo>
                <a:lnTo>
                  <a:pt x="142650" y="111383"/>
                </a:lnTo>
                <a:lnTo>
                  <a:pt x="111370" y="142669"/>
                </a:lnTo>
                <a:lnTo>
                  <a:pt x="83406" y="177007"/>
                </a:lnTo>
                <a:lnTo>
                  <a:pt x="59020" y="214135"/>
                </a:lnTo>
                <a:lnTo>
                  <a:pt x="38476" y="253788"/>
                </a:lnTo>
                <a:lnTo>
                  <a:pt x="22038" y="295703"/>
                </a:lnTo>
                <a:lnTo>
                  <a:pt x="9970" y="339616"/>
                </a:lnTo>
                <a:lnTo>
                  <a:pt x="2536" y="385264"/>
                </a:lnTo>
                <a:lnTo>
                  <a:pt x="0" y="432384"/>
                </a:lnTo>
                <a:lnTo>
                  <a:pt x="2702" y="480955"/>
                </a:lnTo>
                <a:lnTo>
                  <a:pt x="10617" y="527940"/>
                </a:lnTo>
                <a:lnTo>
                  <a:pt x="23454" y="573051"/>
                </a:lnTo>
                <a:lnTo>
                  <a:pt x="40921" y="616001"/>
                </a:lnTo>
                <a:lnTo>
                  <a:pt x="62729" y="656503"/>
                </a:lnTo>
                <a:lnTo>
                  <a:pt x="88587" y="694269"/>
                </a:lnTo>
                <a:lnTo>
                  <a:pt x="118204" y="729012"/>
                </a:lnTo>
                <a:lnTo>
                  <a:pt x="151291" y="760445"/>
                </a:lnTo>
                <a:lnTo>
                  <a:pt x="187555" y="788281"/>
                </a:lnTo>
                <a:lnTo>
                  <a:pt x="226707" y="812233"/>
                </a:lnTo>
                <a:lnTo>
                  <a:pt x="268456" y="832013"/>
                </a:lnTo>
                <a:lnTo>
                  <a:pt x="312512" y="847335"/>
                </a:lnTo>
                <a:lnTo>
                  <a:pt x="358584" y="857910"/>
                </a:lnTo>
                <a:lnTo>
                  <a:pt x="317626" y="876030"/>
                </a:lnTo>
                <a:lnTo>
                  <a:pt x="282921" y="902009"/>
                </a:lnTo>
                <a:lnTo>
                  <a:pt x="255850" y="934596"/>
                </a:lnTo>
                <a:lnTo>
                  <a:pt x="237794" y="972540"/>
                </a:lnTo>
              </a:path>
            </a:pathLst>
          </a:custGeom>
          <a:ln w="2539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="" xmlns:a16="http://schemas.microsoft.com/office/drawing/2014/main" id="{FC349428-83B0-07D6-DC37-7A1B47F1421A}"/>
              </a:ext>
            </a:extLst>
          </p:cNvPr>
          <p:cNvSpPr/>
          <p:nvPr/>
        </p:nvSpPr>
        <p:spPr>
          <a:xfrm>
            <a:off x="5108008" y="4507749"/>
            <a:ext cx="467359" cy="255270"/>
          </a:xfrm>
          <a:custGeom>
            <a:avLst/>
            <a:gdLst/>
            <a:ahLst/>
            <a:cxnLst/>
            <a:rect l="l" t="t" r="r" b="b"/>
            <a:pathLst>
              <a:path w="467360" h="255270">
                <a:moveTo>
                  <a:pt x="467156" y="0"/>
                </a:moveTo>
                <a:lnTo>
                  <a:pt x="0" y="0"/>
                </a:lnTo>
                <a:lnTo>
                  <a:pt x="0" y="254774"/>
                </a:lnTo>
                <a:lnTo>
                  <a:pt x="467156" y="254774"/>
                </a:lnTo>
                <a:lnTo>
                  <a:pt x="467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="" xmlns:a16="http://schemas.microsoft.com/office/drawing/2014/main" id="{623AE0E6-CA30-D7E4-FE25-B16198E412B5}"/>
              </a:ext>
            </a:extLst>
          </p:cNvPr>
          <p:cNvSpPr/>
          <p:nvPr/>
        </p:nvSpPr>
        <p:spPr>
          <a:xfrm>
            <a:off x="5108008" y="4507749"/>
            <a:ext cx="467359" cy="255270"/>
          </a:xfrm>
          <a:custGeom>
            <a:avLst/>
            <a:gdLst/>
            <a:ahLst/>
            <a:cxnLst/>
            <a:rect l="l" t="t" r="r" b="b"/>
            <a:pathLst>
              <a:path w="467360" h="255270">
                <a:moveTo>
                  <a:pt x="467156" y="254774"/>
                </a:moveTo>
                <a:lnTo>
                  <a:pt x="0" y="254774"/>
                </a:lnTo>
                <a:lnTo>
                  <a:pt x="0" y="127393"/>
                </a:lnTo>
                <a:lnTo>
                  <a:pt x="0" y="0"/>
                </a:lnTo>
                <a:lnTo>
                  <a:pt x="467156" y="0"/>
                </a:lnTo>
                <a:lnTo>
                  <a:pt x="467156" y="254774"/>
                </a:lnTo>
                <a:close/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="" xmlns:a16="http://schemas.microsoft.com/office/drawing/2014/main" id="{D6E49A75-9E5D-F72E-EB06-D63B7068F287}"/>
              </a:ext>
            </a:extLst>
          </p:cNvPr>
          <p:cNvSpPr/>
          <p:nvPr/>
        </p:nvSpPr>
        <p:spPr>
          <a:xfrm>
            <a:off x="5108008" y="4622439"/>
            <a:ext cx="467359" cy="25400"/>
          </a:xfrm>
          <a:custGeom>
            <a:avLst/>
            <a:gdLst/>
            <a:ahLst/>
            <a:cxnLst/>
            <a:rect l="l" t="t" r="r" b="b"/>
            <a:pathLst>
              <a:path w="467360" h="25400">
                <a:moveTo>
                  <a:pt x="0" y="25400"/>
                </a:moveTo>
                <a:lnTo>
                  <a:pt x="467156" y="25400"/>
                </a:lnTo>
                <a:lnTo>
                  <a:pt x="467156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="" xmlns:a16="http://schemas.microsoft.com/office/drawing/2014/main" id="{8E66D5B5-6B37-2658-C0A4-487DCC452199}"/>
              </a:ext>
            </a:extLst>
          </p:cNvPr>
          <p:cNvSpPr/>
          <p:nvPr/>
        </p:nvSpPr>
        <p:spPr>
          <a:xfrm>
            <a:off x="4737722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105816" y="0"/>
                </a:moveTo>
                <a:lnTo>
                  <a:pt x="0" y="6871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="" xmlns:a16="http://schemas.microsoft.com/office/drawing/2014/main" id="{3025F533-F884-7CFF-7F29-E869171830DA}"/>
              </a:ext>
            </a:extLst>
          </p:cNvPr>
          <p:cNvSpPr/>
          <p:nvPr/>
        </p:nvSpPr>
        <p:spPr>
          <a:xfrm>
            <a:off x="4737722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0" y="68719"/>
                </a:moveTo>
                <a:lnTo>
                  <a:pt x="105816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="" xmlns:a16="http://schemas.microsoft.com/office/drawing/2014/main" id="{ED1D3680-B23D-CA72-BDC0-FF432F76E698}"/>
              </a:ext>
            </a:extLst>
          </p:cNvPr>
          <p:cNvSpPr/>
          <p:nvPr/>
        </p:nvSpPr>
        <p:spPr>
          <a:xfrm>
            <a:off x="4647024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="" xmlns:a16="http://schemas.microsoft.com/office/drawing/2014/main" id="{CFEB6810-AF02-2AC9-EBE1-8C7292FDBD1C}"/>
              </a:ext>
            </a:extLst>
          </p:cNvPr>
          <p:cNvSpPr/>
          <p:nvPr/>
        </p:nvSpPr>
        <p:spPr>
          <a:xfrm>
            <a:off x="4647024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611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="" xmlns:a16="http://schemas.microsoft.com/office/drawing/2014/main" id="{D4B8B555-3DFB-24B4-A109-EAE8718E1C10}"/>
              </a:ext>
            </a:extLst>
          </p:cNvPr>
          <p:cNvSpPr/>
          <p:nvPr/>
        </p:nvSpPr>
        <p:spPr>
          <a:xfrm>
            <a:off x="467423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0" y="0"/>
                </a:moveTo>
                <a:lnTo>
                  <a:pt x="116395" y="4535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="" xmlns:a16="http://schemas.microsoft.com/office/drawing/2014/main" id="{8853E608-A2C8-C80C-05F9-525E8807D785}"/>
              </a:ext>
            </a:extLst>
          </p:cNvPr>
          <p:cNvSpPr/>
          <p:nvPr/>
        </p:nvSpPr>
        <p:spPr>
          <a:xfrm>
            <a:off x="467423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0" y="0"/>
                </a:moveTo>
                <a:lnTo>
                  <a:pt x="116395" y="45351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="" xmlns:a16="http://schemas.microsoft.com/office/drawing/2014/main" id="{0DF46189-7AB5-2AF5-B080-7C50DC64943A}"/>
              </a:ext>
            </a:extLst>
          </p:cNvPr>
          <p:cNvSpPr/>
          <p:nvPr/>
        </p:nvSpPr>
        <p:spPr>
          <a:xfrm>
            <a:off x="4819348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0" y="0"/>
                </a:moveTo>
                <a:lnTo>
                  <a:pt x="89916" y="8768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="" xmlns:a16="http://schemas.microsoft.com/office/drawing/2014/main" id="{D5C48D81-1160-E5F5-5109-94F6D4FA0B17}"/>
              </a:ext>
            </a:extLst>
          </p:cNvPr>
          <p:cNvSpPr/>
          <p:nvPr/>
        </p:nvSpPr>
        <p:spPr>
          <a:xfrm>
            <a:off x="4819348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0" y="0"/>
                </a:moveTo>
                <a:lnTo>
                  <a:pt x="89916" y="8768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="" xmlns:a16="http://schemas.microsoft.com/office/drawing/2014/main" id="{D8886E2D-23B0-4A26-AA9E-83F7531BEEE4}"/>
              </a:ext>
            </a:extLst>
          </p:cNvPr>
          <p:cNvSpPr/>
          <p:nvPr/>
        </p:nvSpPr>
        <p:spPr>
          <a:xfrm>
            <a:off x="5055166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0" y="0"/>
                </a:moveTo>
                <a:lnTo>
                  <a:pt x="52844" y="11789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="" xmlns:a16="http://schemas.microsoft.com/office/drawing/2014/main" id="{A42A2D94-BC64-FA6F-F545-31AB249BBDE3}"/>
              </a:ext>
            </a:extLst>
          </p:cNvPr>
          <p:cNvSpPr/>
          <p:nvPr/>
        </p:nvSpPr>
        <p:spPr>
          <a:xfrm>
            <a:off x="5055166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0" y="0"/>
                </a:moveTo>
                <a:lnTo>
                  <a:pt x="52844" y="117894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0">
            <a:extLst>
              <a:ext uri="{FF2B5EF4-FFF2-40B4-BE49-F238E27FC236}">
                <a16:creationId xmlns="" xmlns:a16="http://schemas.microsoft.com/office/drawing/2014/main" id="{37033C95-2EEB-5FC5-F2B9-2547C798EA40}"/>
              </a:ext>
            </a:extLst>
          </p:cNvPr>
          <p:cNvSpPr/>
          <p:nvPr/>
        </p:nvSpPr>
        <p:spPr>
          <a:xfrm>
            <a:off x="5341587" y="343229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9065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1">
            <a:extLst>
              <a:ext uri="{FF2B5EF4-FFF2-40B4-BE49-F238E27FC236}">
                <a16:creationId xmlns="" xmlns:a16="http://schemas.microsoft.com/office/drawing/2014/main" id="{3BE96049-5147-0667-A0B2-38CEF74B4361}"/>
              </a:ext>
            </a:extLst>
          </p:cNvPr>
          <p:cNvSpPr/>
          <p:nvPr/>
        </p:nvSpPr>
        <p:spPr>
          <a:xfrm>
            <a:off x="5341587" y="3432298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0"/>
                </a:moveTo>
                <a:lnTo>
                  <a:pt x="0" y="139065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="" xmlns:a16="http://schemas.microsoft.com/office/drawing/2014/main" id="{97470AEA-47B5-7653-7FD3-6DF9B11AC237}"/>
              </a:ext>
            </a:extLst>
          </p:cNvPr>
          <p:cNvSpPr/>
          <p:nvPr/>
        </p:nvSpPr>
        <p:spPr>
          <a:xfrm>
            <a:off x="5859316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0" y="0"/>
                </a:moveTo>
                <a:lnTo>
                  <a:pt x="105816" y="68719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="" xmlns:a16="http://schemas.microsoft.com/office/drawing/2014/main" id="{8F923427-CCA0-CC24-0E3B-D9A569405C37}"/>
              </a:ext>
            </a:extLst>
          </p:cNvPr>
          <p:cNvSpPr/>
          <p:nvPr/>
        </p:nvSpPr>
        <p:spPr>
          <a:xfrm>
            <a:off x="5859316" y="4439036"/>
            <a:ext cx="106045" cy="69215"/>
          </a:xfrm>
          <a:custGeom>
            <a:avLst/>
            <a:gdLst/>
            <a:ahLst/>
            <a:cxnLst/>
            <a:rect l="l" t="t" r="r" b="b"/>
            <a:pathLst>
              <a:path w="106045" h="69214">
                <a:moveTo>
                  <a:pt x="105816" y="68719"/>
                </a:move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="" xmlns:a16="http://schemas.microsoft.com/office/drawing/2014/main" id="{4D2DFFE4-09F2-B7EC-F659-B68516E8644A}"/>
              </a:ext>
            </a:extLst>
          </p:cNvPr>
          <p:cNvSpPr/>
          <p:nvPr/>
        </p:nvSpPr>
        <p:spPr>
          <a:xfrm>
            <a:off x="5912219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="" xmlns:a16="http://schemas.microsoft.com/office/drawing/2014/main" id="{7EDB7B60-501B-2AB2-2C60-F1134CEFFA1E}"/>
              </a:ext>
            </a:extLst>
          </p:cNvPr>
          <p:cNvSpPr/>
          <p:nvPr/>
        </p:nvSpPr>
        <p:spPr>
          <a:xfrm>
            <a:off x="5912219" y="421532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143611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="" xmlns:a16="http://schemas.microsoft.com/office/drawing/2014/main" id="{08192EFD-B302-8F0F-F836-EDD509866BB5}"/>
              </a:ext>
            </a:extLst>
          </p:cNvPr>
          <p:cNvSpPr/>
          <p:nvPr/>
        </p:nvSpPr>
        <p:spPr>
          <a:xfrm>
            <a:off x="591222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116395" y="0"/>
                </a:moveTo>
                <a:lnTo>
                  <a:pt x="0" y="45351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="" xmlns:a16="http://schemas.microsoft.com/office/drawing/2014/main" id="{D7B2ECC4-2D98-5DD3-55E8-F1C819D325C8}"/>
              </a:ext>
            </a:extLst>
          </p:cNvPr>
          <p:cNvSpPr/>
          <p:nvPr/>
        </p:nvSpPr>
        <p:spPr>
          <a:xfrm>
            <a:off x="5912224" y="3928107"/>
            <a:ext cx="116839" cy="45720"/>
          </a:xfrm>
          <a:custGeom>
            <a:avLst/>
            <a:gdLst/>
            <a:ahLst/>
            <a:cxnLst/>
            <a:rect l="l" t="t" r="r" b="b"/>
            <a:pathLst>
              <a:path w="116839" h="45720">
                <a:moveTo>
                  <a:pt x="116395" y="0"/>
                </a:moveTo>
                <a:lnTo>
                  <a:pt x="0" y="45351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="" xmlns:a16="http://schemas.microsoft.com/office/drawing/2014/main" id="{A1C081CC-736F-6D8D-357C-CA320EA43295}"/>
              </a:ext>
            </a:extLst>
          </p:cNvPr>
          <p:cNvSpPr/>
          <p:nvPr/>
        </p:nvSpPr>
        <p:spPr>
          <a:xfrm>
            <a:off x="5793590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89915" y="0"/>
                </a:moveTo>
                <a:lnTo>
                  <a:pt x="0" y="8768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="" xmlns:a16="http://schemas.microsoft.com/office/drawing/2014/main" id="{665CEBDF-810C-5012-9EA7-1C1BA4CA9C5D}"/>
              </a:ext>
            </a:extLst>
          </p:cNvPr>
          <p:cNvSpPr/>
          <p:nvPr/>
        </p:nvSpPr>
        <p:spPr>
          <a:xfrm>
            <a:off x="5793590" y="3668104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4">
                <a:moveTo>
                  <a:pt x="89915" y="0"/>
                </a:moveTo>
                <a:lnTo>
                  <a:pt x="0" y="8768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0">
            <a:extLst>
              <a:ext uri="{FF2B5EF4-FFF2-40B4-BE49-F238E27FC236}">
                <a16:creationId xmlns="" xmlns:a16="http://schemas.microsoft.com/office/drawing/2014/main" id="{3C143E5B-1A65-B5F2-E011-92F4249F139C}"/>
              </a:ext>
            </a:extLst>
          </p:cNvPr>
          <p:cNvSpPr/>
          <p:nvPr/>
        </p:nvSpPr>
        <p:spPr>
          <a:xfrm>
            <a:off x="5594837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52857" y="0"/>
                </a:moveTo>
                <a:lnTo>
                  <a:pt x="0" y="11789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="" xmlns:a16="http://schemas.microsoft.com/office/drawing/2014/main" id="{D3104D1D-3549-60E4-CC4E-4301C4AFF089}"/>
              </a:ext>
            </a:extLst>
          </p:cNvPr>
          <p:cNvSpPr/>
          <p:nvPr/>
        </p:nvSpPr>
        <p:spPr>
          <a:xfrm>
            <a:off x="5594837" y="3498811"/>
            <a:ext cx="53340" cy="118110"/>
          </a:xfrm>
          <a:custGeom>
            <a:avLst/>
            <a:gdLst/>
            <a:ahLst/>
            <a:cxnLst/>
            <a:rect l="l" t="t" r="r" b="b"/>
            <a:pathLst>
              <a:path w="53339" h="118110">
                <a:moveTo>
                  <a:pt x="52857" y="0"/>
                </a:moveTo>
                <a:lnTo>
                  <a:pt x="0" y="117894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90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="" xmlns:a16="http://schemas.microsoft.com/office/drawing/2014/main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marR="0" lvl="0" indent="0" algn="l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103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marR="0" lvl="0" indent="0" algn="l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13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kumimoji="0" sz="600" b="1" i="0" u="none" strike="noStrike" kern="1200" cap="none" spc="13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kumimoji="0" sz="600" b="1" i="0" u="none" strike="noStrike" kern="1200" cap="none" spc="31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792,1</a:t>
            </a: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118,1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0,7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="" xmlns:a16="http://schemas.microsoft.com/office/drawing/2014/main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10,7</a:t>
            </a:r>
            <a:r>
              <a:rPr kumimoji="0" sz="1100" b="1" i="0" u="none" strike="noStrike" kern="1200" cap="none" spc="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="" xmlns:a16="http://schemas.microsoft.com/office/drawing/2014/main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lvl="0" indent="-9905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kumimoji="0" sz="800" b="1" i="0" u="none" strike="noStrike" kern="1200" cap="none" spc="-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="" xmlns:a16="http://schemas.microsoft.com/office/drawing/2014/main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kumimoji="0" sz="800" b="1" i="0" u="none" strike="noStrike" kern="1200" cap="none" spc="-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kumimoji="0" sz="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="" xmlns:a16="http://schemas.microsoft.com/office/drawing/2014/main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kumimoji="0" lang="ru-RU" sz="800" b="1" i="0" u="none" strike="noStrike" kern="1200" cap="none" spc="-58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en-US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120</a:t>
            </a:r>
            <a:r>
              <a:rPr kumimoji="0" lang="ru-RU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мес.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="" xmlns:a16="http://schemas.microsoft.com/office/drawing/2014/main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4518" lvl="0" indent="11556" algn="ctr" defTabSz="950926" rtl="0" eaLnBrk="1" fontAlgn="auto" latinLnBrk="0" hangingPunct="1">
              <a:lnSpc>
                <a:spcPts val="849"/>
              </a:lnSpc>
              <a:spcBef>
                <a:spcPts val="2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="" xmlns:a16="http://schemas.microsoft.com/office/drawing/2014/main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1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kumimoji="0" sz="800" b="1" i="0" u="none" strike="noStrike" kern="1200" cap="none" spc="-62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EE8750-6AB6-6757-B276-A5B841937FF6}"/>
              </a:ext>
            </a:extLst>
          </p:cNvPr>
          <p:cNvSpPr txBox="1"/>
          <p:nvPr/>
        </p:nvSpPr>
        <p:spPr bwMode="auto">
          <a:xfrm>
            <a:off x="298000" y="326906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Строительство торгово-развлекательного центра с центром детского </a:t>
            </a:r>
            <a:r>
              <a:rPr kumimoji="0" lang="ru-RU" sz="1600" b="1" i="0" u="none" strike="noStrike" kern="0" cap="all" spc="0" normalizeH="0" noProof="0" dirty="0" smtClean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досуга и </a:t>
            </a:r>
            <a:r>
              <a:rPr kumimoji="0" lang="ru-RU" sz="1600" b="1" i="0" u="none" strike="noStrike" kern="0" cap="all" spc="0" normalizeH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семейным рестораном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="" xmlns:a16="http://schemas.microsoft.com/office/drawing/2014/main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52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="" xmlns:a16="http://schemas.microsoft.com/office/drawing/2014/main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государственная поддержка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="" xmlns:a16="http://schemas.microsoft.com/office/drawing/2014/main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1071247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в центральной части </a:t>
            </a: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города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торгово-развлекательного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центра с привлечением якорных арендаторов крупных региональных и федеральных сетей (продукты питания, бытовая техника, индустрия отдыха и развлечений).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 предполагает зонированную организацию для разделения потоков:</a:t>
            </a:r>
          </a:p>
          <a:p>
            <a:pPr marL="14118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торгово-выставочная зона и фудкорт;</a:t>
            </a:r>
          </a:p>
          <a:p>
            <a:pPr marL="14118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спортивно-развлекательная зона с кинотеатром, фитнес-центром и танцевальным залом;</a:t>
            </a:r>
          </a:p>
          <a:p>
            <a:pPr marL="14118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     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зона семейного отдыха с детской комнатой (с возможностью проведения мероприятий).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object 31">
            <a:extLst>
              <a:ext uri="{FF2B5EF4-FFF2-40B4-BE49-F238E27FC236}">
                <a16:creationId xmlns="" xmlns:a16="http://schemas.microsoft.com/office/drawing/2014/main" id="{E2401D18-C612-8BC9-86C1-C6F0B139D76D}"/>
              </a:ext>
            </a:extLst>
          </p:cNvPr>
          <p:cNvSpPr txBox="1"/>
          <p:nvPr/>
        </p:nvSpPr>
        <p:spPr>
          <a:xfrm>
            <a:off x="338759" y="4367362"/>
            <a:ext cx="4233414" cy="955831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Площадь земли, на которой расположен объект 4 862,0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кв.м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33 человека, местные кадры, АУП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приглашенные.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Технология: привлечение внешних консультантов, франшиз / создание управляющей компании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4118" marR="0" lvl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object 34">
            <a:extLst>
              <a:ext uri="{FF2B5EF4-FFF2-40B4-BE49-F238E27FC236}">
                <a16:creationId xmlns="" xmlns:a16="http://schemas.microsoft.com/office/drawing/2014/main" id="{6226C166-8ED5-3D1C-B953-DBDF1BA18A5D}"/>
              </a:ext>
            </a:extLst>
          </p:cNvPr>
          <p:cNvSpPr txBox="1"/>
          <p:nvPr/>
        </p:nvSpPr>
        <p:spPr>
          <a:xfrm>
            <a:off x="344454" y="4117286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="" xmlns:a16="http://schemas.microsoft.com/office/drawing/2014/main" id="{CB32F1AC-00B5-27E0-F8CC-75524E79139C}"/>
              </a:ext>
            </a:extLst>
          </p:cNvPr>
          <p:cNvSpPr txBox="1"/>
          <p:nvPr/>
        </p:nvSpPr>
        <p:spPr>
          <a:xfrm>
            <a:off x="4794041" y="3829005"/>
            <a:ext cx="5530878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результатам опроса жители города предъявляют высокий спрос на культурно-досуговые пространства: кинотеатр, детский развивающий центр, семейное кафе, спортивный комплекс; создание единого пространства для семейного досуга, объединяющего основные запрашиваемые объекты, обеспечит гарантированный поток потребителей.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 рассчитан на территорию с населением от 25 тыс.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человек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(население г. </a:t>
            </a:r>
            <a:r>
              <a:rPr lang="ru-RU" sz="800" dirty="0" err="1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Пыть-Яха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превышает 40 тыс.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человек);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при этом планируется, что посещать ТРЦ будут жители и других территорий Нефтеюганского района. 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ХМАО-Югра занимает 8-ое место в РФ по уровню доходов населения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(среднедушевые доходы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населения за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2023 г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72,3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тыс. руб. в мес.)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высокий уровень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платежеспособного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населения.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object 34">
            <a:extLst>
              <a:ext uri="{FF2B5EF4-FFF2-40B4-BE49-F238E27FC236}">
                <a16:creationId xmlns="" xmlns:a16="http://schemas.microsoft.com/office/drawing/2014/main" id="{2824A13A-35B4-3A23-2928-F195EC00B599}"/>
              </a:ext>
            </a:extLst>
          </p:cNvPr>
          <p:cNvSpPr txBox="1"/>
          <p:nvPr/>
        </p:nvSpPr>
        <p:spPr>
          <a:xfrm>
            <a:off x="4968138" y="360583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="" xmlns:a16="http://schemas.microsoft.com/office/drawing/2014/main" id="{A6359B78-242D-1808-3F82-081D8988B1F2}"/>
              </a:ext>
            </a:extLst>
          </p:cNvPr>
          <p:cNvSpPr txBox="1"/>
          <p:nvPr/>
        </p:nvSpPr>
        <p:spPr>
          <a:xfrm>
            <a:off x="4989715" y="5513195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7895D0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object 34">
            <a:extLst>
              <a:ext uri="{FF2B5EF4-FFF2-40B4-BE49-F238E27FC236}">
                <a16:creationId xmlns="" xmlns:a16="http://schemas.microsoft.com/office/drawing/2014/main" id="{863F0294-AB1E-48BC-5BB1-411BE18809D0}"/>
              </a:ext>
            </a:extLst>
          </p:cNvPr>
          <p:cNvSpPr txBox="1"/>
          <p:nvPr/>
        </p:nvSpPr>
        <p:spPr>
          <a:xfrm>
            <a:off x="4989715" y="526006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="" xmlns:a16="http://schemas.microsoft.com/office/drawing/2014/main" id="{1787F823-8050-439E-D5E6-B34A6D6B00B4}"/>
              </a:ext>
            </a:extLst>
          </p:cNvPr>
          <p:cNvSpPr txBox="1"/>
          <p:nvPr/>
        </p:nvSpPr>
        <p:spPr>
          <a:xfrm>
            <a:off x="344453" y="526006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</a:t>
            </a:r>
            <a:r>
              <a:rPr kumimoji="0" lang="ru-RU" sz="1200" b="1" i="0" u="none" strike="noStrike" kern="1200" cap="none" spc="1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партнеры</a:t>
            </a:r>
            <a:endParaRPr kumimoji="0" lang="ru-RU" sz="1200" b="1" i="0" u="none" strike="noStrike" kern="1200" cap="none" spc="13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52" name="object 31">
            <a:extLst>
              <a:ext uri="{FF2B5EF4-FFF2-40B4-BE49-F238E27FC236}">
                <a16:creationId xmlns="" xmlns:a16="http://schemas.microsoft.com/office/drawing/2014/main" id="{4F2680E7-6968-F661-EF5B-0D4BEAD0C8B1}"/>
              </a:ext>
            </a:extLst>
          </p:cNvPr>
          <p:cNvSpPr txBox="1"/>
          <p:nvPr/>
        </p:nvSpPr>
        <p:spPr>
          <a:xfrm>
            <a:off x="493674" y="6562014"/>
            <a:ext cx="4037739" cy="724999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земельного участка с подведенными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коммуникациями;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подведение коммуникаций на основе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ГЧП / МЧП;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расходов на приобретение оборудования,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строительство;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помощь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подготовке кадров;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помощь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разработке концепции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центра;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налоговых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преференций;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="" xmlns:a16="http://schemas.microsoft.com/office/drawing/2014/main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263334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при организации переговоров с якорными арендаторами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объекта;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Популяризация услуг центров данного профиля на региональном уровне.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21" r="7781" b="2602"/>
          <a:stretch/>
        </p:blipFill>
        <p:spPr>
          <a:xfrm>
            <a:off x="300467" y="968716"/>
            <a:ext cx="4233266" cy="2625445"/>
          </a:xfrm>
          <a:prstGeom prst="rect">
            <a:avLst/>
          </a:prstGeom>
        </p:spPr>
      </p:pic>
      <p:sp>
        <p:nvSpPr>
          <p:cNvPr id="38" name="object 31">
            <a:extLst>
              <a:ext uri="{FF2B5EF4-FFF2-40B4-BE49-F238E27FC236}">
                <a16:creationId xmlns="" xmlns:a16="http://schemas.microsoft.com/office/drawing/2014/main" id="{E2401D18-C612-8BC9-86C1-C6F0B139D76D}"/>
              </a:ext>
            </a:extLst>
          </p:cNvPr>
          <p:cNvSpPr txBox="1"/>
          <p:nvPr/>
        </p:nvSpPr>
        <p:spPr>
          <a:xfrm>
            <a:off x="493674" y="5551473"/>
            <a:ext cx="4233414" cy="263334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Франшизы крупных продуктовых магазинов,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ф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раншизы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спортивных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объектов,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франшизы кинотеатров и </a:t>
            </a:r>
            <a:r>
              <a:rPr kumimoji="0" lang="ru-RU" sz="800" b="0" i="0" u="none" strike="noStrike" kern="1200" cap="none" spc="0" normalizeH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тд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object 15">
            <a:extLst>
              <a:ext uri="{FF2B5EF4-FFF2-40B4-BE49-F238E27FC236}">
                <a16:creationId xmlns="" xmlns:a16="http://schemas.microsoft.com/office/drawing/2014/main" id="{4F80E536-001F-4B49-B4EF-F8FB1720A618}"/>
              </a:ext>
            </a:extLst>
          </p:cNvPr>
          <p:cNvSpPr txBox="1"/>
          <p:nvPr/>
        </p:nvSpPr>
        <p:spPr>
          <a:xfrm>
            <a:off x="4841782" y="1618964"/>
            <a:ext cx="93359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lvl="0" defTabSz="950926">
              <a:spcBef>
                <a:spcPts val="89"/>
              </a:spcBef>
              <a:defRPr/>
            </a:pPr>
            <a:r>
              <a:rPr lang="ru-RU" sz="400" i="1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*Сумма инвестиций не учитывает возможные расходы на техническое присоединение</a:t>
            </a:r>
            <a:endParaRPr kumimoji="0" sz="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object 34">
            <a:extLst>
              <a:ext uri="{FF2B5EF4-FFF2-40B4-BE49-F238E27FC236}">
                <a16:creationId xmlns="" xmlns:a16="http://schemas.microsoft.com/office/drawing/2014/main" id="{6226C166-8ED5-3D1C-B953-DBDF1BA18A5D}"/>
              </a:ext>
            </a:extLst>
          </p:cNvPr>
          <p:cNvSpPr txBox="1"/>
          <p:nvPr/>
        </p:nvSpPr>
        <p:spPr>
          <a:xfrm>
            <a:off x="344454" y="3669550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13" noProof="0" dirty="0" smtClean="0">
                <a:solidFill>
                  <a:srgbClr val="1E3A5B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</a:t>
            </a:r>
            <a:r>
              <a:rPr kumimoji="0" lang="ru-RU" sz="1200" b="1" i="0" u="none" strike="noStrike" kern="1200" cap="none" spc="1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бъект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000" y="3902759"/>
            <a:ext cx="350095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5568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 незавершенного строительства площадью 2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518,4 кв. </a:t>
            </a: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м.</a:t>
            </a:r>
            <a:endParaRPr lang="ru-RU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52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9045" y="1131908"/>
            <a:ext cx="3039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77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marR="0" lvl="0" indent="0" algn="l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13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kumimoji="0" sz="600" b="1" i="0" u="none" strike="noStrike" kern="1200" cap="none" spc="13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kumimoji="0" sz="600" b="1" i="0" u="none" strike="noStrike" kern="1200" cap="none" spc="31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52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3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4,3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0,5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spc="35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9,5</a:t>
            </a:r>
            <a:r>
              <a:rPr kumimoji="0" sz="1100" b="1" i="0" u="none" strike="noStrike" kern="1200" cap="none" spc="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lvl="0" indent="-9905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kumimoji="0" sz="800" b="1" i="0" u="none" strike="noStrike" kern="1200" cap="none" spc="-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kumimoji="0" sz="800" b="1" i="0" u="none" strike="noStrike" kern="1200" cap="none" spc="-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kumimoji="0" sz="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kumimoji="0" lang="ru-RU" sz="800" b="1" i="0" u="none" strike="noStrike" kern="1200" cap="none" spc="-58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ru-RU" sz="800" b="1" spc="-3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84</a:t>
            </a:r>
            <a:r>
              <a:rPr kumimoji="0" lang="ru-RU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мес.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4518" lvl="0" indent="11556" algn="ctr" defTabSz="950926" rtl="0" eaLnBrk="1" fontAlgn="auto" latinLnBrk="0" hangingPunct="1">
              <a:lnSpc>
                <a:spcPts val="849"/>
              </a:lnSpc>
              <a:spcBef>
                <a:spcPts val="2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1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kumimoji="0" sz="800" b="1" i="0" u="none" strike="noStrike" kern="1200" cap="none" spc="-62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298000" y="326906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Развитие горнолыжной базы (строительство мест размещения, объектов общепита, дополнительного сервиса)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53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государственная поддержка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67248"/>
            <a:ext cx="5515339" cy="986609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Создание в рекреационной зоне (непосредственная близость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горнолыжной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базе «Северное сияние») круглогодичного комплекса оборудованных мест размещения, зданий и сооружений, приспособленных для отдыха и развлечений, с детскими игровыми площадками; комплекс услуг будет включать: </a:t>
            </a: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R="0" lvl="0" indent="18000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tabLst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дома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предоставляемые в аренду, в формате «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глэмпинг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»;</a:t>
            </a:r>
          </a:p>
          <a:p>
            <a:pPr lvl="0" indent="180000" algn="just" defTabSz="950926"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банный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комплекс;</a:t>
            </a:r>
          </a:p>
          <a:p>
            <a:pPr lvl="0" indent="180000" algn="just" defTabSz="950926"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пункт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проката спортивного инвентаря;</a:t>
            </a:r>
          </a:p>
          <a:p>
            <a:pPr lvl="0" indent="180000" algn="just" defTabSz="950926"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кафе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Средний процент заполнения до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50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60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%; целевое пребывание основного потока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1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суток.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297999" y="3985889"/>
            <a:ext cx="4429087" cy="1071247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Выделенные земельный участок не менее 1 га.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15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человек.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 (привлечение опыта операторов комплексов глэмпинга 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УФО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): </a:t>
            </a:r>
          </a:p>
          <a:p>
            <a:pPr marL="1778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благоустройство территории;</a:t>
            </a:r>
          </a:p>
          <a:p>
            <a:pPr marL="1778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6 модульных домиков формата «глэмпинг»;</a:t>
            </a:r>
          </a:p>
          <a:p>
            <a:pPr marL="1778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административное здание с кафе 450 кв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м;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778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банный комплекс;</a:t>
            </a:r>
          </a:p>
          <a:p>
            <a:pPr marL="1778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спортивный инвентарь (снегоход, квадроцикл, лыжи, велосипеды, ролики, коньки,  спортинвентарь (мячи,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ракетки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 т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п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.).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493673" y="3726074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94041" y="3486440"/>
            <a:ext cx="5530878" cy="164832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Резкое сокращение возможностей для отдыха за рубежом привело к росту спроса на краткосрочную аренду загородной недвижимости. По прогнозам специалистов, число глэмпингов на территории регионов УрФО до конца года вырастет на 30%.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lang="ru-RU" sz="800" dirty="0">
              <a:solidFill>
                <a:srgbClr val="1E3A5B"/>
              </a:solidFill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Данный объект усилит поток на действующий горнолыжный комплекс и создаст эффект взаимного усиления.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 прогнозным данным, туристский поток в Югру в 2025 году составит 1 миллион 340,3 тысяч человек, к 2030 году ожидается 1 миллион 710,6 тысяч человек</a:t>
            </a: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</a:t>
            </a: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последние годы спрос на активный семейный отдых в регионе растет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(выявлен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ходе опроса населения, интервью с местными предпринимателями и во время стратегической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сессии).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Значительный потенциал сформированного внутреннего спроса позволяет в перспективе создать регионального кластер оздоровительного и бальнеологического туризма.</a:t>
            </a: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68138" y="3263267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89715" y="5513195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7895D0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бизнесом».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89715" y="5260062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493674" y="5086119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</a:t>
            </a:r>
            <a:r>
              <a:rPr kumimoji="0" lang="ru-RU" sz="1200" b="1" i="0" u="none" strike="noStrike" kern="1200" cap="none" spc="1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партнеры</a:t>
            </a:r>
            <a:endParaRPr kumimoji="0" lang="ru-RU" sz="1200" b="1" i="0" u="none" strike="noStrike" kern="1200" cap="none" spc="13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493674" y="6562014"/>
            <a:ext cx="4037739" cy="724999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земельного участка с подведенными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коммуникациями;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субсидирование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расходов на приобретение оборудования, специального инвентаря, средств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передвижения;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части предоставления целевых займов /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предоставления гарантий;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консультационная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подготовки и согласования концепции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комплекса;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включение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объекта в туристические маршруты для формирования спроса на уровне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региона;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оординация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части взаимодействия с туристическим операторами, ресурсами,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агрегаторами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ключение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базы данных специализированных информационных порталов региона.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493673" y="5346891"/>
            <a:ext cx="4233414" cy="37875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Туроператоры (федеральные и региональные).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Управление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туризма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Департамента промышленности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ХМАО-Югры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Местные ДЮСШ.</a:t>
            </a:r>
          </a:p>
        </p:txBody>
      </p:sp>
      <p:pic>
        <p:nvPicPr>
          <p:cNvPr id="44" name="Picture 2" descr="Топ-5 модульных отелей в Бурятии | Baikal Go | Дзен">
            <a:extLst>
              <a:ext uri="{FF2B5EF4-FFF2-40B4-BE49-F238E27FC236}">
                <a16:creationId xmlns:a16="http://schemas.microsoft.com/office/drawing/2014/main" xmlns="" id="{32F3FECC-A092-4571-A5C2-4B3232DE6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6"/>
          <a:stretch/>
        </p:blipFill>
        <p:spPr bwMode="auto">
          <a:xfrm>
            <a:off x="309417" y="975900"/>
            <a:ext cx="4233414" cy="26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ject 15">
            <a:extLst>
              <a:ext uri="{FF2B5EF4-FFF2-40B4-BE49-F238E27FC236}">
                <a16:creationId xmlns:a16="http://schemas.microsoft.com/office/drawing/2014/main" xmlns="" id="{4F80E536-001F-4B49-B4EF-F8FB1720A618}"/>
              </a:ext>
            </a:extLst>
          </p:cNvPr>
          <p:cNvSpPr txBox="1"/>
          <p:nvPr/>
        </p:nvSpPr>
        <p:spPr>
          <a:xfrm>
            <a:off x="4841782" y="1618964"/>
            <a:ext cx="93359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lvl="0" defTabSz="950926">
              <a:spcBef>
                <a:spcPts val="89"/>
              </a:spcBef>
              <a:defRPr/>
            </a:pPr>
            <a:r>
              <a:rPr lang="ru-RU" sz="400" i="1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*Сумма инвестиций не учитывает возможные расходы на техническое присоединение</a:t>
            </a:r>
            <a:endParaRPr kumimoji="0" sz="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18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DBA00-0F44-2B8B-3137-7EB6ADE5F729}"/>
              </a:ext>
            </a:extLst>
          </p:cNvPr>
          <p:cNvSpPr txBox="1"/>
          <p:nvPr/>
        </p:nvSpPr>
        <p:spPr>
          <a:xfrm>
            <a:off x="4794039" y="1812940"/>
            <a:ext cx="5524351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суть проекта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2519153D-EBBE-59E1-CB15-C1084FA8938D}"/>
              </a:ext>
            </a:extLst>
          </p:cNvPr>
          <p:cNvSpPr/>
          <p:nvPr/>
        </p:nvSpPr>
        <p:spPr>
          <a:xfrm>
            <a:off x="4794041" y="1818807"/>
            <a:ext cx="5530878" cy="338554"/>
          </a:xfrm>
          <a:prstGeom prst="roundRect">
            <a:avLst>
              <a:gd name="adj" fmla="val 50000"/>
            </a:avLst>
          </a:prstGeom>
          <a:noFill/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55E2906-DC9A-115F-31A6-AE902E16B0F1}"/>
              </a:ext>
            </a:extLst>
          </p:cNvPr>
          <p:cNvSpPr/>
          <p:nvPr/>
        </p:nvSpPr>
        <p:spPr>
          <a:xfrm>
            <a:off x="4807609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5E373FD-FC96-14F6-6859-31C86F2BD943}"/>
              </a:ext>
            </a:extLst>
          </p:cNvPr>
          <p:cNvSpPr/>
          <p:nvPr/>
        </p:nvSpPr>
        <p:spPr>
          <a:xfrm>
            <a:off x="5980156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BD88B0B-4B0A-4B40-1378-DE49EBE6C5B4}"/>
              </a:ext>
            </a:extLst>
          </p:cNvPr>
          <p:cNvSpPr/>
          <p:nvPr/>
        </p:nvSpPr>
        <p:spPr>
          <a:xfrm>
            <a:off x="7152703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A992D9A8-E623-F928-CFB9-F1AD15E24FFE}"/>
              </a:ext>
            </a:extLst>
          </p:cNvPr>
          <p:cNvSpPr/>
          <p:nvPr/>
        </p:nvSpPr>
        <p:spPr>
          <a:xfrm>
            <a:off x="8325250" y="988198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5FC1C582-DAE7-5D7D-E6A3-64DBBAEB47EA}"/>
              </a:ext>
            </a:extLst>
          </p:cNvPr>
          <p:cNvSpPr/>
          <p:nvPr/>
        </p:nvSpPr>
        <p:spPr>
          <a:xfrm>
            <a:off x="9497796" y="991285"/>
            <a:ext cx="827123" cy="4653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50133" y="1131908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1 765</a:t>
            </a: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705547" y="1131908"/>
            <a:ext cx="440296" cy="22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370,3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160082" y="1131908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3,3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0" marR="0" lvl="0" indent="0" algn="ctr" defTabSz="950926" rtl="0" eaLnBrk="1" fontAlgn="auto" latinLnBrk="0" hangingPunct="1">
              <a:lnSpc>
                <a:spcPts val="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10" normalizeH="0" baseline="0" noProof="0" dirty="0" err="1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млн</a:t>
            </a:r>
            <a:r>
              <a:rPr kumimoji="0" sz="600" b="1" i="0" u="none" strike="noStrike" kern="1200" cap="none" spc="-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₽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xmlns="" id="{0384A0FB-551D-4F8B-A192-7A066156836A}"/>
              </a:ext>
            </a:extLst>
          </p:cNvPr>
          <p:cNvSpPr txBox="1"/>
          <p:nvPr/>
        </p:nvSpPr>
        <p:spPr>
          <a:xfrm>
            <a:off x="8400946" y="1178459"/>
            <a:ext cx="653206" cy="127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marR="0" lvl="0" indent="0" algn="ctr" defTabSz="950926" rtl="0" eaLnBrk="1" fontAlgn="auto" latinLnBrk="0" hangingPunct="1">
              <a:lnSpc>
                <a:spcPts val="943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11,7</a:t>
            </a:r>
            <a:r>
              <a:rPr kumimoji="0" sz="1100" b="1" i="0" u="none" strike="noStrike" kern="1200" cap="none" spc="35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%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xmlns="" id="{D841A995-432C-403B-AA75-7BA00638B6B6}"/>
              </a:ext>
            </a:extLst>
          </p:cNvPr>
          <p:cNvSpPr txBox="1"/>
          <p:nvPr/>
        </p:nvSpPr>
        <p:spPr>
          <a:xfrm>
            <a:off x="7152701" y="1529213"/>
            <a:ext cx="82712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lvl="0" indent="-9905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СРОК  О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</a:t>
            </a:r>
            <a:r>
              <a:rPr kumimoji="0" sz="800" b="1" i="0" u="none" strike="noStrike" kern="1200" cap="none" spc="-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ПАЕМО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xmlns="" id="{B90D06AC-BB4B-4EBD-9DE4-EC86F6404D09}"/>
              </a:ext>
            </a:extLst>
          </p:cNvPr>
          <p:cNvSpPr txBox="1"/>
          <p:nvPr/>
        </p:nvSpPr>
        <p:spPr>
          <a:xfrm>
            <a:off x="4807603" y="1529215"/>
            <a:ext cx="827123" cy="104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ИНВ</a:t>
            </a:r>
            <a:r>
              <a:rPr kumimoji="0" sz="800" b="1" i="0" u="none" strike="noStrike" kern="1200" cap="none" spc="-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Е</a:t>
            </a:r>
            <a:r>
              <a:rPr kumimoji="0" sz="8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ТИЦИИ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xmlns="" id="{97770F0D-D576-4C45-82F8-CEB2F89E7A85}"/>
              </a:ext>
            </a:extLst>
          </p:cNvPr>
          <p:cNvSpPr txBox="1"/>
          <p:nvPr/>
        </p:nvSpPr>
        <p:spPr>
          <a:xfrm>
            <a:off x="9497797" y="1529215"/>
            <a:ext cx="827122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NPV</a:t>
            </a:r>
            <a:endParaRPr kumimoji="0" lang="ru-RU" sz="800" b="1" i="0" u="none" strike="noStrike" kern="1200" cap="none" spc="-58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ru-RU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132 мес.</a:t>
            </a:r>
            <a:r>
              <a:rPr kumimoji="0" sz="800" b="1" i="0" u="none" strike="noStrike" kern="1200" cap="none" spc="-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xmlns="" id="{8352437C-CD19-487D-BF86-16D6826A5CDA}"/>
              </a:ext>
            </a:extLst>
          </p:cNvPr>
          <p:cNvSpPr txBox="1"/>
          <p:nvPr/>
        </p:nvSpPr>
        <p:spPr>
          <a:xfrm>
            <a:off x="5980152" y="1529215"/>
            <a:ext cx="827123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4518" lvl="0" indent="11556" algn="ctr" defTabSz="950926" rtl="0" eaLnBrk="1" fontAlgn="auto" latinLnBrk="0" hangingPunct="1">
              <a:lnSpc>
                <a:spcPts val="849"/>
              </a:lnSpc>
              <a:spcBef>
                <a:spcPts val="2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ТНЫЙ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КАПИТАЛ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xmlns="" id="{D44BE483-6306-4F80-ACF9-02716223A830}"/>
              </a:ext>
            </a:extLst>
          </p:cNvPr>
          <p:cNvSpPr txBox="1"/>
          <p:nvPr/>
        </p:nvSpPr>
        <p:spPr>
          <a:xfrm>
            <a:off x="8325249" y="1529215"/>
            <a:ext cx="827123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marR="0" lvl="0" indent="0" algn="ctr" defTabSz="950926" rtl="0" eaLnBrk="1" fontAlgn="auto" latinLnBrk="0" hangingPunct="1">
              <a:lnSpc>
                <a:spcPts val="849"/>
              </a:lnSpc>
              <a:spcBef>
                <a:spcPts val="14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IRR</a:t>
            </a:r>
            <a:r>
              <a:rPr kumimoji="0" sz="800" b="1" i="0" u="none" strike="noStrike" kern="1200" cap="none" spc="-62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(BHP)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EE8750-6AB6-6757-B276-A5B841937FF6}"/>
              </a:ext>
            </a:extLst>
          </p:cNvPr>
          <p:cNvSpPr txBox="1"/>
          <p:nvPr/>
        </p:nvSpPr>
        <p:spPr bwMode="auto">
          <a:xfrm>
            <a:off x="333756" y="204706"/>
            <a:ext cx="1023327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all" spc="0" normalizeH="0" noProof="0" dirty="0">
                <a:ln>
                  <a:noFill/>
                </a:ln>
                <a:solidFill>
                  <a:srgbClr val="C0C1C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Организация транспортно-логистического комплекса мультимодального типа (обслуживание потребностей группы смежных МО)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xmlns="" id="{8DDD4566-ABC2-6744-4975-049AC23C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54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xmlns="" id="{E00BAB1B-CF74-3BAD-4B71-350873940ECE}"/>
              </a:ext>
            </a:extLst>
          </p:cNvPr>
          <p:cNvSpPr txBox="1"/>
          <p:nvPr/>
        </p:nvSpPr>
        <p:spPr>
          <a:xfrm>
            <a:off x="3701701" y="6147547"/>
            <a:ext cx="32899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Montserrat ExtraBold"/>
              </a:rPr>
              <a:t>государственная поддержка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Montserrat ExtraBold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xmlns="" id="{85BE18E0-F572-A1F4-906C-564D256449FC}"/>
              </a:ext>
            </a:extLst>
          </p:cNvPr>
          <p:cNvSpPr txBox="1"/>
          <p:nvPr/>
        </p:nvSpPr>
        <p:spPr>
          <a:xfrm>
            <a:off x="4809580" y="2236236"/>
            <a:ext cx="5515339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Строительство и организация работы транспортно-логистического комплекса с производственными помещениями (зоны фасовки, упаковки, комплектации грузов), зонами специальных режимов хранения (поддержание температуры, влажности) с объектами придорожного сервиса (гостиница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50 койко-мест, кафе, магазин, прачечная/сауна, СТО, автомойка)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общей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площадью 30 тыс. кв. м. Основная задача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комплексное развитие всех видов транспорта, терминального и складского хозяйства, систем информационного, телекоммуникационного и страхового сопровождения грузов на территории.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Планируется оказание услуг складирования,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погрузки/разгрузки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сортировки, транспортной упаковки, учета товародвижения и доставки, оформление документов, страхование, предпродажная подготовка, контроль качества, утилизация, рекламные услуги и пр. (организация перевозки контейнеров / грузов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ж.-д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и автотранспортом); возможная специализация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товары народного потребления, продукты питания, строительные материалы, товары для нефтегазового сектора.</a:t>
            </a: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582586" y="5493878"/>
            <a:ext cx="3968155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Крупнейшие логистические операторы, например: «Деловые линии», АО «РЖД Логистика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»; АО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«Аэропорт Сургут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»; ООО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«Сургутский Речной Порт».</a:t>
            </a:r>
          </a:p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Индустриальные парки «Югра» и «Нефтеюганский», промышленно-логистический парк г.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Пыть-Яха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xmlns="" id="{6226C166-8ED5-3D1C-B953-DBDF1BA18A5D}"/>
              </a:ext>
            </a:extLst>
          </p:cNvPr>
          <p:cNvSpPr txBox="1"/>
          <p:nvPr/>
        </p:nvSpPr>
        <p:spPr>
          <a:xfrm>
            <a:off x="558924" y="3704636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ресурсами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xmlns="" id="{CB32F1AC-00B5-27E0-F8CC-75524E79139C}"/>
              </a:ext>
            </a:extLst>
          </p:cNvPr>
          <p:cNvSpPr txBox="1"/>
          <p:nvPr/>
        </p:nvSpPr>
        <p:spPr>
          <a:xfrm>
            <a:off x="4784374" y="4065217"/>
            <a:ext cx="5530878" cy="141749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Выгодное транспортное положение:</a:t>
            </a:r>
          </a:p>
          <a:p>
            <a:pPr marL="2667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транспортная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ветвь Свердловской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железной дороги, которая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обеспечивает связь с северной частью ХМАО и южной частью Тюменской области /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ж.-д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ст.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Пыть-Ях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2667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непосредственной близости проходит федеральная автодорога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Р-404 (Тюмень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Ханты-Мансийск);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2667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относительная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близость международного аэропорта (г.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Сургут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106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км); функционирует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вертолетный транспорт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3 площадки;</a:t>
            </a:r>
          </a:p>
          <a:p>
            <a:pPr marL="266700" lvl="0" algn="just" defTabSz="950926">
              <a:lnSpc>
                <a:spcPts val="860"/>
              </a:lnSpc>
              <a:buClr>
                <a:srgbClr val="21B63A"/>
              </a:buClr>
              <a:buSzPct val="150000"/>
              <a:defRPr/>
            </a:pPr>
            <a:r>
              <a:rPr lang="ru-RU" sz="800" dirty="0" smtClean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 расположение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обеспечивает возможность активного использования добывающими и промышленными предприятиями Нефтеюганского и Сургутского районов.</a:t>
            </a:r>
          </a:p>
          <a:p>
            <a:pPr marL="266700" marR="0" lvl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Территория активного экономического и инвестиционного развития; основные минерально-сырьевые ресурсы: добыча нефти и попутного нефтяного газа (к территории города прилегает 5 нефтяных месторождений: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Тепловское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Усть-Балыкское, Мало-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Балыкское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Средне-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Балыкское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Мамонтовское).</a:t>
            </a:r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2824A13A-35B4-3A23-2928-F195EC00B599}"/>
              </a:ext>
            </a:extLst>
          </p:cNvPr>
          <p:cNvSpPr txBox="1"/>
          <p:nvPr/>
        </p:nvSpPr>
        <p:spPr>
          <a:xfrm>
            <a:off x="4950133" y="3821244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обеспеченность спросом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xmlns="" id="{A6359B78-242D-1808-3F82-081D8988B1F2}"/>
              </a:ext>
            </a:extLst>
          </p:cNvPr>
          <p:cNvSpPr txBox="1"/>
          <p:nvPr/>
        </p:nvSpPr>
        <p:spPr>
          <a:xfrm>
            <a:off x="4950132" y="5825140"/>
            <a:ext cx="4233414" cy="14791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4118" marR="0" lvl="0" indent="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7895D0"/>
              </a:buClr>
              <a:buSzPct val="150000"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См. слайд «Проекты, предложенные бизнесом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».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863F0294-AB1E-48BC-5BB1-411BE18809D0}"/>
              </a:ext>
            </a:extLst>
          </p:cNvPr>
          <p:cNvSpPr txBox="1"/>
          <p:nvPr/>
        </p:nvSpPr>
        <p:spPr>
          <a:xfrm>
            <a:off x="4950132" y="5602424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инвесторы</a:t>
            </a:r>
          </a:p>
        </p:txBody>
      </p:sp>
      <p:sp>
        <p:nvSpPr>
          <p:cNvPr id="51" name="object 34">
            <a:extLst>
              <a:ext uri="{FF2B5EF4-FFF2-40B4-BE49-F238E27FC236}">
                <a16:creationId xmlns:a16="http://schemas.microsoft.com/office/drawing/2014/main" xmlns="" id="{1787F823-8050-439E-D5E6-B34A6D6B00B4}"/>
              </a:ext>
            </a:extLst>
          </p:cNvPr>
          <p:cNvSpPr txBox="1"/>
          <p:nvPr/>
        </p:nvSpPr>
        <p:spPr>
          <a:xfrm>
            <a:off x="582586" y="5250645"/>
            <a:ext cx="3678273" cy="20747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marR="0" lvl="0" indent="0" algn="l" defTabSz="950926" rtl="0" eaLnBrk="1" fontAlgn="auto" latinLnBrk="0" hangingPunct="1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13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потенциальные </a:t>
            </a:r>
            <a:r>
              <a:rPr kumimoji="0" lang="ru-RU" sz="1200" b="1" i="0" u="none" strike="noStrike" kern="1200" cap="none" spc="13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партнеры</a:t>
            </a:r>
            <a:endParaRPr kumimoji="0" lang="ru-RU" sz="1200" b="1" i="0" u="none" strike="noStrike" kern="1200" cap="none" spc="13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xmlns="" id="{4F2680E7-6968-F661-EF5B-0D4BEAD0C8B1}"/>
              </a:ext>
            </a:extLst>
          </p:cNvPr>
          <p:cNvSpPr txBox="1"/>
          <p:nvPr/>
        </p:nvSpPr>
        <p:spPr>
          <a:xfrm>
            <a:off x="386532" y="6562014"/>
            <a:ext cx="4144881" cy="609582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земельного участка с подведенными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коммуникациями;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подведение коммуникаций на основе ГЧП /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МЧП;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убсидирование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расходов на приобретение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оборудования, строительство;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оддержка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части предоставления целевых займов /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предоставления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гарантий;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налоговых каникул на период выхода на точку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безубыточности;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xmlns="" id="{81BA34A1-C7C5-D7FF-D7C2-AD78D1A6FC6D}"/>
              </a:ext>
            </a:extLst>
          </p:cNvPr>
          <p:cNvSpPr txBox="1"/>
          <p:nvPr/>
        </p:nvSpPr>
        <p:spPr>
          <a:xfrm>
            <a:off x="4807601" y="6562014"/>
            <a:ext cx="5517318" cy="494166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координация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в части взаимодействия с администрациями соседних населенных пунктов, других территорий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ХМАО-Югры;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подготовки специалистов для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комплекса;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0092E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организационная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поддержка в части взаимодействия с РЖД и 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Росавтодором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E88BC-01E8-8A58-0512-4EA6535E99E5}"/>
              </a:ext>
            </a:extLst>
          </p:cNvPr>
          <p:cNvSpPr txBox="1"/>
          <p:nvPr/>
        </p:nvSpPr>
        <p:spPr>
          <a:xfrm>
            <a:off x="298000" y="6085681"/>
            <a:ext cx="10005429" cy="3223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ctr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5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государственная поддержка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89DE5BF-F69F-B395-D7DA-EEA646BADEF3}"/>
              </a:ext>
            </a:extLst>
          </p:cNvPr>
          <p:cNvSpPr/>
          <p:nvPr/>
        </p:nvSpPr>
        <p:spPr>
          <a:xfrm>
            <a:off x="298002" y="6091548"/>
            <a:ext cx="10017250" cy="3385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0092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E2401D18-C612-8BC9-86C1-C6F0B139D76D}"/>
              </a:ext>
            </a:extLst>
          </p:cNvPr>
          <p:cNvSpPr txBox="1"/>
          <p:nvPr/>
        </p:nvSpPr>
        <p:spPr>
          <a:xfrm>
            <a:off x="386532" y="3950412"/>
            <a:ext cx="4144881" cy="118666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85568" lvl="0" indent="-171450" algn="just" defTabSz="950926">
              <a:lnSpc>
                <a:spcPts val="860"/>
              </a:lnSpc>
              <a:buClr>
                <a:srgbClr val="21B63A"/>
              </a:buClr>
              <a:buSzPct val="150000"/>
              <a:buFont typeface="Gurmukhi MT" pitchFamily="2" charset="0"/>
              <a:buChar char="✓"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Предоставление земельного участка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10 га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, с примыканием к автодороге и ж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.-д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. путям с подведенными коммуникациями (при тех. возможности): электроэнергия КТП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630 кВ*А, вода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скважина, водоотведение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септик, теплоснабжение </a:t>
            </a:r>
            <a:r>
              <a:rPr lang="ru-RU" sz="800" dirty="0">
                <a:solidFill>
                  <a:srgbClr val="1E3A5B"/>
                </a:solidFill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—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газовая котельная.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Кадровое обеспечение: 162 человека, персонал местный (обучение и стажировка).</a:t>
            </a: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 marL="185568" marR="0" lvl="0" indent="-171450" algn="just" defTabSz="950926" rtl="0" eaLnBrk="1" fontAlgn="auto" latinLnBrk="0" hangingPunct="1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>
                <a:srgbClr val="21B63A"/>
              </a:buClr>
              <a:buSzPct val="150000"/>
              <a:buFont typeface="Gurmukhi MT" pitchFamily="2" charset="0"/>
              <a:buChar char="✓"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Технология организации и управления: привлечение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специализированной управляющей/логистической компании; федерального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оператора.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2" y="988198"/>
            <a:ext cx="4164210" cy="2584526"/>
          </a:xfrm>
          <a:prstGeom prst="rect">
            <a:avLst/>
          </a:prstGeom>
        </p:spPr>
      </p:pic>
      <p:sp>
        <p:nvSpPr>
          <p:cNvPr id="44" name="object 14">
            <a:extLst>
              <a:ext uri="{FF2B5EF4-FFF2-40B4-BE49-F238E27FC236}">
                <a16:creationId xmlns:a16="http://schemas.microsoft.com/office/drawing/2014/main" xmlns="" id="{A46BBEB9-2CE2-47FC-9569-B49732B1AE9B}"/>
              </a:ext>
            </a:extLst>
          </p:cNvPr>
          <p:cNvSpPr txBox="1"/>
          <p:nvPr/>
        </p:nvSpPr>
        <p:spPr>
          <a:xfrm>
            <a:off x="7419045" y="1131908"/>
            <a:ext cx="37592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1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114</a:t>
            </a:r>
            <a:endParaRPr sz="1100" b="1" dirty="0">
              <a:solidFill>
                <a:srgbClr val="21B63A"/>
              </a:solidFill>
              <a:latin typeface="Arial Black" panose="020B0604020202020204" pitchFamily="34" charset="0"/>
              <a:ea typeface="Microsoft JhengHei UI" panose="020B0604030504040204" pitchFamily="34" charset="-120"/>
              <a:cs typeface="Arial Black" panose="020B0604020202020204" pitchFamily="34" charset="0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600" b="1" spc="13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  </a:t>
            </a:r>
            <a:r>
              <a:rPr sz="600" b="1" spc="13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ме</a:t>
            </a:r>
            <a:r>
              <a:rPr sz="600" b="1" spc="31" dirty="0" err="1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с</a:t>
            </a:r>
            <a:r>
              <a:rPr sz="600" b="1" dirty="0">
                <a:solidFill>
                  <a:srgbClr val="21B63A"/>
                </a:solidFill>
                <a:latin typeface="Arial Black" panose="020B0604020202020204" pitchFamily="34" charset="0"/>
                <a:ea typeface="Microsoft JhengHei UI" panose="020B0604030504040204" pitchFamily="34" charset="-120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53" name="object 15">
            <a:extLst>
              <a:ext uri="{FF2B5EF4-FFF2-40B4-BE49-F238E27FC236}">
                <a16:creationId xmlns:a16="http://schemas.microsoft.com/office/drawing/2014/main" xmlns="" id="{4F80E536-001F-4B49-B4EF-F8FB1720A618}"/>
              </a:ext>
            </a:extLst>
          </p:cNvPr>
          <p:cNvSpPr txBox="1"/>
          <p:nvPr/>
        </p:nvSpPr>
        <p:spPr>
          <a:xfrm>
            <a:off x="4841782" y="1618964"/>
            <a:ext cx="93359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lvl="0" defTabSz="950926">
              <a:spcBef>
                <a:spcPts val="89"/>
              </a:spcBef>
              <a:defRPr/>
            </a:pPr>
            <a:r>
              <a:rPr lang="ru-RU" sz="400" i="1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*Сумма инвестиций не учитывает возможные расходы на техническое присоединение</a:t>
            </a:r>
            <a:endParaRPr kumimoji="0" sz="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4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реугольник 2">
            <a:extLst>
              <a:ext uri="{FF2B5EF4-FFF2-40B4-BE49-F238E27FC236}">
                <a16:creationId xmlns:a16="http://schemas.microsoft.com/office/drawing/2014/main" xmlns="" id="{EE5844E2-0EDD-479A-4D97-BCA5E0DBE098}"/>
              </a:ext>
            </a:extLst>
          </p:cNvPr>
          <p:cNvSpPr/>
          <p:nvPr/>
        </p:nvSpPr>
        <p:spPr>
          <a:xfrm rot="16200000" flipH="1">
            <a:off x="10242261" y="993436"/>
            <a:ext cx="584776" cy="317502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Треугольник 2">
            <a:extLst>
              <a:ext uri="{FF2B5EF4-FFF2-40B4-BE49-F238E27FC236}">
                <a16:creationId xmlns:a16="http://schemas.microsoft.com/office/drawing/2014/main" xmlns="" id="{92493D02-9BB7-DC8F-52FD-D8EB9AD673DB}"/>
              </a:ext>
            </a:extLst>
          </p:cNvPr>
          <p:cNvSpPr/>
          <p:nvPr/>
        </p:nvSpPr>
        <p:spPr>
          <a:xfrm rot="5400000">
            <a:off x="-133638" y="999580"/>
            <a:ext cx="584776" cy="317502"/>
          </a:xfrm>
          <a:prstGeom prst="triangl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xmlns="" id="{8A87DB43-F273-47C9-B621-16A639D83282}"/>
              </a:ext>
            </a:extLst>
          </p:cNvPr>
          <p:cNvSpPr txBox="1"/>
          <p:nvPr/>
        </p:nvSpPr>
        <p:spPr>
          <a:xfrm>
            <a:off x="-126044" y="1058942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D4C3B4FB-F4C3-4039-8B78-F9A6CD79BDFD}"/>
              </a:ext>
            </a:extLst>
          </p:cNvPr>
          <p:cNvSpPr txBox="1"/>
          <p:nvPr/>
        </p:nvSpPr>
        <p:spPr>
          <a:xfrm>
            <a:off x="10402837" y="1058942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98A375-7AA2-B44D-B978-61E16F6C8C0A}"/>
              </a:ext>
            </a:extLst>
          </p:cNvPr>
          <p:cNvSpPr txBox="1"/>
          <p:nvPr/>
        </p:nvSpPr>
        <p:spPr>
          <a:xfrm>
            <a:off x="-5562" y="1553830"/>
            <a:ext cx="307777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B6DA5A-746C-A34F-BA00-028ADA4766F7}"/>
              </a:ext>
            </a:extLst>
          </p:cNvPr>
          <p:cNvSpPr txBox="1"/>
          <p:nvPr/>
        </p:nvSpPr>
        <p:spPr>
          <a:xfrm>
            <a:off x="10389703" y="1553830"/>
            <a:ext cx="307777" cy="2448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5C3A90-70FA-0785-D15C-BBBCAE5F0CA3}"/>
              </a:ext>
            </a:extLst>
          </p:cNvPr>
          <p:cNvSpPr txBox="1"/>
          <p:nvPr/>
        </p:nvSpPr>
        <p:spPr>
          <a:xfrm>
            <a:off x="298001" y="325041"/>
            <a:ext cx="10305273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" sz="1600" cap="all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SWOT-</a:t>
            </a:r>
            <a:r>
              <a:rPr lang="ru-RU" sz="1600" cap="all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города </a:t>
            </a:r>
            <a:r>
              <a:rPr lang="ru-RU" sz="1600" cap="all" dirty="0" err="1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Пыть-Яха</a:t>
            </a:r>
            <a:endParaRPr lang="ru-RU" sz="1600" cap="all" dirty="0">
              <a:solidFill>
                <a:prstClr val="white">
                  <a:lumMod val="75000"/>
                </a:prst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xmlns="" id="{2A6F2449-BABE-3BD2-72A5-91436D1E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7D99277F-B5D4-E2AA-8EE2-5EE9D8D6A6AA}"/>
              </a:ext>
            </a:extLst>
          </p:cNvPr>
          <p:cNvCxnSpPr>
            <a:cxnSpLocks/>
          </p:cNvCxnSpPr>
          <p:nvPr/>
        </p:nvCxnSpPr>
        <p:spPr>
          <a:xfrm>
            <a:off x="5392910" y="962275"/>
            <a:ext cx="0" cy="623247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6C4FD4-068C-49B5-89A0-C1C591CD3415}"/>
              </a:ext>
            </a:extLst>
          </p:cNvPr>
          <p:cNvSpPr txBox="1"/>
          <p:nvPr/>
        </p:nvSpPr>
        <p:spPr>
          <a:xfrm>
            <a:off x="428419" y="1256257"/>
            <a:ext cx="4872069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в экономике — 22 тыс. человек, или 55% от общей численности населения.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ветвь Свердловской железной дороги, которая обеспечивает связь с северной частью ХМАО и южной частью Тюменской области; ж.-д. ст.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Пыть-Ях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непосредственной близости проходит федеральная автодорога Р-404 (Тюмень — Ханты-Мансийск»).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Относительная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близость международного аэропорта: Сургут — 106 км; функционирует вертолетный транспорт (3 площадки).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Гидрологическая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сеть: р. Большой Балык (левый приток Оби); 5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старичных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озер (значительную площадь занимают искусственные озера, образовавшиеся на месте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гидрокарьеров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); 4 безымянных ручья.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производство: добыча полезных ископаемых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85%,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11%,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электрической энергией, газом и паром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2,4%,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водоснабжение и водоотведение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0,7%;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отгружено товаров собственного производства, по фактическим видам деятельности (раздел B, C, D, E) за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г.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45 710,08 млн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руб.; численность работников крупных и средних предприятий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15,7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человек.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1 597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субъекта МСП, в т. ч.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306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юридических лиц, 1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291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индивидуальных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предпринимателя; 2,6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самозанятых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граждан; количество занятых в сфере МСП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6,9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человек.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АПК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КФХ,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индивидуальных предпринимателя (КРС, МРС, свиноводство и птицеводство; производится мясная, молочная продукция, яйцо).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Значимые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предприятия: «Южно-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Балыкский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ГПЗ» — филиал АО «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СибурТюменьГаз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», ООО «Роснефть-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Юганскнефтегаз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», ООО «Борец сервис — Нефтеюганск», МУП «Управление городского хозяйства»; ООО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«ЭКОТОН»,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Запсибавто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», ООО «ГК СА».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инфраструктура: 9 гостиниц (728 койко-мест),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предприятий общественного питания (4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403 места),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аквацентр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скейтпарк, горнолыжная база,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топиарный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и веревочный парки, культурно-досуговый центр, музейно-выставочный центр, «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Динопарк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», хоккейные корты,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экомузей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; достопримечательности: Мамонтовское нефтяное месторождение, памятник Мамонтенок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Пыть-Яха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скульптурные композиции.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Исторические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здания и памятники: мемориальный комплекс Аллея Славы, монумент Славы, памятник «Скважина № 516».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Культовые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 религиозные сооружения: 2 церкви, храм, 2 мечети.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минерально-сырьевые ресурсы: добыча нефти и попутного нефтяного газа (к территории города прилегает 5 нефтяных месторождений: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Тепловское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Усть-Балыкское, Мало-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Балыкское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Средне-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Балыкское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Мамонтовское).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6C4FD4-068C-49B5-89A0-C1C591CD3415}"/>
              </a:ext>
            </a:extLst>
          </p:cNvPr>
          <p:cNvSpPr txBox="1"/>
          <p:nvPr/>
        </p:nvSpPr>
        <p:spPr>
          <a:xfrm>
            <a:off x="5495483" y="1236408"/>
            <a:ext cx="4795706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Напряженная демографическая ситуация с 2013 по 2022 год (в 2013 г. - 40,8 тыс. человек, 2022 - 40,2 </a:t>
            </a:r>
            <a:r>
              <a:rPr lang="ru-RU" sz="800"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. С 2023 года наблюдается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рост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численности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 -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40,39 </a:t>
            </a:r>
            <a:r>
              <a:rPr lang="ru-RU" sz="800"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; 2024 г. - 40,87 тыс. человек.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удаленность города от административного центра ХМАО-Югры — Ханты-Мансийска (260 км) и областной столицы — Тюмени (691 км) — высокие транспортные издержки.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Суровые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природно-климатические условия, предопределяющие высокие издержки производства.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Слаборазвитая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оптовая торговля (сказывается близость крупных городов, таких как Сургут).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часть территории города — в зоне с особыми условиями использования, в связи с проходящими инженерными коммуникациями ШФЛУ (Сургут — Южный Балык).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Значительный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объем ветхого и аварийного жилья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27,3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кв. м, или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3,4%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жилого фонда; низкий уровень жилищного строительства.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Моральное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устаревание и низкая эффективность оборудования и основных фондов ЖКХ; требуется повышение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энергоэффективности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(значительный износ фондов, отсутствие необходимых для развития мощностей).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Несоответствие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пропускной способности дорожной сети возрастающему числу личного транспорта; нехватка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парковок, требуется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ремонт путепровода через ж.-д. Пути.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Недостаточная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обеспеченность спортивными сооружениями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58,0%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от норматива.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Недостаток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инвестиций, направленных на развитие туризма, его инфраструктуры, на продвижение туристских возможностей.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АПК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: ограниченность собственной кормовой базы, недостаточная инфраструктурная обеспеченность, нехватка оборотных средств и источников инвестиций; отсутствие крупных предприятий.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Высокий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уровень техногенного воздействия на окружающую среду (предприятия нефтегазодобывающей отрасли); несанкционированное сваливание ТБО, промышленных, строительных отходов. 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Дифференциация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доходов населения; среднемесячная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номинальная — 101 224,5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руб.; в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микропредприятиях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71,0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доля безвозмездных поступлений на выравнивание бюджета — 2 556 млн руб., или 61,5% доходной части.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Низкий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уровень диверсификации структуры экономики с явным доминированием в ней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нефтегазодобычи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; низкая инвестиционная привлекательность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несырьевых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секторов (объем инвестиций за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г. —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5 407,3 млн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руб.).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1840" y="913243"/>
            <a:ext cx="20844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Показатели за 2024 год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74090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98A375-7AA2-B44D-B978-61E16F6C8C0A}"/>
              </a:ext>
            </a:extLst>
          </p:cNvPr>
          <p:cNvSpPr txBox="1"/>
          <p:nvPr/>
        </p:nvSpPr>
        <p:spPr>
          <a:xfrm>
            <a:off x="-5562" y="1553830"/>
            <a:ext cx="307777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CB6DA5A-746C-A34F-BA00-028ADA4766F7}"/>
              </a:ext>
            </a:extLst>
          </p:cNvPr>
          <p:cNvSpPr txBox="1"/>
          <p:nvPr/>
        </p:nvSpPr>
        <p:spPr>
          <a:xfrm>
            <a:off x="10389703" y="1553830"/>
            <a:ext cx="307777" cy="2448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800" b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5C3A90-70FA-0785-D15C-BBBCAE5F0CA3}"/>
              </a:ext>
            </a:extLst>
          </p:cNvPr>
          <p:cNvSpPr txBox="1"/>
          <p:nvPr/>
        </p:nvSpPr>
        <p:spPr>
          <a:xfrm>
            <a:off x="298001" y="325041"/>
            <a:ext cx="1030528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" sz="1600" cap="all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SWOT-</a:t>
            </a:r>
            <a:r>
              <a:rPr lang="ru-RU" sz="1600" cap="all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АНАЛИЗ города </a:t>
            </a:r>
            <a:r>
              <a:rPr lang="ru-RU" sz="1600" cap="all" dirty="0" err="1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Пыть-Яха</a:t>
            </a:r>
            <a:endParaRPr lang="ru-RU" sz="1600" cap="all" dirty="0">
              <a:solidFill>
                <a:prstClr val="white">
                  <a:lumMod val="75000"/>
                </a:prst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Номер слайда 2">
            <a:extLst>
              <a:ext uri="{FF2B5EF4-FFF2-40B4-BE49-F238E27FC236}">
                <a16:creationId xmlns="" xmlns:a16="http://schemas.microsoft.com/office/drawing/2014/main" id="{2A6F2449-BABE-3BD2-72A5-91436D1E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Треугольник 2">
            <a:extLst>
              <a:ext uri="{FF2B5EF4-FFF2-40B4-BE49-F238E27FC236}">
                <a16:creationId xmlns="" xmlns:a16="http://schemas.microsoft.com/office/drawing/2014/main" id="{0F849BEE-0563-218A-5E76-A45C3185E71B}"/>
              </a:ext>
            </a:extLst>
          </p:cNvPr>
          <p:cNvSpPr/>
          <p:nvPr/>
        </p:nvSpPr>
        <p:spPr>
          <a:xfrm rot="16200000" flipH="1">
            <a:off x="10242261" y="993436"/>
            <a:ext cx="584776" cy="317502"/>
          </a:xfrm>
          <a:prstGeom prst="triangl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Треугольник 2">
            <a:extLst>
              <a:ext uri="{FF2B5EF4-FFF2-40B4-BE49-F238E27FC236}">
                <a16:creationId xmlns="" xmlns:a16="http://schemas.microsoft.com/office/drawing/2014/main" id="{B198AE84-E8AC-6A74-4BA8-22A3F79C4D08}"/>
              </a:ext>
            </a:extLst>
          </p:cNvPr>
          <p:cNvSpPr/>
          <p:nvPr/>
        </p:nvSpPr>
        <p:spPr>
          <a:xfrm rot="5400000">
            <a:off x="-133638" y="999580"/>
            <a:ext cx="584776" cy="317502"/>
          </a:xfrm>
          <a:prstGeom prst="triangle">
            <a:avLst/>
          </a:prstGeom>
          <a:solidFill>
            <a:srgbClr val="009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="" xmlns:a16="http://schemas.microsoft.com/office/drawing/2014/main" id="{F481A97F-3212-0A92-8121-909FBF7389FB}"/>
              </a:ext>
            </a:extLst>
          </p:cNvPr>
          <p:cNvSpPr txBox="1"/>
          <p:nvPr/>
        </p:nvSpPr>
        <p:spPr>
          <a:xfrm>
            <a:off x="-126044" y="1058942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1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="" xmlns:a16="http://schemas.microsoft.com/office/drawing/2014/main" id="{9AD354C1-3C2E-C8D2-9AEE-4FADE8689EE1}"/>
              </a:ext>
            </a:extLst>
          </p:cNvPr>
          <p:cNvSpPr txBox="1"/>
          <p:nvPr/>
        </p:nvSpPr>
        <p:spPr>
          <a:xfrm>
            <a:off x="10402837" y="1058942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sz="1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208231B8-F842-FF23-A206-3A4D596088FE}"/>
              </a:ext>
            </a:extLst>
          </p:cNvPr>
          <p:cNvCxnSpPr>
            <a:cxnSpLocks/>
          </p:cNvCxnSpPr>
          <p:nvPr/>
        </p:nvCxnSpPr>
        <p:spPr>
          <a:xfrm>
            <a:off x="5392910" y="962275"/>
            <a:ext cx="0" cy="623247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99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6C4FD4-068C-49B5-89A0-C1C591CD3415}"/>
              </a:ext>
            </a:extLst>
          </p:cNvPr>
          <p:cNvSpPr txBox="1"/>
          <p:nvPr/>
        </p:nvSpPr>
        <p:spPr>
          <a:xfrm>
            <a:off x="474630" y="1066493"/>
            <a:ext cx="4810572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как логистического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хаба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— комплексная организация операций по обработке авто- и ж.-д. грузов (рядом крупные промышленные агломерации).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газосервисных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услуг (пуско-наладочные работы, ремонтные мероприятия, сервисное обслуживание, установка оборудования и пр.).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энергетического машиностроения (в части производства нефтепромыслового, бурового и пр. оборудования); развитие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нефтесервисных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 услуг (например, восстановление и подготовка к вторичному использованию трубной продукции и запорной арматуры), возможно на базе промышленно-логистического парка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Пыть-Яха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строительной отрасли — реализация проектов по производству инновационных строительных материалов (к примеру, для использования при строительстве быстровозводимых зданий и сооружений); в городе требуется: развитие и модернизация жилищно-коммунального комплекса, строительство объектов социально-культурной и жилищной сферы.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активности; создание научно-технологического центра нефтегазового направления.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Переработка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 утилизация всех видов отходов; строительство комплексного межмуниципального полигона для захоронения (утилизации) бытовых и промышленных отходов для Нефтеюганска и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Пыть-Яха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«умной экономики» на основе развития новых технологий, повышающих эффективность в основных секторах экономики, постепенное увеличение новых видов производств (например, развитие возобновляемых источников энергии, включая освоение ветроэнергетического потенциала, применение отходов деревообрабатывающей промышленности и др.).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 чистой пищевой, биотехнологической продукции на основе местного сельскохозяйственного сырья и дикоросов (мини-цеха по производству мясной, молочной продукции, обработке дикоросов; организация тепличного хозяйства).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МСП (логистика; прием, переработка и утилизация отходов; сбор и переработка дикоросов; медицинское обслуживание; сельское </a:t>
            </a: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хозяйство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 пр.).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туристической инфраструктуры (новые технологии и формы организации производственного туризма — нефтегазовая сфера);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экологического и спортивного туризма (в пригороде) : пеший, вело- и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мото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- и автотуризм, зимние виды спорта, экстремальные виды спорта; развитие рекреации — строительство баз отдыха и иных средств размещения (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глэмпингов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, рыбацких домиков и пр.).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Предпосылки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делового, культурно-познавательного, событийного, спортивного, паломнического и промышленного туризма.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конурбации с населенными пунктами агломерации Сургут — Нефтеюганск.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6C4FD4-068C-49B5-89A0-C1C591CD3415}"/>
              </a:ext>
            </a:extLst>
          </p:cNvPr>
          <p:cNvSpPr txBox="1"/>
          <p:nvPr/>
        </p:nvSpPr>
        <p:spPr>
          <a:xfrm>
            <a:off x="5500620" y="1068798"/>
            <a:ext cx="4659254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Ухудшение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демографической ситуации (снижение численности занятых в экономике).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уровня собственных доходов бюджета.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 технологическое отставание некоторых предприятий; отставание в экономическом развитии отдельных отраслей.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Конкурентное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давление предприятий соседних городов и агломераций; недобросовестная конкуренция на рынке.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специалистов (управленческие кадры/рабочие специальности); дисбаланс между предложением и спросом квалифицированной рабочей силы.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Эпидемиологические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 др. ограничения на въезд или выезд с территории (наличие маятниковой миграции).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транспортных и энергетических тарифов.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инвестиционной активности.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степень воздействия колебаний конъюнктуры мирового рынка на состояние нефтегазового сектора; снижение добычи нефти (в ближайшие годы прогнозируется снижение добычи на крупном Мамонтовском нефтяном месторождении на 15—20%).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уровня налоговой нагрузки на </a:t>
            </a:r>
            <a:r>
              <a:rPr lang="ru-RU" sz="800" spc="-3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Возрастающая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конкуренция в туристической отрасли (недостаточное обеспечение развития туристической инфраструктуры).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Экологические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риски (город находится в зоне техногенного воздействия нефтегазодобывающей отрасли)</a:t>
            </a:r>
          </a:p>
          <a:p>
            <a:pPr marL="361950" lvl="0" indent="-184150" algn="just">
              <a:buClr>
                <a:srgbClr val="1F417B"/>
              </a:buClr>
              <a:buFontTx/>
              <a:buAutoNum type="arabicPeriod"/>
              <a:defRPr/>
            </a:pPr>
            <a:r>
              <a:rPr lang="ru-RU" sz="8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sz="800" spc="-30" dirty="0">
                <a:latin typeface="Arial" panose="020B0604020202020204" pitchFamily="34" charset="0"/>
                <a:cs typeface="Arial" panose="020B0604020202020204" pitchFamily="34" charset="0"/>
              </a:rPr>
              <a:t>продовольственная безопасность (растущая зависимость от поставок продуктов питания при высоких темпах вхождения крупных торговых сетей).</a:t>
            </a:r>
          </a:p>
        </p:txBody>
      </p:sp>
    </p:spTree>
    <p:extLst>
      <p:ext uri="{BB962C8B-B14F-4D97-AF65-F5344CB8AC3E}">
        <p14:creationId xmlns:p14="http://schemas.microsoft.com/office/powerpoint/2010/main" val="200132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F2784F-5924-0C2D-0918-FE4AC4A1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244" y="3002037"/>
            <a:ext cx="5809414" cy="2378369"/>
            <a:chOff x="0" y="2988863"/>
            <a:chExt cx="5809414" cy="2378369"/>
          </a:xfrm>
        </p:grpSpPr>
        <p:sp>
          <p:nvSpPr>
            <p:cNvPr id="4" name="object 4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946202" y="3644656"/>
              <a:ext cx="1360805" cy="868044"/>
            </a:xfrm>
            <a:custGeom>
              <a:avLst/>
              <a:gdLst/>
              <a:ahLst/>
              <a:cxnLst/>
              <a:rect l="l" t="t" r="r" b="b"/>
              <a:pathLst>
                <a:path w="1360804" h="868045">
                  <a:moveTo>
                    <a:pt x="1308328" y="0"/>
                  </a:moveTo>
                  <a:lnTo>
                    <a:pt x="52349" y="0"/>
                  </a:lnTo>
                  <a:lnTo>
                    <a:pt x="31975" y="4112"/>
                  </a:lnTo>
                  <a:lnTo>
                    <a:pt x="15335" y="15328"/>
                  </a:lnTo>
                  <a:lnTo>
                    <a:pt x="4114" y="31964"/>
                  </a:lnTo>
                  <a:lnTo>
                    <a:pt x="0" y="52336"/>
                  </a:lnTo>
                  <a:lnTo>
                    <a:pt x="0" y="867460"/>
                  </a:lnTo>
                  <a:lnTo>
                    <a:pt x="1360665" y="867460"/>
                  </a:lnTo>
                  <a:lnTo>
                    <a:pt x="1360665" y="52336"/>
                  </a:lnTo>
                  <a:lnTo>
                    <a:pt x="1356552" y="31964"/>
                  </a:lnTo>
                  <a:lnTo>
                    <a:pt x="1345336" y="15328"/>
                  </a:lnTo>
                  <a:lnTo>
                    <a:pt x="1328700" y="4112"/>
                  </a:lnTo>
                  <a:lnTo>
                    <a:pt x="1308328" y="0"/>
                  </a:lnTo>
                  <a:close/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98781" y="3924484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14210" y="4048072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898781" y="4161040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898781" y="4419102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14210" y="4284629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823784" y="4512123"/>
              <a:ext cx="1607185" cy="196215"/>
            </a:xfrm>
            <a:custGeom>
              <a:avLst/>
              <a:gdLst/>
              <a:ahLst/>
              <a:cxnLst/>
              <a:rect l="l" t="t" r="r" b="b"/>
              <a:pathLst>
                <a:path w="1607185" h="196214">
                  <a:moveTo>
                    <a:pt x="1548828" y="195872"/>
                  </a:moveTo>
                  <a:lnTo>
                    <a:pt x="57848" y="195872"/>
                  </a:lnTo>
                  <a:lnTo>
                    <a:pt x="35329" y="191326"/>
                  </a:lnTo>
                  <a:lnTo>
                    <a:pt x="16941" y="178931"/>
                  </a:lnTo>
                  <a:lnTo>
                    <a:pt x="4545" y="160548"/>
                  </a:lnTo>
                  <a:lnTo>
                    <a:pt x="0" y="138036"/>
                  </a:lnTo>
                  <a:lnTo>
                    <a:pt x="0" y="57835"/>
                  </a:lnTo>
                  <a:lnTo>
                    <a:pt x="4545" y="35324"/>
                  </a:lnTo>
                  <a:lnTo>
                    <a:pt x="16941" y="16940"/>
                  </a:lnTo>
                  <a:lnTo>
                    <a:pt x="35329" y="4545"/>
                  </a:lnTo>
                  <a:lnTo>
                    <a:pt x="57848" y="0"/>
                  </a:lnTo>
                  <a:lnTo>
                    <a:pt x="1548828" y="0"/>
                  </a:lnTo>
                  <a:lnTo>
                    <a:pt x="1571347" y="4545"/>
                  </a:lnTo>
                  <a:lnTo>
                    <a:pt x="1589735" y="16940"/>
                  </a:lnTo>
                  <a:lnTo>
                    <a:pt x="1602131" y="35324"/>
                  </a:lnTo>
                  <a:lnTo>
                    <a:pt x="1606677" y="57835"/>
                  </a:lnTo>
                  <a:lnTo>
                    <a:pt x="1606677" y="138036"/>
                  </a:lnTo>
                  <a:lnTo>
                    <a:pt x="1602131" y="160548"/>
                  </a:lnTo>
                  <a:lnTo>
                    <a:pt x="1589735" y="178931"/>
                  </a:lnTo>
                  <a:lnTo>
                    <a:pt x="1571347" y="191326"/>
                  </a:lnTo>
                  <a:lnTo>
                    <a:pt x="1548828" y="195872"/>
                  </a:lnTo>
                  <a:close/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958647" y="3750367"/>
              <a:ext cx="1254760" cy="0"/>
            </a:xfrm>
            <a:custGeom>
              <a:avLst/>
              <a:gdLst/>
              <a:ahLst/>
              <a:cxnLst/>
              <a:rect l="l" t="t" r="r" b="b"/>
              <a:pathLst>
                <a:path w="1254760">
                  <a:moveTo>
                    <a:pt x="0" y="0"/>
                  </a:moveTo>
                  <a:lnTo>
                    <a:pt x="1254163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529179" y="4579743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038" y="0"/>
                  </a:lnTo>
                </a:path>
              </a:pathLst>
            </a:custGeom>
            <a:ln w="25400">
              <a:solidFill>
                <a:srgbClr val="1E3A5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174277" y="3890919"/>
              <a:ext cx="510540" cy="511175"/>
            </a:xfrm>
            <a:custGeom>
              <a:avLst/>
              <a:gdLst/>
              <a:ahLst/>
              <a:cxnLst/>
              <a:rect l="l" t="t" r="r" b="b"/>
              <a:pathLst>
                <a:path w="510539" h="511175">
                  <a:moveTo>
                    <a:pt x="400936" y="401034"/>
                  </a:moveTo>
                  <a:lnTo>
                    <a:pt x="108727" y="401034"/>
                  </a:lnTo>
                  <a:lnTo>
                    <a:pt x="115460" y="402744"/>
                  </a:lnTo>
                  <a:lnTo>
                    <a:pt x="122300" y="407288"/>
                  </a:lnTo>
                  <a:lnTo>
                    <a:pt x="129674" y="413297"/>
                  </a:lnTo>
                  <a:lnTo>
                    <a:pt x="137286" y="418972"/>
                  </a:lnTo>
                  <a:lnTo>
                    <a:pt x="145089" y="424362"/>
                  </a:lnTo>
                  <a:lnTo>
                    <a:pt x="153034" y="429513"/>
                  </a:lnTo>
                  <a:lnTo>
                    <a:pt x="159083" y="434381"/>
                  </a:lnTo>
                  <a:lnTo>
                    <a:pt x="162750" y="439975"/>
                  </a:lnTo>
                  <a:lnTo>
                    <a:pt x="164036" y="446498"/>
                  </a:lnTo>
                  <a:lnTo>
                    <a:pt x="162940" y="454151"/>
                  </a:lnTo>
                  <a:lnTo>
                    <a:pt x="160571" y="463295"/>
                  </a:lnTo>
                  <a:lnTo>
                    <a:pt x="158416" y="472328"/>
                  </a:lnTo>
                  <a:lnTo>
                    <a:pt x="156315" y="481458"/>
                  </a:lnTo>
                  <a:lnTo>
                    <a:pt x="154177" y="490600"/>
                  </a:lnTo>
                  <a:lnTo>
                    <a:pt x="239902" y="510920"/>
                  </a:lnTo>
                  <a:lnTo>
                    <a:pt x="244522" y="491902"/>
                  </a:lnTo>
                  <a:lnTo>
                    <a:pt x="246671" y="482810"/>
                  </a:lnTo>
                  <a:lnTo>
                    <a:pt x="248665" y="473836"/>
                  </a:lnTo>
                  <a:lnTo>
                    <a:pt x="250824" y="463295"/>
                  </a:lnTo>
                  <a:lnTo>
                    <a:pt x="256793" y="458088"/>
                  </a:lnTo>
                  <a:lnTo>
                    <a:pt x="277373" y="455812"/>
                  </a:lnTo>
                  <a:lnTo>
                    <a:pt x="287099" y="454453"/>
                  </a:lnTo>
                  <a:lnTo>
                    <a:pt x="296753" y="452784"/>
                  </a:lnTo>
                  <a:lnTo>
                    <a:pt x="306323" y="450722"/>
                  </a:lnTo>
                  <a:lnTo>
                    <a:pt x="314114" y="449867"/>
                  </a:lnTo>
                  <a:lnTo>
                    <a:pt x="417349" y="449867"/>
                  </a:lnTo>
                  <a:lnTo>
                    <a:pt x="425195" y="445007"/>
                  </a:lnTo>
                  <a:lnTo>
                    <a:pt x="414908" y="429513"/>
                  </a:lnTo>
                  <a:lnTo>
                    <a:pt x="409586" y="421433"/>
                  </a:lnTo>
                  <a:lnTo>
                    <a:pt x="404240" y="413257"/>
                  </a:lnTo>
                  <a:lnTo>
                    <a:pt x="401445" y="407269"/>
                  </a:lnTo>
                  <a:lnTo>
                    <a:pt x="400890" y="402038"/>
                  </a:lnTo>
                  <a:lnTo>
                    <a:pt x="400936" y="401034"/>
                  </a:lnTo>
                  <a:close/>
                </a:path>
                <a:path w="510539" h="511175">
                  <a:moveTo>
                    <a:pt x="417349" y="449867"/>
                  </a:moveTo>
                  <a:lnTo>
                    <a:pt x="314114" y="449867"/>
                  </a:lnTo>
                  <a:lnTo>
                    <a:pt x="320643" y="451310"/>
                  </a:lnTo>
                  <a:lnTo>
                    <a:pt x="326076" y="455062"/>
                  </a:lnTo>
                  <a:lnTo>
                    <a:pt x="330580" y="461136"/>
                  </a:lnTo>
                  <a:lnTo>
                    <a:pt x="335256" y="469284"/>
                  </a:lnTo>
                  <a:lnTo>
                    <a:pt x="348614" y="492251"/>
                  </a:lnTo>
                  <a:lnTo>
                    <a:pt x="395732" y="463222"/>
                  </a:lnTo>
                  <a:lnTo>
                    <a:pt x="417349" y="449867"/>
                  </a:lnTo>
                  <a:close/>
                </a:path>
                <a:path w="510539" h="511175">
                  <a:moveTo>
                    <a:pt x="20446" y="154304"/>
                  </a:moveTo>
                  <a:lnTo>
                    <a:pt x="15198" y="176131"/>
                  </a:lnTo>
                  <a:lnTo>
                    <a:pt x="10080" y="197564"/>
                  </a:lnTo>
                  <a:lnTo>
                    <a:pt x="0" y="240156"/>
                  </a:lnTo>
                  <a:lnTo>
                    <a:pt x="38988" y="249427"/>
                  </a:lnTo>
                  <a:lnTo>
                    <a:pt x="48005" y="251459"/>
                  </a:lnTo>
                  <a:lnTo>
                    <a:pt x="52196" y="257174"/>
                  </a:lnTo>
                  <a:lnTo>
                    <a:pt x="53466" y="266191"/>
                  </a:lnTo>
                  <a:lnTo>
                    <a:pt x="54856" y="276550"/>
                  </a:lnTo>
                  <a:lnTo>
                    <a:pt x="56387" y="286861"/>
                  </a:lnTo>
                  <a:lnTo>
                    <a:pt x="58110" y="297124"/>
                  </a:lnTo>
                  <a:lnTo>
                    <a:pt x="60070" y="307339"/>
                  </a:lnTo>
                  <a:lnTo>
                    <a:pt x="60799" y="314477"/>
                  </a:lnTo>
                  <a:lnTo>
                    <a:pt x="59515" y="320532"/>
                  </a:lnTo>
                  <a:lnTo>
                    <a:pt x="56159" y="325610"/>
                  </a:lnTo>
                  <a:lnTo>
                    <a:pt x="50672" y="329818"/>
                  </a:lnTo>
                  <a:lnTo>
                    <a:pt x="17906" y="348741"/>
                  </a:lnTo>
                  <a:lnTo>
                    <a:pt x="65150" y="425449"/>
                  </a:lnTo>
                  <a:lnTo>
                    <a:pt x="83556" y="413257"/>
                  </a:lnTo>
                  <a:lnTo>
                    <a:pt x="94868" y="405637"/>
                  </a:lnTo>
                  <a:lnTo>
                    <a:pt x="101923" y="402038"/>
                  </a:lnTo>
                  <a:lnTo>
                    <a:pt x="108727" y="401034"/>
                  </a:lnTo>
                  <a:lnTo>
                    <a:pt x="400936" y="401034"/>
                  </a:lnTo>
                  <a:lnTo>
                    <a:pt x="402330" y="395720"/>
                  </a:lnTo>
                  <a:lnTo>
                    <a:pt x="405891" y="390016"/>
                  </a:lnTo>
                  <a:lnTo>
                    <a:pt x="412120" y="382039"/>
                  </a:lnTo>
                  <a:lnTo>
                    <a:pt x="415511" y="377507"/>
                  </a:lnTo>
                  <a:lnTo>
                    <a:pt x="275937" y="377507"/>
                  </a:lnTo>
                  <a:lnTo>
                    <a:pt x="226821" y="375792"/>
                  </a:lnTo>
                  <a:lnTo>
                    <a:pt x="181976" y="355151"/>
                  </a:lnTo>
                  <a:lnTo>
                    <a:pt x="149769" y="320198"/>
                  </a:lnTo>
                  <a:lnTo>
                    <a:pt x="133133" y="275673"/>
                  </a:lnTo>
                  <a:lnTo>
                    <a:pt x="135000" y="226313"/>
                  </a:lnTo>
                  <a:lnTo>
                    <a:pt x="155574" y="182036"/>
                  </a:lnTo>
                  <a:lnTo>
                    <a:pt x="174986" y="164070"/>
                  </a:lnTo>
                  <a:lnTo>
                    <a:pt x="64408" y="164070"/>
                  </a:lnTo>
                  <a:lnTo>
                    <a:pt x="56768" y="163067"/>
                  </a:lnTo>
                  <a:lnTo>
                    <a:pt x="47682" y="160698"/>
                  </a:lnTo>
                  <a:lnTo>
                    <a:pt x="38560" y="158495"/>
                  </a:lnTo>
                  <a:lnTo>
                    <a:pt x="20446" y="154304"/>
                  </a:lnTo>
                  <a:close/>
                </a:path>
                <a:path w="510539" h="511175">
                  <a:moveTo>
                    <a:pt x="474186" y="133248"/>
                  </a:moveTo>
                  <a:lnTo>
                    <a:pt x="234013" y="133248"/>
                  </a:lnTo>
                  <a:lnTo>
                    <a:pt x="282447" y="134619"/>
                  </a:lnTo>
                  <a:lnTo>
                    <a:pt x="328015" y="155229"/>
                  </a:lnTo>
                  <a:lnTo>
                    <a:pt x="360664" y="190150"/>
                  </a:lnTo>
                  <a:lnTo>
                    <a:pt x="377477" y="234739"/>
                  </a:lnTo>
                  <a:lnTo>
                    <a:pt x="375538" y="284352"/>
                  </a:lnTo>
                  <a:lnTo>
                    <a:pt x="354927" y="328929"/>
                  </a:lnTo>
                  <a:lnTo>
                    <a:pt x="320182" y="360933"/>
                  </a:lnTo>
                  <a:lnTo>
                    <a:pt x="275937" y="377507"/>
                  </a:lnTo>
                  <a:lnTo>
                    <a:pt x="415511" y="377507"/>
                  </a:lnTo>
                  <a:lnTo>
                    <a:pt x="418195" y="373919"/>
                  </a:lnTo>
                  <a:lnTo>
                    <a:pt x="424054" y="365656"/>
                  </a:lnTo>
                  <a:lnTo>
                    <a:pt x="429640" y="357250"/>
                  </a:lnTo>
                  <a:lnTo>
                    <a:pt x="434582" y="351244"/>
                  </a:lnTo>
                  <a:lnTo>
                    <a:pt x="440213" y="347678"/>
                  </a:lnTo>
                  <a:lnTo>
                    <a:pt x="446750" y="346517"/>
                  </a:lnTo>
                  <a:lnTo>
                    <a:pt x="492442" y="346517"/>
                  </a:lnTo>
                  <a:lnTo>
                    <a:pt x="510412" y="270509"/>
                  </a:lnTo>
                  <a:lnTo>
                    <a:pt x="472439" y="261492"/>
                  </a:lnTo>
                  <a:lnTo>
                    <a:pt x="462914" y="259460"/>
                  </a:lnTo>
                  <a:lnTo>
                    <a:pt x="458355" y="253872"/>
                  </a:lnTo>
                  <a:lnTo>
                    <a:pt x="452735" y="214018"/>
                  </a:lnTo>
                  <a:lnTo>
                    <a:pt x="450722" y="204088"/>
                  </a:lnTo>
                  <a:lnTo>
                    <a:pt x="449889" y="196298"/>
                  </a:lnTo>
                  <a:lnTo>
                    <a:pt x="451389" y="189769"/>
                  </a:lnTo>
                  <a:lnTo>
                    <a:pt x="455223" y="184336"/>
                  </a:lnTo>
                  <a:lnTo>
                    <a:pt x="461390" y="179831"/>
                  </a:lnTo>
                  <a:lnTo>
                    <a:pt x="492124" y="162305"/>
                  </a:lnTo>
                  <a:lnTo>
                    <a:pt x="474186" y="133248"/>
                  </a:lnTo>
                  <a:close/>
                </a:path>
                <a:path w="510539" h="511175">
                  <a:moveTo>
                    <a:pt x="492442" y="346517"/>
                  </a:moveTo>
                  <a:lnTo>
                    <a:pt x="446750" y="346517"/>
                  </a:lnTo>
                  <a:lnTo>
                    <a:pt x="454405" y="347725"/>
                  </a:lnTo>
                  <a:lnTo>
                    <a:pt x="463214" y="350057"/>
                  </a:lnTo>
                  <a:lnTo>
                    <a:pt x="490105" y="356361"/>
                  </a:lnTo>
                  <a:lnTo>
                    <a:pt x="492442" y="346517"/>
                  </a:lnTo>
                  <a:close/>
                </a:path>
                <a:path w="510539" h="511175">
                  <a:moveTo>
                    <a:pt x="161924" y="17652"/>
                  </a:moveTo>
                  <a:lnTo>
                    <a:pt x="84962" y="65023"/>
                  </a:lnTo>
                  <a:lnTo>
                    <a:pt x="100697" y="88866"/>
                  </a:lnTo>
                  <a:lnTo>
                    <a:pt x="106065" y="97069"/>
                  </a:lnTo>
                  <a:lnTo>
                    <a:pt x="109053" y="103264"/>
                  </a:lnTo>
                  <a:lnTo>
                    <a:pt x="109634" y="108459"/>
                  </a:lnTo>
                  <a:lnTo>
                    <a:pt x="109693" y="109426"/>
                  </a:lnTo>
                  <a:lnTo>
                    <a:pt x="108116" y="115262"/>
                  </a:lnTo>
                  <a:lnTo>
                    <a:pt x="104266" y="121284"/>
                  </a:lnTo>
                  <a:lnTo>
                    <a:pt x="98174" y="128922"/>
                  </a:lnTo>
                  <a:lnTo>
                    <a:pt x="92297" y="136763"/>
                  </a:lnTo>
                  <a:lnTo>
                    <a:pt x="86657" y="144770"/>
                  </a:lnTo>
                  <a:lnTo>
                    <a:pt x="81279" y="152907"/>
                  </a:lnTo>
                  <a:lnTo>
                    <a:pt x="76433" y="158978"/>
                  </a:lnTo>
                  <a:lnTo>
                    <a:pt x="70886" y="162702"/>
                  </a:lnTo>
                  <a:lnTo>
                    <a:pt x="64408" y="164070"/>
                  </a:lnTo>
                  <a:lnTo>
                    <a:pt x="174986" y="164070"/>
                  </a:lnTo>
                  <a:lnTo>
                    <a:pt x="190150" y="150034"/>
                  </a:lnTo>
                  <a:lnTo>
                    <a:pt x="234013" y="133248"/>
                  </a:lnTo>
                  <a:lnTo>
                    <a:pt x="474186" y="133248"/>
                  </a:lnTo>
                  <a:lnTo>
                    <a:pt x="459542" y="109426"/>
                  </a:lnTo>
                  <a:lnTo>
                    <a:pt x="401764" y="109426"/>
                  </a:lnTo>
                  <a:lnTo>
                    <a:pt x="394731" y="107559"/>
                  </a:lnTo>
                  <a:lnTo>
                    <a:pt x="387603" y="102869"/>
                  </a:lnTo>
                  <a:lnTo>
                    <a:pt x="380478" y="97027"/>
                  </a:lnTo>
                  <a:lnTo>
                    <a:pt x="373237" y="91519"/>
                  </a:lnTo>
                  <a:lnTo>
                    <a:pt x="365726" y="86278"/>
                  </a:lnTo>
                  <a:lnTo>
                    <a:pt x="358012" y="81406"/>
                  </a:lnTo>
                  <a:lnTo>
                    <a:pt x="351532" y="76326"/>
                  </a:lnTo>
                  <a:lnTo>
                    <a:pt x="347789" y="70484"/>
                  </a:lnTo>
                  <a:lnTo>
                    <a:pt x="346618" y="63690"/>
                  </a:lnTo>
                  <a:lnTo>
                    <a:pt x="347070" y="60785"/>
                  </a:lnTo>
                  <a:lnTo>
                    <a:pt x="196000" y="60785"/>
                  </a:lnTo>
                  <a:lnTo>
                    <a:pt x="189737" y="59308"/>
                  </a:lnTo>
                  <a:lnTo>
                    <a:pt x="184523" y="55641"/>
                  </a:lnTo>
                  <a:lnTo>
                    <a:pt x="180212" y="49783"/>
                  </a:lnTo>
                  <a:lnTo>
                    <a:pt x="161924" y="17652"/>
                  </a:lnTo>
                  <a:close/>
                </a:path>
                <a:path w="510539" h="511175">
                  <a:moveTo>
                    <a:pt x="445261" y="86105"/>
                  </a:moveTo>
                  <a:lnTo>
                    <a:pt x="431069" y="95043"/>
                  </a:lnTo>
                  <a:lnTo>
                    <a:pt x="423687" y="99768"/>
                  </a:lnTo>
                  <a:lnTo>
                    <a:pt x="416305" y="104647"/>
                  </a:lnTo>
                  <a:lnTo>
                    <a:pt x="408892" y="108459"/>
                  </a:lnTo>
                  <a:lnTo>
                    <a:pt x="401764" y="109426"/>
                  </a:lnTo>
                  <a:lnTo>
                    <a:pt x="459542" y="109426"/>
                  </a:lnTo>
                  <a:lnTo>
                    <a:pt x="445261" y="86105"/>
                  </a:lnTo>
                  <a:close/>
                </a:path>
                <a:path w="510539" h="511175">
                  <a:moveTo>
                    <a:pt x="270636" y="0"/>
                  </a:moveTo>
                  <a:lnTo>
                    <a:pt x="261630" y="38131"/>
                  </a:lnTo>
                  <a:lnTo>
                    <a:pt x="259587" y="47624"/>
                  </a:lnTo>
                  <a:lnTo>
                    <a:pt x="253618" y="52323"/>
                  </a:lnTo>
                  <a:lnTo>
                    <a:pt x="213381" y="58021"/>
                  </a:lnTo>
                  <a:lnTo>
                    <a:pt x="203453" y="60070"/>
                  </a:lnTo>
                  <a:lnTo>
                    <a:pt x="196000" y="60785"/>
                  </a:lnTo>
                  <a:lnTo>
                    <a:pt x="347070" y="60785"/>
                  </a:lnTo>
                  <a:lnTo>
                    <a:pt x="347881" y="55641"/>
                  </a:lnTo>
                  <a:lnTo>
                    <a:pt x="350130" y="46966"/>
                  </a:lnTo>
                  <a:lnTo>
                    <a:pt x="352379" y="37591"/>
                  </a:lnTo>
                  <a:lnTo>
                    <a:pt x="356361" y="20319"/>
                  </a:lnTo>
                  <a:lnTo>
                    <a:pt x="270636" y="0"/>
                  </a:lnTo>
                  <a:close/>
                </a:path>
              </a:pathLst>
            </a:custGeom>
            <a:solidFill>
              <a:srgbClr val="0092E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91697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776" y="4179159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25400">
              <a:gradFill>
                <a:gsLst>
                  <a:gs pos="0">
                    <a:srgbClr val="0092E1"/>
                  </a:gs>
                  <a:gs pos="100000">
                    <a:srgbClr val="21B63A"/>
                  </a:gs>
                </a:gsLst>
                <a:lin ang="5400000" scaled="1"/>
              </a:gra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20841" y="3508009"/>
            <a:ext cx="3514725" cy="138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1 часть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92E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Montserrat"/>
              </a:rPr>
              <a:t>Решения Инвестиционного профиля муниципального образования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Montserrat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="" xmlns:a16="http://schemas.microsoft.com/office/drawing/2014/main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282756" y="221573"/>
            <a:ext cx="89849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РЕЗУЛЬТАТЫ РАЗРАБОТКИ ИНВЕСТИЦИОННОГО ПРОФИЛЯ</a:t>
            </a:r>
          </a:p>
        </p:txBody>
      </p:sp>
    </p:spTree>
    <p:extLst>
      <p:ext uri="{BB962C8B-B14F-4D97-AF65-F5344CB8AC3E}">
        <p14:creationId xmlns:p14="http://schemas.microsoft.com/office/powerpoint/2010/main" val="136781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0B5D513-59D6-0879-533F-F1099F4DB522}"/>
              </a:ext>
            </a:extLst>
          </p:cNvPr>
          <p:cNvSpPr/>
          <p:nvPr/>
        </p:nvSpPr>
        <p:spPr>
          <a:xfrm>
            <a:off x="90117" y="0"/>
            <a:ext cx="6840760" cy="1459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bject 57">
            <a:extLst>
              <a:ext uri="{FF2B5EF4-FFF2-40B4-BE49-F238E27FC236}">
                <a16:creationId xmlns="" xmlns:a16="http://schemas.microsoft.com/office/drawing/2014/main" id="{C68E2839-3B10-46A1-9B57-4FA51E365D79}"/>
              </a:ext>
            </a:extLst>
          </p:cNvPr>
          <p:cNvSpPr txBox="1"/>
          <p:nvPr/>
        </p:nvSpPr>
        <p:spPr>
          <a:xfrm>
            <a:off x="7576934" y="5909434"/>
            <a:ext cx="2798219" cy="5847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Большая часть объема идей оценивается как ДОСТАТОЧНО обеспеченные спросом и ресурсами</a:t>
            </a:r>
            <a:r>
              <a:rPr kumimoji="0" lang="ru-RU" sz="1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1200" b="1" i="0" u="none" strike="noStrike" kern="1200" cap="none" spc="-25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57">
            <a:extLst>
              <a:ext uri="{FF2B5EF4-FFF2-40B4-BE49-F238E27FC236}">
                <a16:creationId xmlns="" xmlns:a16="http://schemas.microsoft.com/office/drawing/2014/main" id="{39652C15-6C0D-44D2-82C5-78668BFB9684}"/>
              </a:ext>
            </a:extLst>
          </p:cNvPr>
          <p:cNvSpPr txBox="1"/>
          <p:nvPr/>
        </p:nvSpPr>
        <p:spPr>
          <a:xfrm>
            <a:off x="7577681" y="1609743"/>
            <a:ext cx="2798219" cy="180562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11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ПРОЕКТОВ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ПРЕДЛОЖЕНО БИЗНЕСОМ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2E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26 БИЗНЕС-ИДЕЙ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РАЗРАБОТАНО КОМАНДОЙ ПРОЕКТА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7" name="object 57">
            <a:extLst>
              <a:ext uri="{FF2B5EF4-FFF2-40B4-BE49-F238E27FC236}">
                <a16:creationId xmlns="" xmlns:a16="http://schemas.microsoft.com/office/drawing/2014/main" id="{F3568A82-45E1-A576-BBC9-C3F8CC157157}"/>
              </a:ext>
            </a:extLst>
          </p:cNvPr>
          <p:cNvSpPr txBox="1"/>
          <p:nvPr/>
        </p:nvSpPr>
        <p:spPr>
          <a:xfrm>
            <a:off x="313887" y="1047563"/>
            <a:ext cx="4114988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1B63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РЕЙТИНГ БИЗНЕС-ИДЕЙ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1B63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EE6E04-678C-95BD-1BC8-10431A99B37C}"/>
              </a:ext>
            </a:extLst>
          </p:cNvPr>
          <p:cNvSpPr txBox="1"/>
          <p:nvPr/>
        </p:nvSpPr>
        <p:spPr>
          <a:xfrm>
            <a:off x="298001" y="325041"/>
            <a:ext cx="908114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37 </a:t>
            </a:r>
            <a:r>
              <a:rPr lang="ru-RU" sz="1600" dirty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ИНВЕСТИЦИОННЫХ </a:t>
            </a:r>
            <a:r>
              <a:rPr lang="ru-RU" sz="1600" dirty="0" smtClean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ИДЕЙ </a:t>
            </a:r>
            <a:r>
              <a:rPr lang="ru-RU" sz="1600" dirty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 </a:t>
            </a:r>
            <a:r>
              <a:rPr lang="ru-RU" sz="1600" dirty="0" smtClean="0">
                <a:solidFill>
                  <a:srgbClr val="C0C1C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ПРОЕКТОВ</a:t>
            </a:r>
            <a:endParaRPr lang="ru-RU" sz="1600" dirty="0">
              <a:solidFill>
                <a:srgbClr val="C0C1C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510CB54-78CF-FD5B-2262-23A283790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8589" y="7209916"/>
            <a:ext cx="411320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19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0A796B-ADAE-3064-D568-A478089F88A2}"/>
              </a:ext>
            </a:extLst>
          </p:cNvPr>
          <p:cNvSpPr txBox="1"/>
          <p:nvPr/>
        </p:nvSpPr>
        <p:spPr>
          <a:xfrm>
            <a:off x="7002885" y="325041"/>
            <a:ext cx="360039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dirty="0">
                <a:solidFill>
                  <a:srgbClr val="1E3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следующих слайдах представлен реестр </a:t>
            </a:r>
          </a:p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бизнес-идей, дифференцированных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1E3A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секторам</a:t>
            </a:r>
          </a:p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1E3A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23035BA6-D099-EFEE-029D-288A084C8A75}"/>
              </a:ext>
            </a:extLst>
          </p:cNvPr>
          <p:cNvCxnSpPr>
            <a:cxnSpLocks/>
          </p:cNvCxnSpPr>
          <p:nvPr/>
        </p:nvCxnSpPr>
        <p:spPr>
          <a:xfrm>
            <a:off x="7362924" y="5909434"/>
            <a:ext cx="0" cy="584775"/>
          </a:xfrm>
          <a:prstGeom prst="line">
            <a:avLst/>
          </a:prstGeom>
          <a:ln w="19050"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ject 57">
            <a:extLst>
              <a:ext uri="{FF2B5EF4-FFF2-40B4-BE49-F238E27FC236}">
                <a16:creationId xmlns="" xmlns:a16="http://schemas.microsoft.com/office/drawing/2014/main" id="{39652C15-6C0D-44D2-82C5-78668BFB9684}"/>
              </a:ext>
            </a:extLst>
          </p:cNvPr>
          <p:cNvSpPr txBox="1"/>
          <p:nvPr/>
        </p:nvSpPr>
        <p:spPr>
          <a:xfrm>
            <a:off x="7577681" y="3709417"/>
            <a:ext cx="2798219" cy="76944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0092E1"/>
                </a:solidFill>
                <a:latin typeface="Arial Black" panose="020B0A04020102020204" pitchFamily="34" charset="0"/>
                <a:cs typeface="DIN Pro Bold"/>
              </a:rPr>
              <a:t>РЕЕСТР ИНВЕСТИЦИОННЫХ ПРОЕКТОВ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00" y="1609743"/>
            <a:ext cx="6488859" cy="3979834"/>
          </a:xfrm>
          <a:prstGeom prst="rect">
            <a:avLst/>
          </a:prstGeom>
        </p:spPr>
      </p:pic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8E67F510-A33D-AED2-401C-DFC97BA3720F}"/>
              </a:ext>
            </a:extLst>
          </p:cNvPr>
          <p:cNvSpPr/>
          <p:nvPr/>
        </p:nvSpPr>
        <p:spPr>
          <a:xfrm>
            <a:off x="7550981" y="4620427"/>
            <a:ext cx="1081940" cy="1081940"/>
          </a:xfrm>
          <a:prstGeom prst="roundRect">
            <a:avLst/>
          </a:prstGeom>
          <a:noFill/>
          <a:ln>
            <a:gradFill>
              <a:gsLst>
                <a:gs pos="0">
                  <a:srgbClr val="0092E1"/>
                </a:gs>
                <a:gs pos="100000">
                  <a:srgbClr val="21B63A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074" name="Picture 2" descr="http://qrcoder.ru/code/?http%3A%2F%2Finvest.gov86.org%2Finvestiruy-v-pyt-yakh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317" y="4699763"/>
            <a:ext cx="923267" cy="92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25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25735</TotalTime>
  <Words>11776</Words>
  <Application>Microsoft Office PowerPoint</Application>
  <PresentationFormat>Произвольный</PresentationFormat>
  <Paragraphs>2069</Paragraphs>
  <Slides>54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6" baseType="lpstr">
      <vt:lpstr>Microsoft JhengHei UI</vt:lpstr>
      <vt:lpstr>Arial</vt:lpstr>
      <vt:lpstr>Arial Black</vt:lpstr>
      <vt:lpstr>Calibri</vt:lpstr>
      <vt:lpstr>Courier New</vt:lpstr>
      <vt:lpstr>DIN Pro Bold</vt:lpstr>
      <vt:lpstr>Gurmukhi MT</vt:lpstr>
      <vt:lpstr>Montserrat</vt:lpstr>
      <vt:lpstr>Montserrat ExtraBold</vt:lpstr>
      <vt:lpstr>Montserrat SemiBold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ФУНКЦИОНИРОВАНИЯ ТОЧКИ РОСТА: РАЗВИТИЕ ИННОВАЦИЙ В ГЛУБОКОЙ ПЕРЕРАБОТКЕ ПРОМЫШЛЕННЫХ И БЫТОВЫХ ОТХОДОВ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Березники</dc:title>
  <dc:creator>Валерончик</dc:creator>
  <cp:lastModifiedBy>Надежда Наумова</cp:lastModifiedBy>
  <cp:revision>1623</cp:revision>
  <cp:lastPrinted>2021-08-03T08:07:00Z</cp:lastPrinted>
  <dcterms:created xsi:type="dcterms:W3CDTF">2021-02-25T09:40:18Z</dcterms:created>
  <dcterms:modified xsi:type="dcterms:W3CDTF">2025-09-10T12:16:57Z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2021-02-25T00:00:00Z</vt:filetime>
  </property>
</Properties>
</file>