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43" r:id="rId1"/>
  </p:sldMasterIdLst>
  <p:notesMasterIdLst>
    <p:notesMasterId r:id="rId35"/>
  </p:notesMasterIdLst>
  <p:sldIdLst>
    <p:sldId id="337" r:id="rId2"/>
    <p:sldId id="350" r:id="rId3"/>
    <p:sldId id="338" r:id="rId4"/>
    <p:sldId id="342" r:id="rId5"/>
    <p:sldId id="339" r:id="rId6"/>
    <p:sldId id="341" r:id="rId7"/>
    <p:sldId id="344" r:id="rId8"/>
    <p:sldId id="345" r:id="rId9"/>
    <p:sldId id="302" r:id="rId10"/>
    <p:sldId id="356" r:id="rId11"/>
    <p:sldId id="303" r:id="rId12"/>
    <p:sldId id="357" r:id="rId13"/>
    <p:sldId id="305" r:id="rId14"/>
    <p:sldId id="301" r:id="rId15"/>
    <p:sldId id="306" r:id="rId16"/>
    <p:sldId id="353" r:id="rId17"/>
    <p:sldId id="354" r:id="rId18"/>
    <p:sldId id="355" r:id="rId19"/>
    <p:sldId id="312" r:id="rId20"/>
    <p:sldId id="313" r:id="rId21"/>
    <p:sldId id="358" r:id="rId22"/>
    <p:sldId id="359" r:id="rId23"/>
    <p:sldId id="361" r:id="rId24"/>
    <p:sldId id="362" r:id="rId25"/>
    <p:sldId id="363" r:id="rId26"/>
    <p:sldId id="365" r:id="rId27"/>
    <p:sldId id="360" r:id="rId28"/>
    <p:sldId id="323" r:id="rId29"/>
    <p:sldId id="327" r:id="rId30"/>
    <p:sldId id="328" r:id="rId31"/>
    <p:sldId id="330" r:id="rId32"/>
    <p:sldId id="331" r:id="rId33"/>
    <p:sldId id="326" r:id="rId34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0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4EB"/>
    <a:srgbClr val="66FF66"/>
    <a:srgbClr val="67CBFD"/>
    <a:srgbClr val="002060"/>
    <a:srgbClr val="467EA6"/>
    <a:srgbClr val="B0D8F4"/>
    <a:srgbClr val="B3D9F7"/>
    <a:srgbClr val="121314"/>
    <a:srgbClr val="C0D8F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758FB7-9AC5-4552-8A53-C91805E547F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330" y="108"/>
      </p:cViewPr>
      <p:guideLst>
        <p:guide orient="horz" pos="2160"/>
        <p:guide pos="2880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6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940643399304816"/>
          <c:y val="0.12905118110236222"/>
          <c:w val="0.71753030604281864"/>
          <c:h val="0.615547572178477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-5.7723097112860972E-2"/>
                  <c:y val="-0.11936942257217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9304107256863987E-3"/>
                  <c:y val="-0.10341371391076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4.5</c:v>
                </c:pt>
                <c:pt idx="1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5020557402255E-3"/>
                  <c:y val="-8.6913057742782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02388694470603E-2"/>
                  <c:y val="-2.6605479002624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102.6</c:v>
                </c:pt>
                <c:pt idx="1">
                  <c:v>99.3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Окружной бюджет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9005436278633135E-2"/>
                  <c:y val="-4.91827427821522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991610342637993E-2"/>
                  <c:y val="-7.8223097112860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10.9</c:v>
                </c:pt>
                <c:pt idx="1">
                  <c:v>10.9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817327696"/>
        <c:axId val="-817335856"/>
        <c:axId val="0"/>
      </c:bar3DChart>
      <c:catAx>
        <c:axId val="-81732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17335856"/>
        <c:crosses val="autoZero"/>
        <c:auto val="1"/>
        <c:lblAlgn val="ctr"/>
        <c:lblOffset val="100"/>
        <c:noMultiLvlLbl val="0"/>
      </c:catAx>
      <c:valAx>
        <c:axId val="-81733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1732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104649186203233E-2"/>
          <c:y val="0.81905052493438302"/>
          <c:w val="0.71265895110639288"/>
          <c:h val="0.16428280839895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/>
              <a:t>Отгружено товаров собственного производства, выполнено работ и услуг собственными силами (без субъектов МСП) </a:t>
            </a:r>
          </a:p>
        </c:rich>
      </c:tx>
      <c:layout>
        <c:manualLayout>
          <c:xMode val="edge"/>
          <c:yMode val="edge"/>
          <c:x val="7.7688349473964205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185844607458543E-2"/>
          <c:y val="0.19923574847005468"/>
          <c:w val="0.78359427112759794"/>
          <c:h val="0.70050950101996357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11%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18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21991613417721098"/>
                  <c:y val="0.144606591631491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00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EB1FF9-A876-42E2-A36F-400105744971}" type="CATEGORYNAME">
                      <a:rPr lang="ru-RU" sz="1000" baseline="0">
                        <a:solidFill>
                          <a:srgbClr val="0070C0"/>
                        </a:solidFill>
                      </a:rPr>
                      <a:pPr algn="r">
                        <a:defRPr sz="1000">
                          <a:solidFill>
                            <a:srgbClr val="0070C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0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53620262053525"/>
                      <c:h val="9.203406187390911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0995806708860549"/>
                  <c:y val="-0.134966152189391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133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F46DD98-A086-4476-A8CC-903B6980C2EA}" type="CATEGORYNAME">
                      <a:rPr lang="ru-RU" sz="1000" baseline="0">
                        <a:solidFill>
                          <a:srgbClr val="0070C0"/>
                        </a:solidFill>
                      </a:rPr>
                      <a:pPr algn="r">
                        <a:defRPr>
                          <a:solidFill>
                            <a:srgbClr val="0070C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r">
                    <a:defRPr sz="133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046945039203762"/>
                  <c:y val="-0.308493809117274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33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B03BEBA-A2E0-4A33-AF9B-DE5E5BEF15C5}" type="CATEGORYNAME">
                      <a:rPr lang="ru-RU" sz="1000" baseline="0">
                        <a:solidFill>
                          <a:srgbClr val="0070C0"/>
                        </a:solidFill>
                      </a:rPr>
                      <a:pPr algn="r">
                        <a:defRPr>
                          <a:solidFill>
                            <a:srgbClr val="0070C0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33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90063338720401"/>
                      <c:h val="0.2385366065956799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1330" b="1" i="0" u="none" strike="noStrike" kern="1200" spc="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Обрабатывающие производства</c:v>
                </c:pt>
                <c:pt idx="1">
                  <c:v>Добыча полезных ископаемых</c:v>
                </c:pt>
                <c:pt idx="2">
                  <c:v>Обеспечение электрической энергией, газом и паром, кондиционирование воздуха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0.1074</c:v>
                </c:pt>
                <c:pt idx="1">
                  <c:v>0.4521</c:v>
                </c:pt>
                <c:pt idx="2" formatCode="0.00%">
                  <c:v>3.2399999999999998E-2</c:v>
                </c:pt>
              </c:numCache>
            </c:numRef>
          </c:val>
          <c:extLst/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/>
              <a:t>Ввод</a:t>
            </a:r>
            <a:r>
              <a:rPr lang="ru-RU" sz="1400" baseline="0" dirty="0" smtClean="0"/>
              <a:t> </a:t>
            </a:r>
            <a:r>
              <a:rPr lang="ru-RU" sz="1400" dirty="0" smtClean="0"/>
              <a:t>жилья </a:t>
            </a:r>
            <a:r>
              <a:rPr lang="ru-RU" sz="1400" dirty="0"/>
              <a:t>(тыс. м2)</a:t>
            </a:r>
          </a:p>
        </c:rich>
      </c:tx>
      <c:layout>
        <c:manualLayout>
          <c:xMode val="edge"/>
          <c:yMode val="edge"/>
          <c:x val="0.18606862350629794"/>
          <c:y val="0.128686957613395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941451375998786"/>
          <c:y val="0.12043028608931809"/>
          <c:w val="0.93888888888888888"/>
          <c:h val="0.69594889180519104"/>
        </c:manualLayout>
      </c:layout>
      <c:bar3DChart>
        <c:barDir val="col"/>
        <c:grouping val="standar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087384173473922E-2"/>
                  <c:y val="-5.045456784669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26215252042185E-2"/>
                  <c:y val="-5.045456784669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13107626021087E-2"/>
                  <c:y val="-3.5318197492686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305844607158714E-2"/>
                  <c:y val="-4.540911106202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626215252042185E-2"/>
                  <c:y val="-5.0454567846694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lephant" panose="020209040905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Лист1!$C$9:$C$14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Лист1!$D$9:$D$14</c:f>
              <c:numCache>
                <c:formatCode>General</c:formatCode>
                <c:ptCount val="6"/>
                <c:pt idx="0">
                  <c:v>42.5</c:v>
                </c:pt>
                <c:pt idx="1">
                  <c:v>25</c:v>
                </c:pt>
                <c:pt idx="2">
                  <c:v>36.700000000000003</c:v>
                </c:pt>
                <c:pt idx="3">
                  <c:v>5.7</c:v>
                </c:pt>
                <c:pt idx="4">
                  <c:v>4.7</c:v>
                </c:pt>
                <c:pt idx="5">
                  <c:v>3.12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817333680"/>
        <c:axId val="-817332592"/>
        <c:axId val="-763874624"/>
      </c:bar3DChart>
      <c:catAx>
        <c:axId val="-81733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17332592"/>
        <c:crosses val="autoZero"/>
        <c:auto val="1"/>
        <c:lblAlgn val="ctr"/>
        <c:lblOffset val="100"/>
        <c:noMultiLvlLbl val="0"/>
      </c:catAx>
      <c:valAx>
        <c:axId val="-81733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17333680"/>
        <c:crosses val="autoZero"/>
        <c:crossBetween val="between"/>
      </c:valAx>
      <c:serAx>
        <c:axId val="-763874624"/>
        <c:scaling>
          <c:orientation val="minMax"/>
        </c:scaling>
        <c:delete val="1"/>
        <c:axPos val="b"/>
        <c:majorTickMark val="none"/>
        <c:minorTickMark val="none"/>
        <c:tickLblPos val="nextTo"/>
        <c:crossAx val="-81733259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516008796860389E-2"/>
          <c:y val="9.8150821990030682E-2"/>
          <c:w val="0.93132163204096552"/>
          <c:h val="0.714437163980683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3519632112885314E-2"/>
                  <c:y val="-3.882821753357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460050404567415E-2"/>
                  <c:y val="-9.7330014253307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7380149948210212E-3"/>
                  <c:y val="1.052603403395365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920778691299437E-2"/>
                  <c:y val="1.6381985717024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572517045656094E-3"/>
                  <c:y val="3.8043999233128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cap="none" spc="0" baseline="0">
                    <a:ln w="0"/>
                    <a:solidFill>
                      <a:srgbClr val="00B0F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208</c:v>
                </c:pt>
                <c:pt idx="1">
                  <c:v>250</c:v>
                </c:pt>
                <c:pt idx="2">
                  <c:v>254</c:v>
                </c:pt>
                <c:pt idx="3">
                  <c:v>260</c:v>
                </c:pt>
                <c:pt idx="4">
                  <c:v>287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8.0164733380761431E-3"/>
                  <c:y val="-2.326367280294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3867298766123693E-3"/>
                  <c:y val="-4.6497232984696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922144157737788E-3"/>
                  <c:y val="-4.35796545747764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111535238588481E-3"/>
                  <c:y val="-1.1990845763154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cap="none" spc="0" baseline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509</c:v>
                </c:pt>
                <c:pt idx="1">
                  <c:v>533</c:v>
                </c:pt>
                <c:pt idx="2">
                  <c:v>479</c:v>
                </c:pt>
                <c:pt idx="3">
                  <c:v>488</c:v>
                </c:pt>
                <c:pt idx="4">
                  <c:v>519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786258522828538E-2"/>
                  <c:y val="4.0916770513803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07632670545633E-2"/>
                  <c:y val="1.1700476898006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786258522828538E-2"/>
                  <c:y val="7.6087998466257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50380965979974E-2"/>
                  <c:y val="8.18315314287849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786258522828538E-2"/>
                  <c:y val="4.0915765714392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301</c:v>
                </c:pt>
                <c:pt idx="1">
                  <c:v>283</c:v>
                </c:pt>
                <c:pt idx="2">
                  <c:v>225</c:v>
                </c:pt>
                <c:pt idx="3">
                  <c:v>228</c:v>
                </c:pt>
                <c:pt idx="4">
                  <c:v>232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817337488"/>
        <c:axId val="-761466912"/>
        <c:axId val="0"/>
      </c:bar3DChart>
      <c:catAx>
        <c:axId val="-81733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761466912"/>
        <c:crosses val="autoZero"/>
        <c:auto val="1"/>
        <c:lblAlgn val="ctr"/>
        <c:lblOffset val="100"/>
        <c:noMultiLvlLbl val="0"/>
      </c:catAx>
      <c:valAx>
        <c:axId val="-761466912"/>
        <c:scaling>
          <c:orientation val="minMax"/>
          <c:max val="600"/>
          <c:min val="-6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41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17337488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38236392738856"/>
          <c:y val="0.73436228429820438"/>
          <c:w val="0.72886506200807932"/>
          <c:h val="0.24505193080531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291326053377581E-2"/>
          <c:y val="5.3967733475621289E-2"/>
          <c:w val="0.93741734789324482"/>
          <c:h val="0.8127751554218923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обращений, всего</c:v>
                </c:pt>
              </c:strCache>
            </c:strRef>
          </c:tx>
          <c:spPr>
            <a:solidFill>
              <a:srgbClr val="0070C2"/>
            </a:soli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2688594925686814E-3"/>
                  <c:y val="-2.5067881899681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17283950617284E-3"/>
                  <c:y val="-2.806032660894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1806723184491749E-3"/>
                  <c:y val="-3.418953144526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589100704517199E-2"/>
                  <c:y val="-1.96423884514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9488502599184E-2"/>
                  <c:y val="-3.2475490347261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39570</c:v>
                </c:pt>
                <c:pt idx="1">
                  <c:v>39436</c:v>
                </c:pt>
                <c:pt idx="2">
                  <c:v>39484</c:v>
                </c:pt>
                <c:pt idx="3">
                  <c:v>39436</c:v>
                </c:pt>
                <c:pt idx="4">
                  <c:v>40253</c:v>
                </c:pt>
                <c:pt idx="5">
                  <c:v>40608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761463104"/>
        <c:axId val="-761458208"/>
        <c:axId val="-763870256"/>
      </c:bar3DChart>
      <c:catAx>
        <c:axId val="-76146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58208"/>
        <c:crosses val="autoZero"/>
        <c:auto val="1"/>
        <c:lblAlgn val="ctr"/>
        <c:lblOffset val="100"/>
        <c:noMultiLvlLbl val="0"/>
      </c:catAx>
      <c:valAx>
        <c:axId val="-761458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63104"/>
        <c:crosses val="autoZero"/>
        <c:crossBetween val="between"/>
      </c:valAx>
      <c:serAx>
        <c:axId val="-763870256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5820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FF0000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073439416023974E-2"/>
          <c:y val="8.7316377036958645E-2"/>
          <c:w val="0.93785312116795205"/>
          <c:h val="0.6405237667346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малых и средних предприятий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1399</c:v>
                </c:pt>
                <c:pt idx="1">
                  <c:v>1392</c:v>
                </c:pt>
                <c:pt idx="2">
                  <c:v>1428</c:v>
                </c:pt>
                <c:pt idx="3">
                  <c:v>1520</c:v>
                </c:pt>
                <c:pt idx="4">
                  <c:v>1597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индивидуальных предпринимателей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993473318226931E-2"/>
                  <c:y val="-1.3250201361327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5947786545814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594778654581526E-2"/>
                  <c:y val="-1.7666935148437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895431322758834E-2"/>
                  <c:y val="-8.833467574218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rgbClr val="0000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</c:v>
                </c:pt>
                <c:pt idx="1">
                  <c:v>845</c:v>
                </c:pt>
                <c:pt idx="2">
                  <c:v>1502</c:v>
                </c:pt>
                <c:pt idx="3">
                  <c:v>2201</c:v>
                </c:pt>
                <c:pt idx="4">
                  <c:v>2631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-761456576"/>
        <c:axId val="-761469088"/>
        <c:axId val="0"/>
      </c:bar3DChart>
      <c:catAx>
        <c:axId val="-76145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baseline="0">
                <a:ln w="0"/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69088"/>
        <c:crosses val="autoZero"/>
        <c:auto val="1"/>
        <c:lblAlgn val="ctr"/>
        <c:lblOffset val="100"/>
        <c:noMultiLvlLbl val="0"/>
      </c:catAx>
      <c:valAx>
        <c:axId val="-76146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6145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0.04177</cdr:x>
      <cdr:y>0.25417</cdr:y>
    </cdr:from>
    <cdr:to>
      <cdr:x>0.21038</cdr:x>
      <cdr:y>0.37159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6765" y="1004503"/>
          <a:ext cx="915269" cy="46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79%</a:t>
          </a:r>
          <a:endParaRPr lang="ru-RU" sz="160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0.63054</cdr:x>
      <cdr:y>0.73211</cdr:y>
    </cdr:from>
    <cdr:to>
      <cdr:x>0.81448</cdr:x>
      <cdr:y>0.96348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22861" y="2893375"/>
          <a:ext cx="998506" cy="9143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17%</a:t>
          </a:r>
          <a:endParaRPr lang="ru-RU" sz="140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0.75287</cdr:x>
      <cdr:y>0.39577</cdr:y>
    </cdr:from>
    <cdr:to>
      <cdr:x>0.92132</cdr:x>
      <cdr:y>0.62714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86898" y="1564111"/>
          <a:ext cx="914420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3</a:t>
          </a:r>
          <a:r>
            <a:rPr lang="ru-RU" sz="1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rPr>
            <a:t>%</a:t>
          </a:r>
          <a:endParaRPr lang="ru-RU" sz="1400" dirty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0.2474</cdr:x>
      <cdr:y>0.31754</cdr:y>
    </cdr:from>
    <cdr:to>
      <cdr:x>0.5897</cdr:x>
      <cdr:y>0.43624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42991" y="1254948"/>
          <a:ext cx="1858159" cy="469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0.26188</cdr:x>
      <cdr:y>0.19945</cdr:y>
    </cdr:from>
    <cdr:to>
      <cdr:x>0.63246</cdr:x>
      <cdr:y>0.26492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21621" y="788253"/>
          <a:ext cx="2011624" cy="258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0.62277</cdr:x>
      <cdr:y>0.40107</cdr:y>
    </cdr:from>
    <cdr:to>
      <cdr:x>0.87661</cdr:x>
      <cdr:y>0.5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2617352" y="1009540"/>
          <a:ext cx="1066800" cy="249018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0.65166</cdr:x>
      <cdr:y>0.29367</cdr:y>
    </cdr:from>
    <cdr:to>
      <cdr:x>0.86924</cdr:x>
      <cdr:y>0.65694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8761" y="7392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E1DD2-F61C-4CFE-8927-666C833F699B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B460B-D66D-4D46-B776-E241A5797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6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8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3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4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A19E-3854-48C1-A396-86BE05BAA1E5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5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6BC8-1677-49D9-87D3-C423A9D1D56D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65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9ED-7A75-4AC8-8CC9-E0550751B999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89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37F2F-F9B9-453B-BE39-C9A7974E727E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5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045E-08AD-4AFA-BA6E-CB18A843313F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84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32F5E-C3C4-4101-87A0-2934C68A4123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08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DDE5-BF5C-4A4A-B559-55867DB96705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95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37DC4-C66E-4858-982F-E63668267700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46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A0543-71D5-42D4-845C-A4060E2E803B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04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564F-3632-4D06-A780-7D9E6E895D3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03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3BEA-B04E-4540-B06D-6006565A98D7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99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78723-0730-48E1-A0F3-236419B1D80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jpeg"/><Relationship Id="rId7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9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jpg"/><Relationship Id="rId7" Type="http://schemas.openxmlformats.org/officeDocument/2006/relationships/image" Target="../media/image3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5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3.png"/><Relationship Id="rId7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rciugra.ru/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://www.export-ugra.ru/" TargetMode="External"/><Relationship Id="rId12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p86.ru/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://hmao.tpprf.ru/ru/" TargetMode="External"/><Relationship Id="rId10" Type="http://schemas.openxmlformats.org/officeDocument/2006/relationships/hyperlink" Target="https://fondugra.ru/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://investugra.ru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483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465" y="6039205"/>
            <a:ext cx="9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467EA6"/>
                </a:solidFill>
                <a:effectLst>
                  <a:reflection blurRad="6350" stA="60000" endA="900" endPos="58000" dir="5400000" sy="-100000" algn="bl" rotWithShape="0"/>
                </a:effectLst>
              </a:rPr>
              <a:t>2025</a:t>
            </a:r>
            <a:endParaRPr lang="ru-RU" sz="2000" dirty="0">
              <a:solidFill>
                <a:srgbClr val="467EA6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1807" y="6039205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______________________________________________________</a:t>
            </a:r>
            <a:endParaRPr lang="ru-RU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4" name="Диагональная полоса 13"/>
          <p:cNvSpPr/>
          <p:nvPr/>
        </p:nvSpPr>
        <p:spPr>
          <a:xfrm rot="12602030">
            <a:off x="-233846" y="3229836"/>
            <a:ext cx="3665365" cy="3145897"/>
          </a:xfrm>
          <a:custGeom>
            <a:avLst/>
            <a:gdLst>
              <a:gd name="connsiteX0" fmla="*/ 0 w 5510592"/>
              <a:gd name="connsiteY0" fmla="*/ 1562641 h 3125281"/>
              <a:gd name="connsiteX1" fmla="*/ 2755296 w 5510592"/>
              <a:gd name="connsiteY1" fmla="*/ 0 h 3125281"/>
              <a:gd name="connsiteX2" fmla="*/ 5510592 w 5510592"/>
              <a:gd name="connsiteY2" fmla="*/ 0 h 3125281"/>
              <a:gd name="connsiteX3" fmla="*/ 0 w 5510592"/>
              <a:gd name="connsiteY3" fmla="*/ 3125281 h 3125281"/>
              <a:gd name="connsiteX4" fmla="*/ 0 w 5510592"/>
              <a:gd name="connsiteY4" fmla="*/ 1562641 h 3125281"/>
              <a:gd name="connsiteX0" fmla="*/ 0 w 3662356"/>
              <a:gd name="connsiteY0" fmla="*/ 1562641 h 3125281"/>
              <a:gd name="connsiteX1" fmla="*/ 2755296 w 3662356"/>
              <a:gd name="connsiteY1" fmla="*/ 0 h 3125281"/>
              <a:gd name="connsiteX2" fmla="*/ 3662356 w 3662356"/>
              <a:gd name="connsiteY2" fmla="*/ 1049504 h 3125281"/>
              <a:gd name="connsiteX3" fmla="*/ 0 w 3662356"/>
              <a:gd name="connsiteY3" fmla="*/ 3125281 h 3125281"/>
              <a:gd name="connsiteX4" fmla="*/ 0 w 3662356"/>
              <a:gd name="connsiteY4" fmla="*/ 1562641 h 3125281"/>
              <a:gd name="connsiteX0" fmla="*/ 0 w 3662356"/>
              <a:gd name="connsiteY0" fmla="*/ 1562641 h 3125281"/>
              <a:gd name="connsiteX1" fmla="*/ 2755296 w 3662356"/>
              <a:gd name="connsiteY1" fmla="*/ 0 h 3125281"/>
              <a:gd name="connsiteX2" fmla="*/ 3662356 w 3662356"/>
              <a:gd name="connsiteY2" fmla="*/ 1049504 h 3125281"/>
              <a:gd name="connsiteX3" fmla="*/ 0 w 3662356"/>
              <a:gd name="connsiteY3" fmla="*/ 3125281 h 3125281"/>
              <a:gd name="connsiteX4" fmla="*/ 0 w 3662356"/>
              <a:gd name="connsiteY4" fmla="*/ 1562641 h 3125281"/>
              <a:gd name="connsiteX0" fmla="*/ 0 w 3665365"/>
              <a:gd name="connsiteY0" fmla="*/ 1562641 h 3125281"/>
              <a:gd name="connsiteX1" fmla="*/ 2755296 w 3665365"/>
              <a:gd name="connsiteY1" fmla="*/ 0 h 3125281"/>
              <a:gd name="connsiteX2" fmla="*/ 3665365 w 3665365"/>
              <a:gd name="connsiteY2" fmla="*/ 1038248 h 3125281"/>
              <a:gd name="connsiteX3" fmla="*/ 0 w 3665365"/>
              <a:gd name="connsiteY3" fmla="*/ 3125281 h 3125281"/>
              <a:gd name="connsiteX4" fmla="*/ 0 w 3665365"/>
              <a:gd name="connsiteY4" fmla="*/ 1562641 h 3125281"/>
              <a:gd name="connsiteX0" fmla="*/ 0 w 3665365"/>
              <a:gd name="connsiteY0" fmla="*/ 1583257 h 3145897"/>
              <a:gd name="connsiteX1" fmla="*/ 2790955 w 3665365"/>
              <a:gd name="connsiteY1" fmla="*/ 0 h 3145897"/>
              <a:gd name="connsiteX2" fmla="*/ 3665365 w 3665365"/>
              <a:gd name="connsiteY2" fmla="*/ 1058864 h 3145897"/>
              <a:gd name="connsiteX3" fmla="*/ 0 w 3665365"/>
              <a:gd name="connsiteY3" fmla="*/ 3145897 h 3145897"/>
              <a:gd name="connsiteX4" fmla="*/ 0 w 3665365"/>
              <a:gd name="connsiteY4" fmla="*/ 1583257 h 314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365" h="3145897">
                <a:moveTo>
                  <a:pt x="0" y="1583257"/>
                </a:moveTo>
                <a:lnTo>
                  <a:pt x="2790955" y="0"/>
                </a:lnTo>
                <a:cubicBezTo>
                  <a:pt x="3093308" y="349835"/>
                  <a:pt x="3201880" y="973462"/>
                  <a:pt x="3665365" y="1058864"/>
                </a:cubicBezTo>
                <a:lnTo>
                  <a:pt x="0" y="3145897"/>
                </a:lnTo>
                <a:lnTo>
                  <a:pt x="0" y="1583257"/>
                </a:lnTo>
                <a:close/>
              </a:path>
            </a:pathLst>
          </a:custGeom>
          <a:solidFill>
            <a:srgbClr val="0070C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192" y="459011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Инвестиционный паспорт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города Пыть-Яха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0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60" y="178050"/>
            <a:ext cx="4767728" cy="32828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64661" y="2584145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1963" y="1196174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0373" y="3897207"/>
            <a:ext cx="427811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endParaRPr lang="ru-RU" sz="13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8592" y="228600"/>
            <a:ext cx="523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 национальных проектов </a:t>
            </a:r>
            <a:endParaRPr lang="ru-RU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024" y="-184367"/>
            <a:ext cx="1247623" cy="12947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5775" y="7636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6747" y="1516089"/>
            <a:ext cx="77724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	</a:t>
            </a:r>
            <a:endParaRPr lang="ru-RU" sz="13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198529"/>
            <a:ext cx="3886200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rgbClr val="000000"/>
                </a:solidFill>
                <a:ea typeface="Calibri" panose="020F0502020204030204" pitchFamily="34" charset="0"/>
              </a:rPr>
              <a:t>6</a:t>
            </a: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ea typeface="Calibri" panose="020F0502020204030204" pitchFamily="34" charset="0"/>
              </a:rPr>
              <a:t>национальных </a:t>
            </a: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проектов</a:t>
            </a:r>
            <a:endParaRPr lang="ru-RU" sz="1500" dirty="0">
              <a:solidFill>
                <a:srgbClr val="000000"/>
              </a:solidFill>
            </a:endParaRPr>
          </a:p>
        </p:txBody>
      </p:sp>
      <p:graphicFrame>
        <p:nvGraphicFramePr>
          <p:cNvPr id="14" name="Диаграмма 13" title="млн рублей"/>
          <p:cNvGraphicFramePr/>
          <p:nvPr>
            <p:extLst>
              <p:ext uri="{D42A27DB-BD31-4B8C-83A1-F6EECF244321}">
                <p14:modId xmlns:p14="http://schemas.microsoft.com/office/powerpoint/2010/main" val="3921243212"/>
              </p:ext>
            </p:extLst>
          </p:nvPr>
        </p:nvGraphicFramePr>
        <p:xfrm>
          <a:off x="-1" y="3787282"/>
          <a:ext cx="4559185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91000" y="1477927"/>
            <a:ext cx="45483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Малое и среднее </a:t>
            </a:r>
            <a:r>
              <a:rPr lang="ru-RU" sz="1500" dirty="0">
                <a:solidFill>
                  <a:srgbClr val="000000"/>
                </a:solidFill>
              </a:rPr>
              <a:t>предпринимательство и поддержка индивидуальной предпринимательской инициативы</a:t>
            </a:r>
            <a:endParaRPr lang="ru-RU" sz="15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Образование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Экология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Культура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Жилье и городская среда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500" dirty="0" smtClean="0">
                <a:solidFill>
                  <a:srgbClr val="000000"/>
                </a:solidFill>
              </a:rPr>
              <a:t>Демография   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321079" y="609600"/>
            <a:ext cx="1943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1 января 2025г. </a:t>
            </a:r>
            <a:endParaRPr lang="ru-RU" sz="1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19155" y="3509708"/>
            <a:ext cx="3098740" cy="28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4800" y="3402321"/>
            <a:ext cx="4254384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solidFill>
                  <a:srgbClr val="000000"/>
                </a:solidFill>
                <a:ea typeface="Calibri" panose="020F0502020204030204" pitchFamily="34" charset="0"/>
              </a:rPr>
              <a:t>Финансирование национальных проектов в 2024 году, млн. руб.</a:t>
            </a:r>
            <a:endParaRPr lang="ru-RU" sz="1500" dirty="0">
              <a:solidFill>
                <a:srgbClr val="000000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22" y="1092507"/>
            <a:ext cx="342492" cy="342492"/>
          </a:xfrm>
          <a:prstGeom prst="rect">
            <a:avLst/>
          </a:prstGeom>
        </p:spPr>
      </p:pic>
      <p:sp>
        <p:nvSpPr>
          <p:cNvPr id="31" name="Шестиугольник 30"/>
          <p:cNvSpPr/>
          <p:nvPr/>
        </p:nvSpPr>
        <p:spPr>
          <a:xfrm rot="16200000">
            <a:off x="4566586" y="1049477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40" y="4283080"/>
            <a:ext cx="3190360" cy="2817632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4855180" y="1537964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7272012" y="1537307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 rot="10800000" flipV="1">
            <a:off x="5212449" y="3513639"/>
            <a:ext cx="27683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15 региональных проектов  реализуются  </a:t>
            </a:r>
            <a:r>
              <a:rPr lang="ru-RU" sz="11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осредством выполнения мероприятий и достижения показателей 9 муниципальных программ</a:t>
            </a:r>
            <a:endParaRPr lang="ru-RU" sz="1100" dirty="0">
              <a:ln w="0"/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37432" y="3459108"/>
            <a:ext cx="2895733" cy="93011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58" y="235280"/>
            <a:ext cx="1532541" cy="1056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82" y="3705388"/>
            <a:ext cx="500168" cy="5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27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524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5122" name="Picture 2" descr="https://www.borets.ru/files/PHOTOGALLERY/production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0" y="0"/>
            <a:ext cx="4777150" cy="3196350"/>
          </a:xfrm>
          <a:prstGeom prst="round2Diag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1883141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en-US" sz="1400" dirty="0" smtClean="0">
              <a:solidFill>
                <a:srgbClr val="003B76"/>
              </a:solidFill>
            </a:endParaRPr>
          </a:p>
          <a:p>
            <a:pPr algn="ctr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Крупные производители </a:t>
            </a:r>
          </a:p>
          <a:p>
            <a:pPr algn="ctr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промышленных товаров (услуг) города</a:t>
            </a:r>
            <a:endParaRPr lang="ru-RU" sz="15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29447" y="2791878"/>
            <a:ext cx="42898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Южно-</a:t>
            </a:r>
            <a:r>
              <a:rPr lang="ru-RU" sz="1500" kern="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Балыкский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ГПЗ» - филиал АО «</a:t>
            </a:r>
            <a:r>
              <a:rPr lang="ru-RU" sz="1500" kern="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СибурТюменьГаз</a:t>
            </a: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ООО «Борец сервис – Нефтеюганск»</a:t>
            </a:r>
            <a:endParaRPr lang="ru-RU" sz="1500" kern="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МУП </a:t>
            </a: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«Управление городского хозяйства»</a:t>
            </a:r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kern="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ОАО «ЮТЭК-Региональные сети»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4092" y="13879"/>
            <a:ext cx="542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Производственный потенциал города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769" y="-169696"/>
            <a:ext cx="1057833" cy="1166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23792" y="635171"/>
            <a:ext cx="827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33353631"/>
              </p:ext>
            </p:extLst>
          </p:nvPr>
        </p:nvGraphicFramePr>
        <p:xfrm>
          <a:off x="-74365" y="3126425"/>
          <a:ext cx="5428433" cy="3952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5"/>
          <a:stretch/>
        </p:blipFill>
        <p:spPr>
          <a:xfrm>
            <a:off x="4918049" y="4134327"/>
            <a:ext cx="2318627" cy="26642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00600" y="481280"/>
            <a:ext cx="4114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Промышленность</a:t>
            </a:r>
            <a:r>
              <a:rPr lang="ru-RU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– основная отрасль народного хозяйства, которая воздействует на уровень развития производительных сил и экономику муниципального образования г. </a:t>
            </a:r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Пыть-Ях.</a:t>
            </a:r>
            <a:endParaRPr lang="ru-RU" sz="15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Шестиугольник 19"/>
          <p:cNvSpPr/>
          <p:nvPr/>
        </p:nvSpPr>
        <p:spPr>
          <a:xfrm rot="16200000">
            <a:off x="5662797" y="1889596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927520" y="2387765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8077200" y="2386706"/>
            <a:ext cx="76200" cy="2118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068552" y="4183328"/>
            <a:ext cx="2039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Промышленное производство </a:t>
            </a:r>
            <a:r>
              <a:rPr lang="ru-RU" sz="14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2024г</a:t>
            </a:r>
            <a:r>
              <a:rPr lang="ru-RU" sz="14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– </a:t>
            </a:r>
            <a:r>
              <a:rPr lang="ru-RU" sz="1400" b="1" dirty="0" smtClean="0">
                <a:cs typeface="Times New Roman" panose="02020603050405020304" pitchFamily="18" charset="0"/>
              </a:rPr>
              <a:t>59 608,1</a:t>
            </a:r>
            <a:r>
              <a:rPr lang="ru-RU" sz="1400" b="1" dirty="0">
                <a:cs typeface="Times New Roman" panose="02020603050405020304" pitchFamily="18" charset="0"/>
              </a:rPr>
              <a:t> млн</a:t>
            </a:r>
            <a:r>
              <a:rPr lang="ru-RU" sz="1400" b="1" dirty="0" smtClean="0">
                <a:cs typeface="Times New Roman" panose="02020603050405020304" pitchFamily="18" charset="0"/>
              </a:rPr>
              <a:t>. руб.</a:t>
            </a:r>
            <a:endParaRPr lang="ru-RU" sz="1400" dirty="0"/>
          </a:p>
        </p:txBody>
      </p:sp>
      <p:sp>
        <p:nvSpPr>
          <p:cNvPr id="18" name="Шестиугольник 17"/>
          <p:cNvSpPr/>
          <p:nvPr/>
        </p:nvSpPr>
        <p:spPr>
          <a:xfrm rot="16200000">
            <a:off x="7475965" y="3564972"/>
            <a:ext cx="1132479" cy="2003488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20" y="1883141"/>
            <a:ext cx="456895" cy="4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3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495875" y="1281969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0380" y="-35995"/>
            <a:ext cx="556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Строительство жилья и социальных объектов</a:t>
            </a:r>
            <a:endParaRPr lang="ru-RU" sz="20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744" y="-183516"/>
            <a:ext cx="1085424" cy="1143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4040" y="68319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78831" y="394941"/>
            <a:ext cx="4148019" cy="204311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99790" y="959484"/>
            <a:ext cx="39362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Годовой план общего объема жилищного строительства в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2024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году –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3,0 </a:t>
            </a:r>
            <a:r>
              <a:rPr lang="ru-RU" sz="15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тыс.кв.м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, введено в эксплуатацию 3,12 </a:t>
            </a:r>
            <a:r>
              <a:rPr lang="ru-RU" sz="15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тыс.кв.м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.: индивидуальное жилищное строительство (ИЖС) и садовых домов – 18 объектов.</a:t>
            </a:r>
          </a:p>
          <a:p>
            <a:pPr algn="just"/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Продолжаются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работы по строительству 2 многоквартирных жилых домов в микрорайоне 3 «Кедровый» согласно выданной исходно-разрешительной документации - застройщик ООО «</a:t>
            </a:r>
            <a:r>
              <a:rPr lang="ru-RU" sz="15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Автоспецтранс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». </a:t>
            </a:r>
            <a:endParaRPr lang="ru-RU" sz="15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094574"/>
              </p:ext>
            </p:extLst>
          </p:nvPr>
        </p:nvGraphicFramePr>
        <p:xfrm>
          <a:off x="771661" y="4334354"/>
          <a:ext cx="4202729" cy="251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69789" y="3696523"/>
            <a:ext cx="3878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В среднем на 1 жителя приходится –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19,7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кв.м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endParaRPr lang="ru-RU" sz="1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83421" y="3651303"/>
            <a:ext cx="3086420" cy="75149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0" y="3654519"/>
            <a:ext cx="644079" cy="644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99" y="480129"/>
            <a:ext cx="287783" cy="2877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0" y="599252"/>
            <a:ext cx="3859451" cy="281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999790" y="4738832"/>
            <a:ext cx="397015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/>
              <a:t>Основные причины снижения темпа строительства жилья, является нахождение </a:t>
            </a:r>
            <a:r>
              <a:rPr lang="ru-RU" sz="1500" dirty="0"/>
              <a:t>большей части территорий города в зоне с особыми условиями использования территории (ЗОУИТ), в связи с проходящими инженерными коммуникациями ПАО «Газпром».</a:t>
            </a:r>
          </a:p>
        </p:txBody>
      </p:sp>
    </p:spTree>
    <p:extLst>
      <p:ext uri="{BB962C8B-B14F-4D97-AF65-F5344CB8AC3E}">
        <p14:creationId xmlns:p14="http://schemas.microsoft.com/office/powerpoint/2010/main" val="67501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2" y="406172"/>
            <a:ext cx="3977187" cy="27888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02" y="325905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62" y="3225507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92" y="5814745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0" y="2283372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0476" y="-180668"/>
            <a:ext cx="1177732" cy="124851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76200" y="69850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>
                <a:solidFill>
                  <a:srgbClr val="000000"/>
                </a:solidFill>
              </a:rPr>
              <a:t>Основан в </a:t>
            </a:r>
            <a:endParaRPr lang="ru-RU" sz="9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900" b="1" dirty="0" smtClean="0">
                <a:solidFill>
                  <a:srgbClr val="000000"/>
                </a:solidFill>
              </a:rPr>
              <a:t>1990 </a:t>
            </a:r>
            <a:r>
              <a:rPr lang="ru-RU" sz="9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2643" y="36840"/>
            <a:ext cx="378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Строительство нежилых объектов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6688" y="3385992"/>
            <a:ext cx="2760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/>
              <a:t>Реализуются масштабные проекты:</a:t>
            </a:r>
            <a:endParaRPr lang="ru-RU" sz="1500" dirty="0"/>
          </a:p>
        </p:txBody>
      </p:sp>
      <p:cxnSp>
        <p:nvCxnSpPr>
          <p:cNvPr id="32" name="Прямая со стрелкой 31"/>
          <p:cNvCxnSpPr>
            <a:stCxn id="31" idx="2"/>
            <a:endCxn id="53" idx="3"/>
          </p:cNvCxnSpPr>
          <p:nvPr/>
        </p:nvCxnSpPr>
        <p:spPr>
          <a:xfrm flipH="1">
            <a:off x="5166688" y="5427208"/>
            <a:ext cx="1458620" cy="13405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36" idx="1"/>
            <a:endCxn id="37" idx="3"/>
          </p:cNvCxnSpPr>
          <p:nvPr/>
        </p:nvCxnSpPr>
        <p:spPr>
          <a:xfrm flipH="1">
            <a:off x="5166688" y="4461829"/>
            <a:ext cx="1621536" cy="0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5192376" y="3398859"/>
            <a:ext cx="2734524" cy="53193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3555782" y="4216496"/>
            <a:ext cx="13652" cy="2371209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Блок-схема: узел 28"/>
          <p:cNvSpPr/>
          <p:nvPr/>
        </p:nvSpPr>
        <p:spPr>
          <a:xfrm>
            <a:off x="6641607" y="6263597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1" name="Блок-схема: узел 30"/>
          <p:cNvSpPr/>
          <p:nvPr/>
        </p:nvSpPr>
        <p:spPr>
          <a:xfrm>
            <a:off x="6625308" y="5353352"/>
            <a:ext cx="188390" cy="147712"/>
          </a:xfrm>
          <a:prstGeom prst="flowChartConnector">
            <a:avLst/>
          </a:prstGeom>
          <a:solidFill>
            <a:schemeClr val="bg1"/>
          </a:solidFill>
          <a:ln w="25400">
            <a:solidFill>
              <a:srgbClr val="0070C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4982499" y="6517438"/>
            <a:ext cx="2223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35802" y="4113850"/>
            <a:ext cx="243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Строительство цеха по выпуску бурильных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труб инвестор ООО «Тюбинг-Транс»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/>
          <p:cNvCxnSpPr>
            <a:stCxn id="29" idx="2"/>
            <a:endCxn id="22" idx="3"/>
          </p:cNvCxnSpPr>
          <p:nvPr/>
        </p:nvCxnSpPr>
        <p:spPr>
          <a:xfrm flipH="1">
            <a:off x="5166688" y="6337453"/>
            <a:ext cx="1474919" cy="918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6" y="3587071"/>
            <a:ext cx="687451" cy="687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707497"/>
            <a:ext cx="5144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 smtClean="0"/>
              <a:t>В 2024 году реализованы инвестиционные проекты за счет собственных  средств (сферы, не связанные с добычей углеводородов):</a:t>
            </a:r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/>
              <a:t>Обустройство тротуара по ул. Православная ,8 </a:t>
            </a:r>
            <a:r>
              <a:rPr lang="ru-RU" sz="1600" dirty="0" err="1" smtClean="0"/>
              <a:t>мкр</a:t>
            </a:r>
            <a:r>
              <a:rPr lang="ru-RU" sz="1600" dirty="0" smtClean="0"/>
              <a:t>. </a:t>
            </a:r>
            <a:r>
              <a:rPr lang="ru-RU" sz="1600" dirty="0"/>
              <a:t>Горка; </a:t>
            </a:r>
            <a:endParaRPr lang="ru-RU" sz="1600" dirty="0" smtClean="0"/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«</a:t>
            </a:r>
            <a:r>
              <a:rPr lang="ru-RU" sz="1600" dirty="0"/>
              <a:t>Бокс», г. Пыть-Ях, зона «массив» Центральная промышленная, ул. </a:t>
            </a:r>
            <a:r>
              <a:rPr lang="ru-RU" sz="1600" dirty="0" err="1"/>
              <a:t>Тепловский</a:t>
            </a:r>
            <a:r>
              <a:rPr lang="ru-RU" sz="1600" dirty="0"/>
              <a:t> </a:t>
            </a:r>
            <a:r>
              <a:rPr lang="ru-RU" sz="1600" dirty="0" smtClean="0"/>
              <a:t>тракт;</a:t>
            </a:r>
          </a:p>
          <a:p>
            <a:pPr marL="285750" indent="285750" algn="just">
              <a:buFont typeface="Arial" panose="020B0604020202020204" pitchFamily="34" charset="0"/>
              <a:buChar char="•"/>
            </a:pPr>
            <a:r>
              <a:rPr lang="ru-RU" sz="1600" dirty="0"/>
              <a:t>Городская Соборная </a:t>
            </a:r>
            <a:r>
              <a:rPr lang="ru-RU" sz="1600" dirty="0" smtClean="0"/>
              <a:t>Мечеть.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2298" y="4299082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847,0 млн. руб.</a:t>
            </a:r>
            <a:endParaRPr lang="ru-RU" sz="1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13697" y="5972494"/>
            <a:ext cx="2251877" cy="78746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788224" y="4088246"/>
            <a:ext cx="2277351" cy="74716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072298" y="4237014"/>
            <a:ext cx="1094390" cy="449630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верх стрелка 11"/>
          <p:cNvSpPr/>
          <p:nvPr/>
        </p:nvSpPr>
        <p:spPr>
          <a:xfrm>
            <a:off x="3465480" y="3398859"/>
            <a:ext cx="1467278" cy="417652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80222" y="366069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. </a:t>
            </a:r>
            <a:endParaRPr lang="ru-RU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30" y="3609457"/>
            <a:ext cx="499455" cy="4994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699" y="6132140"/>
            <a:ext cx="1089989" cy="42899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995886" y="6215733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599,0 млн. руб.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3698" y="5043153"/>
            <a:ext cx="2251877" cy="82547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5363" y="4398915"/>
            <a:ext cx="213378" cy="170703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5694222" y="58863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906423" y="5024901"/>
            <a:ext cx="2133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Производство</a:t>
            </a:r>
            <a:r>
              <a:rPr lang="ru-RU" sz="1200" dirty="0"/>
              <a:t>, </a:t>
            </a:r>
            <a:r>
              <a:rPr lang="ru-RU" sz="1200" dirty="0" smtClean="0"/>
              <a:t>модернизация</a:t>
            </a:r>
          </a:p>
          <a:p>
            <a:pPr algn="ctr"/>
            <a:r>
              <a:rPr lang="ru-RU" sz="1200" dirty="0" smtClean="0"/>
              <a:t>основных </a:t>
            </a:r>
            <a:r>
              <a:rPr lang="ru-RU" sz="1200" dirty="0"/>
              <a:t>фондов </a:t>
            </a:r>
            <a:r>
              <a:rPr lang="ru-RU" sz="1200" dirty="0" smtClean="0"/>
              <a:t>предприятия инвестор ООО «</a:t>
            </a:r>
            <a:r>
              <a:rPr lang="ru-RU" sz="1200" dirty="0" err="1" smtClean="0"/>
              <a:t>Экотон</a:t>
            </a:r>
            <a:r>
              <a:rPr lang="ru-RU" sz="1200" dirty="0" smtClean="0"/>
              <a:t>» </a:t>
            </a:r>
            <a:endParaRPr lang="ru-RU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4072298" y="5286782"/>
            <a:ext cx="1169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918,2 млн. руб.</a:t>
            </a:r>
            <a:endParaRPr lang="ru-RU" sz="1200" dirty="0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2298" y="5207878"/>
            <a:ext cx="1094390" cy="465469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760860" y="5950727"/>
            <a:ext cx="2319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Приобретение </a:t>
            </a:r>
            <a:r>
              <a:rPr lang="ru-RU" sz="1200" dirty="0">
                <a:solidFill>
                  <a:srgbClr val="111111"/>
                </a:solidFill>
                <a:cs typeface="Times New Roman" panose="02020603050405020304" pitchFamily="18" charset="0"/>
              </a:rPr>
              <a:t>нежилой </a:t>
            </a:r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недвижимости строительство </a:t>
            </a:r>
            <a:r>
              <a:rPr lang="ru-RU" sz="1200" dirty="0">
                <a:solidFill>
                  <a:srgbClr val="111111"/>
                </a:solidFill>
                <a:cs typeface="Times New Roman" panose="02020603050405020304" pitchFamily="18" charset="0"/>
              </a:rPr>
              <a:t>социально-культурных </a:t>
            </a:r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объектов инвестор ООО «</a:t>
            </a:r>
            <a:r>
              <a:rPr lang="ru-RU" sz="1200" dirty="0" err="1" smtClean="0">
                <a:solidFill>
                  <a:srgbClr val="111111"/>
                </a:solidFill>
                <a:cs typeface="Times New Roman" panose="02020603050405020304" pitchFamily="18" charset="0"/>
              </a:rPr>
              <a:t>Кристал</a:t>
            </a:r>
            <a:r>
              <a:rPr lang="ru-RU" sz="1200" dirty="0" smtClean="0">
                <a:solidFill>
                  <a:srgbClr val="111111"/>
                </a:solidFill>
                <a:cs typeface="Times New Roman" panose="02020603050405020304" pitchFamily="18" charset="0"/>
              </a:rPr>
              <a:t>»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44433" y="4345145"/>
            <a:ext cx="3104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 января 2023 года заключено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концессионное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соглашение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АО «ЮТЭК-Региональные сети»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отношении объектов уличного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освещения, сроком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16 лет и объемом инвестиций 45,3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млн. руб.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91216" y="3801135"/>
            <a:ext cx="1170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ГЧП</a:t>
            </a:r>
          </a:p>
        </p:txBody>
      </p:sp>
    </p:spTree>
    <p:extLst>
      <p:ext uri="{BB962C8B-B14F-4D97-AF65-F5344CB8AC3E}">
        <p14:creationId xmlns:p14="http://schemas.microsoft.com/office/powerpoint/2010/main" val="3379859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74" y="520415"/>
            <a:ext cx="5311822" cy="298878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26816" y="381000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49" y="2810404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293" y="954891"/>
            <a:ext cx="400808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– молодой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перспективный  город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, в котором проживает по итогам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2024 года </a:t>
            </a:r>
            <a:r>
              <a:rPr lang="ru-RU" sz="1500" dirty="0" smtClean="0">
                <a:cs typeface="Times New Roman" panose="02020603050405020304" pitchFamily="18" charset="0"/>
              </a:rPr>
              <a:t>40 608 человек. </a:t>
            </a:r>
            <a:endParaRPr lang="ru-RU" sz="1500" dirty="0">
              <a:cs typeface="Times New Roman" panose="02020603050405020304" pitchFamily="18" charset="0"/>
            </a:endParaRPr>
          </a:p>
          <a:p>
            <a:pPr indent="457200" algn="just"/>
            <a:r>
              <a:rPr lang="ru-RU" sz="1400" dirty="0" smtClean="0">
                <a:cs typeface="Times New Roman" panose="02020603050405020304" pitchFamily="18" charset="0"/>
              </a:rPr>
              <a:t>	</a:t>
            </a:r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490" y="4146148"/>
            <a:ext cx="3254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Численность населения (среднегодовая), тыс. чел.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161273494"/>
              </p:ext>
            </p:extLst>
          </p:nvPr>
        </p:nvGraphicFramePr>
        <p:xfrm>
          <a:off x="4530811" y="3634917"/>
          <a:ext cx="4741237" cy="333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193616" y="3275414"/>
            <a:ext cx="32253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44374" y="72592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976" y="25366"/>
            <a:ext cx="309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Демографическая ситуация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974" y="-189789"/>
            <a:ext cx="1183574" cy="1271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62928" y="933159"/>
            <a:ext cx="38635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 smtClean="0">
                <a:cs typeface="Times New Roman" panose="02020603050405020304" pitchFamily="18" charset="0"/>
              </a:rPr>
              <a:t>59% </a:t>
            </a:r>
            <a:r>
              <a:rPr lang="ru-RU" sz="1500" dirty="0">
                <a:cs typeface="Times New Roman" panose="02020603050405020304" pitchFamily="18" charset="0"/>
              </a:rPr>
              <a:t>демографического потенциала города – трудовые ресурсы.	</a:t>
            </a:r>
          </a:p>
          <a:p>
            <a:pPr indent="457200" algn="just"/>
            <a:r>
              <a:rPr lang="ru-RU" sz="1500" dirty="0" smtClean="0">
                <a:cs typeface="Times New Roman" panose="02020603050405020304" pitchFamily="18" charset="0"/>
              </a:rPr>
              <a:t>55,5</a:t>
            </a:r>
            <a:r>
              <a:rPr lang="ru-RU" sz="1500" dirty="0">
                <a:cs typeface="Times New Roman" panose="02020603050405020304" pitchFamily="18" charset="0"/>
              </a:rPr>
              <a:t>%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трудовых ресурсов составляет численность занятых в экономике на предприятиях частной формы собственности. </a:t>
            </a:r>
            <a:endParaRPr lang="en-US" sz="15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676097"/>
              </p:ext>
            </p:extLst>
          </p:nvPr>
        </p:nvGraphicFramePr>
        <p:xfrm>
          <a:off x="106710" y="4181227"/>
          <a:ext cx="4464496" cy="275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4876800" y="839449"/>
            <a:ext cx="4035802" cy="177665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705" y="2218105"/>
            <a:ext cx="990295" cy="99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40988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00600" y="194846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3" y="338563"/>
            <a:ext cx="5046504" cy="300522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25834" y="26305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53" y="190750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20" y="4654268"/>
            <a:ext cx="3325452" cy="20871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8" y="2062030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8399" y="-5498"/>
            <a:ext cx="6603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Социальная инфраструктура. Образование и Культура</a:t>
            </a:r>
            <a:endParaRPr lang="ru-RU" sz="2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178" y="-195482"/>
            <a:ext cx="1169374" cy="12545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2827" y="689776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1990 году</a:t>
            </a:r>
            <a:endParaRPr kumimoji="0" lang="ru-RU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253" y="4229042"/>
            <a:ext cx="3657957" cy="204311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культурного развития и отдыха предлагается расширенный комплекс библиотечных услуг, культурно-досуговых услуг, в том числе услуги кинозалов: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«МКЦ «Феникс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«Культурно-досуговый центр»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 «Детская Школа искусств»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8513" y="3251142"/>
            <a:ext cx="419658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коллективы приняли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36 международных, 79 всероссийских, 9 региональных, 11 окружных, 17 городских, 11 школьных фестивалях и конкурсах</a:t>
            </a:r>
            <a:r>
              <a:rPr lang="ru-RU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6237" y="686372"/>
            <a:ext cx="41312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Более </a:t>
            </a:r>
            <a:r>
              <a:rPr lang="ru-RU" sz="1500" b="1" dirty="0" smtClean="0">
                <a:cs typeface="Times New Roman" panose="02020603050405020304" pitchFamily="18" charset="0"/>
              </a:rPr>
              <a:t>8 тысяч детей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 подростков занимаются</a:t>
            </a:r>
          </a:p>
          <a:p>
            <a:pPr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в </a:t>
            </a:r>
            <a:r>
              <a:rPr lang="ru-RU" sz="1500" b="1" dirty="0" smtClean="0">
                <a:cs typeface="Times New Roman" panose="02020603050405020304" pitchFamily="18" charset="0"/>
              </a:rPr>
              <a:t>12 образовательных организациях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  <a:endParaRPr lang="ru-RU" sz="15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>
                <a:cs typeface="Times New Roman" panose="02020603050405020304" pitchFamily="18" charset="0"/>
              </a:rPr>
              <a:t>6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средних общеобразовательных школ 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cs typeface="Times New Roman" panose="02020603050405020304" pitchFamily="18" charset="0"/>
              </a:rPr>
              <a:t>4</a:t>
            </a: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дошкольных учреждений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 smtClean="0">
                <a:cs typeface="Times New Roman" panose="02020603050405020304" pitchFamily="18" charset="0"/>
              </a:rPr>
              <a:t>1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учреждение дополнительного образования детей «Центр детского творчества»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7731" y="4247690"/>
            <a:ext cx="25078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Получено 1 342 диплома Лауреатов, Дипломантов и Дипломов 1, 2 и 3 степени (в 2023 году 189 конкурсов, 779 дипломов).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85142" y="3295046"/>
            <a:ext cx="4265319" cy="91707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674899" y="4090623"/>
            <a:ext cx="2400675" cy="147197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33" y="3807749"/>
            <a:ext cx="518253" cy="5182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1137" y="2131734"/>
            <a:ext cx="44352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 сентября 2022 года в городе функционирует </a:t>
            </a:r>
            <a:r>
              <a:rPr lang="ru-RU" sz="1400" dirty="0" err="1"/>
              <a:t>Пыть-Яхский</a:t>
            </a:r>
            <a:r>
              <a:rPr lang="ru-RU" sz="1400" dirty="0"/>
              <a:t> межотраслевой колледж филиал АНПОО «</a:t>
            </a:r>
            <a:r>
              <a:rPr lang="ru-RU" sz="1400" dirty="0" err="1"/>
              <a:t>Сургутский</a:t>
            </a:r>
            <a:r>
              <a:rPr lang="ru-RU" sz="1400" dirty="0"/>
              <a:t> институт экономики, управления и права».</a:t>
            </a:r>
          </a:p>
          <a:p>
            <a:r>
              <a:rPr lang="ru-RU" sz="1400" dirty="0"/>
              <a:t>На 01.01.2025 года обучается 377 студентов по 7 направлениям:</a:t>
            </a:r>
          </a:p>
        </p:txBody>
      </p:sp>
    </p:spTree>
    <p:extLst>
      <p:ext uri="{BB962C8B-B14F-4D97-AF65-F5344CB8AC3E}">
        <p14:creationId xmlns:p14="http://schemas.microsoft.com/office/powerpoint/2010/main" val="2660578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2" y="151728"/>
            <a:ext cx="3782471" cy="334260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443291" y="319763"/>
            <a:ext cx="5442139" cy="357544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здравоохранения представлена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учреждениями: </a:t>
            </a:r>
          </a:p>
          <a:p>
            <a:pPr indent="457200" algn="just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Пыть-Яхская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окружная больница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- 209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коек 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728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посещений в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смену (проектная мощность);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лечебно-диагностическое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подразделение;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1180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работников.</a:t>
            </a:r>
          </a:p>
          <a:p>
            <a:pPr marL="285750" algn="just"/>
            <a:endParaRPr lang="ru-RU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 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Пыть-Яхская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городская стоматологическая 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посещений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смену;</a:t>
            </a:r>
          </a:p>
          <a:p>
            <a:pPr indent="457200" algn="just"/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- 80 человек, в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15 врачей, 36 человек – средний медицинский персонал. </a:t>
            </a:r>
            <a:endParaRPr lang="ru-RU" sz="15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010" y="-85569"/>
            <a:ext cx="1121741" cy="11980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31" y="751678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3293" y="-4228"/>
            <a:ext cx="19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Здравоохранение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729" y="4134394"/>
            <a:ext cx="39685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Лечебно-профилактические учреждения                                                                                           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города оказывают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специализированную медицинскую  помощь по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хирургии,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травматологии и ортопедии, неврологии, терапии и др.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58258" y="5389794"/>
            <a:ext cx="39233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5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Аптечная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сеть представлена </a:t>
            </a:r>
            <a:r>
              <a:rPr lang="ru-RU" sz="15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13 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организациями </a:t>
            </a:r>
            <a:endParaRPr lang="ru-RU" sz="1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indent="457200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Частный сектор амбулаторно -поликлинических организаций представлен </a:t>
            </a:r>
            <a:r>
              <a:rPr lang="ru-RU" sz="15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11 организациями.</a:t>
            </a:r>
            <a:endParaRPr lang="ru-RU" sz="15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96" y="4299167"/>
            <a:ext cx="3872589" cy="23048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8" y="5398956"/>
            <a:ext cx="287783" cy="2877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8" y="5900255"/>
            <a:ext cx="287783" cy="2877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1" y="4139010"/>
            <a:ext cx="287783" cy="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7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/>
          <a:stretch/>
        </p:blipFill>
        <p:spPr>
          <a:xfrm>
            <a:off x="-52345" y="124243"/>
            <a:ext cx="3734048" cy="33959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95194"/>
            <a:ext cx="4318674" cy="323900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3681703" y="2480554"/>
            <a:ext cx="53240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300" dirty="0">
                <a:ea typeface="Times New Roman" panose="02020603050405020304" pitchFamily="18" charset="0"/>
              </a:rPr>
              <a:t>На 01.10.2025 года в городе функционирует 120 объектов спорта с единовременной пропускной способностью 2 758 человек в смену</a:t>
            </a:r>
          </a:p>
          <a:p>
            <a:pPr lvl="1"/>
            <a:endParaRPr lang="ru-RU" sz="1200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80" y="5790642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752" y="-181187"/>
            <a:ext cx="1219200" cy="12554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1631" y="688698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5755" y="-6411"/>
            <a:ext cx="695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Физическая культура и спорт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6527" y="3956126"/>
            <a:ext cx="42351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>
                <a:ea typeface="Times New Roman" panose="02020603050405020304" pitchFamily="18" charset="0"/>
              </a:rPr>
              <a:t>Спортсмены города Пыть-Ях в </a:t>
            </a:r>
            <a:r>
              <a:rPr lang="ru-RU" sz="1400" dirty="0" smtClean="0">
                <a:ea typeface="Times New Roman" panose="02020603050405020304" pitchFamily="18" charset="0"/>
              </a:rPr>
              <a:t>2024 </a:t>
            </a:r>
            <a:r>
              <a:rPr lang="ru-RU" sz="1400" dirty="0">
                <a:ea typeface="Times New Roman" panose="02020603050405020304" pitchFamily="18" charset="0"/>
              </a:rPr>
              <a:t>году приняли участие в </a:t>
            </a:r>
            <a:r>
              <a:rPr lang="ru-RU" sz="1400" dirty="0" smtClean="0">
                <a:ea typeface="Times New Roman" panose="02020603050405020304" pitchFamily="18" charset="0"/>
              </a:rPr>
              <a:t>111 </a:t>
            </a:r>
            <a:r>
              <a:rPr lang="ru-RU" sz="1400" dirty="0">
                <a:ea typeface="Times New Roman" panose="02020603050405020304" pitchFamily="18" charset="0"/>
              </a:rPr>
              <a:t>официальных соревнованиях, </a:t>
            </a:r>
            <a:r>
              <a:rPr lang="ru-RU" sz="1400" dirty="0" smtClean="0">
                <a:ea typeface="Times New Roman" panose="02020603050405020304" pitchFamily="18" charset="0"/>
              </a:rPr>
              <a:t>в том числе международного, всероссийского и окружного уровней</a:t>
            </a:r>
            <a:r>
              <a:rPr lang="ru-RU" sz="1500" dirty="0" smtClean="0"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81703" y="521612"/>
            <a:ext cx="542339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300" dirty="0">
                <a:ea typeface="Times New Roman" panose="02020603050405020304" pitchFamily="18" charset="0"/>
              </a:rPr>
              <a:t>На территории города </a:t>
            </a:r>
            <a:r>
              <a:rPr lang="ru-RU" sz="1300" dirty="0" err="1">
                <a:ea typeface="Times New Roman" panose="02020603050405020304" pitchFamily="18" charset="0"/>
              </a:rPr>
              <a:t>Пыть-Яха</a:t>
            </a:r>
            <a:r>
              <a:rPr lang="ru-RU" sz="1300" dirty="0">
                <a:ea typeface="Times New Roman" panose="02020603050405020304" pitchFamily="18" charset="0"/>
              </a:rPr>
              <a:t> созданы все условия для развития физической культуры и спорта. Осуществляют свою деятельность четыре муниципальных учреждения: Спортивная школа олимпийского резерва, Спортивная школа и Спортивная школа «Олимп», Муниципальное автономное учреждение «</a:t>
            </a:r>
            <a:r>
              <a:rPr lang="ru-RU" sz="1300" dirty="0" err="1">
                <a:ea typeface="Times New Roman" panose="02020603050405020304" pitchFamily="18" charset="0"/>
              </a:rPr>
              <a:t>Аквацентр</a:t>
            </a:r>
            <a:r>
              <a:rPr lang="ru-RU" sz="1300" dirty="0">
                <a:ea typeface="Times New Roman" panose="02020603050405020304" pitchFamily="18" charset="0"/>
              </a:rPr>
              <a:t> «Дельфин». </a:t>
            </a:r>
          </a:p>
          <a:p>
            <a:pPr indent="457200" algn="just"/>
            <a:r>
              <a:rPr lang="ru-RU" sz="1300" dirty="0">
                <a:ea typeface="Times New Roman" panose="02020603050405020304" pitchFamily="18" charset="0"/>
              </a:rPr>
              <a:t>В городе развиваются 28 вида спорта. Наиболее популярны из них дзюдо, мини-футбол, пауэрлифтинг, вольная борьба, бокс, тхэквондо, лыжные гонки, шахматы, волейбол, баскетбол.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47295" y="5442712"/>
            <a:ext cx="2514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Завоевана 621 </a:t>
            </a:r>
            <a:r>
              <a:rPr lang="ru-RU" sz="1400" dirty="0">
                <a:cs typeface="Times New Roman" panose="02020603050405020304" pitchFamily="18" charset="0"/>
              </a:rPr>
              <a:t>призовая медаль: </a:t>
            </a:r>
            <a:endParaRPr lang="ru-RU" sz="14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1 </a:t>
            </a:r>
            <a:r>
              <a:rPr lang="ru-RU" sz="1400" dirty="0">
                <a:cs typeface="Times New Roman" panose="02020603050405020304" pitchFamily="18" charset="0"/>
              </a:rPr>
              <a:t>место –</a:t>
            </a:r>
            <a:r>
              <a:rPr lang="ru-RU" sz="1400" dirty="0" smtClean="0">
                <a:cs typeface="Times New Roman" panose="02020603050405020304" pitchFamily="18" charset="0"/>
              </a:rPr>
              <a:t>186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2 </a:t>
            </a:r>
            <a:r>
              <a:rPr lang="ru-RU" sz="1400" dirty="0">
                <a:cs typeface="Times New Roman" panose="02020603050405020304" pitchFamily="18" charset="0"/>
              </a:rPr>
              <a:t>место – </a:t>
            </a:r>
            <a:r>
              <a:rPr lang="ru-RU" sz="1400" dirty="0" smtClean="0">
                <a:cs typeface="Times New Roman" panose="02020603050405020304" pitchFamily="18" charset="0"/>
              </a:rPr>
              <a:t>163 </a:t>
            </a:r>
          </a:p>
          <a:p>
            <a:pPr algn="ctr"/>
            <a:r>
              <a:rPr lang="ru-RU" sz="1400" dirty="0" smtClean="0">
                <a:cs typeface="Times New Roman" panose="02020603050405020304" pitchFamily="18" charset="0"/>
              </a:rPr>
              <a:t>3 </a:t>
            </a:r>
            <a:r>
              <a:rPr lang="ru-RU" sz="1400" dirty="0">
                <a:cs typeface="Times New Roman" panose="02020603050405020304" pitchFamily="18" charset="0"/>
              </a:rPr>
              <a:t>место – </a:t>
            </a:r>
            <a:r>
              <a:rPr lang="ru-RU" sz="1400" dirty="0" smtClean="0">
                <a:cs typeface="Times New Roman" panose="02020603050405020304" pitchFamily="18" charset="0"/>
              </a:rPr>
              <a:t>272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6528" y="3903448"/>
            <a:ext cx="4235199" cy="106005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09801" y="5346788"/>
            <a:ext cx="2760562" cy="136717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8" y="5346788"/>
            <a:ext cx="599095" cy="5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0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4" y="4955614"/>
            <a:ext cx="3350029" cy="22014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271446" y="3837367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 i="1" dirty="0" smtClean="0">
                <a:solidFill>
                  <a:srgbClr val="000066"/>
                </a:solidFill>
                <a:latin typeface="Times New Roman" panose="02020603050405020304" pitchFamily="18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569" y="329696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2" y="324751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07" y="323667"/>
            <a:ext cx="4823710" cy="31419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71425" y="3502806"/>
            <a:ext cx="38275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рамках реализации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государственной Программы поддержки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малого и среднего предпринимательства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предоставлены </a:t>
            </a:r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МСП на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общую сумму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4,3 млн. руб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3226" y="-178338"/>
            <a:ext cx="1114091" cy="1207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5115" y="-42398"/>
            <a:ext cx="567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Поддержка малого и среднего предпринимательства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16944" y="669712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 Основан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 </a:t>
            </a:r>
            <a:endParaRPr kumimoji="0" lang="ru-RU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году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506575321"/>
              </p:ext>
            </p:extLst>
          </p:nvPr>
        </p:nvGraphicFramePr>
        <p:xfrm>
          <a:off x="4585622" y="3797518"/>
          <a:ext cx="4704841" cy="287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59616" y="3439183"/>
            <a:ext cx="4163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Динамика численности МСП и ИП в 2020-2024 гг.</a:t>
            </a:r>
            <a:endParaRPr lang="ru-RU" sz="1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0883" y="462485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В городе осуществляются следующие виды поддержки малого и среднего предпринимательства :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Финансовая (предоставление субсидий, грантов и др.)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Имущественная (льготное предоставление имущества в аренду)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Образовательные мероприятия </a:t>
            </a:r>
          </a:p>
          <a:p>
            <a:pPr marL="285750" indent="45720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Консультационно-информационная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01122" y="2561977"/>
            <a:ext cx="4097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Малый и средний бизнес в городе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Пыть-Яхе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1 597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субъектов МСП.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3607" y="4694004"/>
            <a:ext cx="2508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Предоставлено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221 консультация.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65136" y="3476073"/>
            <a:ext cx="4192782" cy="118081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014937" y="4654673"/>
            <a:ext cx="2445472" cy="66142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02" y="5355648"/>
            <a:ext cx="606330" cy="6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5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4" y="206680"/>
            <a:ext cx="3896942" cy="29503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2198" y="31745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5057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0400" y="6433"/>
            <a:ext cx="278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Потребительский</a:t>
            </a:r>
            <a:r>
              <a:rPr lang="ru-RU" b="1" dirty="0" smtClean="0"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рынок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208101"/>
            <a:ext cx="1253807" cy="1304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81" y="3253376"/>
            <a:ext cx="4873636" cy="36552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47775" y="729368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363262"/>
            <a:ext cx="5105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Общественное питание на территории города осуществляют 89 предприятий на 4 403 посадочных места, в том числе: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1 ресторан на 160 посадочных мест;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6 баров на 151 посадочное место;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33 кафе на 2 100 посадочных мест;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33 закусочных и прочих объектов общественного питания на 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236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посадочных мест; </a:t>
            </a:r>
          </a:p>
          <a:p>
            <a:pPr indent="457200"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-	16 столовых при учебных заведениях, организациях, промышленных предприятиях, а также общедоступных столовых на 1 756 посадочных мест.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55191" y="3157012"/>
            <a:ext cx="513442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Инфраструктура потребительского рынка (на 01.01.2024):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16</a:t>
            </a:r>
            <a:r>
              <a:rPr lang="ru-RU" sz="13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торговых центров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377 </a:t>
            </a:r>
            <a:r>
              <a:rPr lang="ru-RU" sz="13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продовольственных, непродовольственных и универсальных магазинов</a:t>
            </a:r>
          </a:p>
          <a:p>
            <a:pPr marL="28575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b="1" kern="0" dirty="0" smtClean="0">
                <a:cs typeface="Times New Roman" panose="02020603050405020304" pitchFamily="18" charset="0"/>
              </a:rPr>
              <a:t>69 </a:t>
            </a:r>
            <a:r>
              <a:rPr lang="ru-RU" sz="1300" kern="0" dirty="0" smtClean="0">
                <a:cs typeface="Times New Roman" panose="02020603050405020304" pitchFamily="18" charset="0"/>
              </a:rPr>
              <a:t>объектов нестационарной торговли</a:t>
            </a:r>
            <a:endParaRPr lang="ru-RU" sz="1300" kern="0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7329" y="1174790"/>
            <a:ext cx="5208838" cy="1556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300" dirty="0">
                <a:solidFill>
                  <a:srgbClr val="000000"/>
                </a:solidFill>
                <a:ea typeface="Times New Roman" panose="02020603050405020304" pitchFamily="18" charset="0"/>
              </a:rPr>
              <a:t>Потребительский рынок находится в непосредственной зависимости от других рынков, денежных доходов населения, регулирует товарно-денежные отношения, способствует конкурентоспособности отечественных товаров и является одним из важных секторов жизнеобеспечения </a:t>
            </a:r>
            <a:r>
              <a:rPr lang="ru-RU" sz="13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города.</a:t>
            </a:r>
            <a:endParaRPr lang="ru-RU" sz="1300" dirty="0">
              <a:solidFill>
                <a:srgbClr val="00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944685" y="1219200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Шестиугольник 16"/>
          <p:cNvSpPr/>
          <p:nvPr/>
        </p:nvSpPr>
        <p:spPr>
          <a:xfrm rot="16200000">
            <a:off x="3679962" y="731778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6053916" y="1214841"/>
            <a:ext cx="149877" cy="6705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76" y="748076"/>
            <a:ext cx="420008" cy="4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2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810000" y="552509"/>
            <a:ext cx="5012659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Уважаемые </a:t>
            </a:r>
            <a:r>
              <a:rPr lang="ru-RU" altLang="ru-RU" sz="1800" i="1" dirty="0" smtClean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инвесторы, коллеги,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i="1" dirty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</a:t>
            </a:r>
            <a:r>
              <a:rPr lang="ru-RU" altLang="ru-RU" sz="1800" i="1" dirty="0" smtClean="0">
                <a:ln w="0">
                  <a:solidFill>
                    <a:srgbClr val="467EA6"/>
                  </a:solidFill>
                </a:ln>
                <a:solidFill>
                  <a:srgbClr val="467EA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ители города!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Приветствую Вас на официальных интернет-страницах администрации города Пыть-Яха.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Рад представить Вашему вниманию Инвестиционный паспорт города Пыть-Яха!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Инвестиционный паспорт разработан в целях создания благоприятного инвестиционного климата в городе Пыть-Яхе, повышения инвестиционной привлекательности путем предоставления информации заинтересованным юридическим и физическим лицам об условиях осуществления инвестиционной деятельности в городе.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37070" y="748204"/>
            <a:ext cx="75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60874"/>
            <a:ext cx="1186117" cy="128055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0658" y="3459892"/>
            <a:ext cx="855832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Одна из стратегических задач города – создание комфортных условий для ведения бизнеса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Стратегия  является  своеобразной  визитной карточкой  и  призвана  стать  мощным  инструментом  повышения конкурентоспособности </a:t>
            </a: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города.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Проводимая в Пыть-Яхе инвестиционная 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политика направлена на поддержку  </a:t>
            </a: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конкурентоспособности предприятий  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города, снижение административных барьеров, сопровождение перспективных инвестиционных  проектов  и  установление  взаимовыгодного сотрудничества с инвесторами во всех отраслях городского хозяйства.</a:t>
            </a:r>
            <a:endParaRPr lang="ru-RU" altLang="ru-RU" sz="1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Мы готовы  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оказать  активное содействие  в  </a:t>
            </a:r>
            <a:r>
              <a:rPr lang="ru-RU" alt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решении задач</a:t>
            </a:r>
            <a:r>
              <a:rPr lang="ru-RU" alt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 работая  на  повышение конкурентоспособности  предприятий  нашего  города,  обеспечивая стабильность и дальнейшее процветание. </a:t>
            </a:r>
            <a:endParaRPr lang="ru-RU" altLang="ru-RU" sz="14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Желаю  </a:t>
            </a:r>
            <a:r>
              <a:rPr 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нашим  деловым  партнерам  плодотворной  работы  и новых успехов! Добро пожаловать к сотрудничеству!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endParaRPr lang="ru-RU" sz="16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Глава города Пыть-Яха,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Сергей 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Елишев</a:t>
            </a:r>
            <a:endParaRPr lang="ru-RU" altLang="ru-RU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6" y="152400"/>
            <a:ext cx="2935459" cy="344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543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14" y="5017443"/>
            <a:ext cx="3913907" cy="19569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1364" y="955001"/>
            <a:ext cx="844036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cs typeface="Times New Roman" panose="02020603050405020304" pitchFamily="18" charset="0"/>
              </a:rPr>
              <a:t>Стратегия </a:t>
            </a:r>
            <a:r>
              <a:rPr lang="ru-RU" sz="1300" b="1" dirty="0">
                <a:cs typeface="Times New Roman" panose="02020603050405020304" pitchFamily="18" charset="0"/>
              </a:rPr>
              <a:t>социально-экономического развития</a:t>
            </a:r>
            <a:r>
              <a:rPr lang="ru-RU" sz="1300" dirty="0"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cs typeface="Times New Roman" panose="02020603050405020304" pitchFamily="18" charset="0"/>
              </a:rPr>
              <a:t>города Пыть-Яха до 2036 года утверждена решением Думы города Пыть-Яха от 26.12.2023 </a:t>
            </a:r>
            <a:r>
              <a:rPr lang="ru-RU" sz="1300" dirty="0">
                <a:cs typeface="Times New Roman" panose="02020603050405020304" pitchFamily="18" charset="0"/>
              </a:rPr>
              <a:t>№ </a:t>
            </a:r>
            <a:r>
              <a:rPr lang="ru-RU" sz="1300" dirty="0" smtClean="0">
                <a:cs typeface="Times New Roman" panose="02020603050405020304" pitchFamily="18" charset="0"/>
              </a:rPr>
              <a:t>229.</a:t>
            </a:r>
          </a:p>
          <a:p>
            <a:pPr algn="just"/>
            <a:endParaRPr lang="ru-RU" sz="13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    В качестве стратегических направлений и приоритетов развития можно отметить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13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1300" b="1" dirty="0">
                <a:solidFill>
                  <a:srgbClr val="000000"/>
                </a:solidFill>
                <a:cs typeface="Times New Roman" panose="02020603050405020304" pitchFamily="18" charset="0"/>
              </a:rPr>
              <a:t>экономического потенциала города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инфраструктурное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территории;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привлечения инвестиций в экономику города; 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развития и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поддержки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предпринимательства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на территории города;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потребительского рынка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ru-RU" sz="13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2. </a:t>
            </a:r>
            <a:r>
              <a:rPr lang="ru-RU" sz="13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уровня и качества жизни населения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улучшение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демографической ситуации;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населения города </a:t>
            </a: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благоустроенным</a:t>
            </a:r>
          </a:p>
          <a:p>
            <a:pPr lvl="1"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жильем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и повышение инфраструктурной обеспеченности;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сбалансированности рынка труда;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улучшение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жизни населения;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социальной поддержки населения </a:t>
            </a:r>
            <a:endParaRPr lang="ru-RU" sz="13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1" algn="just"/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осуществления развития гражданского общества;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удовлетворения социальных и духовных потребностей населения;</a:t>
            </a: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общественной безопасности населения.</a:t>
            </a:r>
          </a:p>
          <a:p>
            <a:pPr lvl="1" algn="just"/>
            <a:endParaRPr lang="ru-RU" sz="13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88091" y="69625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в </a:t>
            </a: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0032" y="-19513"/>
            <a:ext cx="202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Стратегия города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telegra.ph/file/f106d739b20cf0f4c9a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4" t="2665" b="17732"/>
          <a:stretch/>
        </p:blipFill>
        <p:spPr bwMode="auto">
          <a:xfrm>
            <a:off x="6627683" y="1981347"/>
            <a:ext cx="1892366" cy="2640902"/>
          </a:xfrm>
          <a:prstGeom prst="round2Diag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407804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4559" y="-4271"/>
            <a:ext cx="579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Реализованные инвестиционные проекты в 2024 году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1948" y="-238400"/>
            <a:ext cx="1118840" cy="11828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63333" y="638162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Основан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1990 году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19765"/>
              </p:ext>
            </p:extLst>
          </p:nvPr>
        </p:nvGraphicFramePr>
        <p:xfrm>
          <a:off x="802103" y="375218"/>
          <a:ext cx="8113297" cy="6318057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411477"/>
                <a:gridCol w="3139771"/>
                <a:gridCol w="4562049"/>
              </a:tblGrid>
              <a:tr h="15499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тротуара по ул. Православная ,8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15,55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Протяжённость тротуара 520 м.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8520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«Бокс», г. Пыть-Ях, зона «массив» Центральная промышленная, ул.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Тепловский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тракт (гаражи для стоянки техники производственной базы)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4,0 млн. руб.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здания -487,8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22897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(замена) парка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темных нефтепродуктов на парк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светлых нефтепродуктов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объемом 3000м3, замена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РВС400м3-1шт и РВС700м3-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1шт. на РВС2000м3 на площадке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нефтебазы по хранению и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перевалке нефти и нефтепродуктов, расположенной по адресу: ХМАО-Югра, г. Пыть-Ях,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«Центральная», ул. «Магистральная».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Корректировка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19,0 млн. руб.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проектируемого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резервуарного парка – 3000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куб.м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88000"/>
                      </a:schemeClr>
                    </a:solidFill>
                  </a:tcPr>
                </a:tc>
              </a:tr>
              <a:tr h="562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Городская Соборная Мечеть,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Пыть-Ях, мкр. 6 Пионерный,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Фармана Салманова, 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45,0 млн. руб.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здания - 846,5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754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реконструкция сетей тепло- и водоснабжения на участке от ТК115 до ТК102 г. Пыть-Ях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Реконструируемые инженерные сети, общей протяженностью 661,2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78,93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3000"/>
                      </a:schemeClr>
                    </a:solidFill>
                  </a:tcPr>
                </a:tc>
              </a:tr>
              <a:tr h="5627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в сфере глэмпинга -«Динопарк»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гриль-домики, крытые террасы, благоустроены зоны для семейного отдыха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10,0 млн.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6801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«Центр нейропсихологической коррекции для детей-инвалидов и детей с ОВЗ»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около 1,3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57" marR="44957" marT="0" marB="0">
                    <a:solidFill>
                      <a:schemeClr val="bg1">
                        <a:alpha val="96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442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951799"/>
              </p:ext>
            </p:extLst>
          </p:nvPr>
        </p:nvGraphicFramePr>
        <p:xfrm>
          <a:off x="792008" y="473087"/>
          <a:ext cx="8305800" cy="627491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303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659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Совместный паритетный проект «Строительство (реконструкция) нового здания вокзала Пыть-Яха»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ОАО «Российские железные дороги»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благоустройства города, комфортный транспортный узел.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1 282,0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42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объектов уличного освещения  (АО «ЮТЭК-РС»)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(модернизация) 86 объектов уличного освещения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45,3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2023-2039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0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сетей (техническое перевооружение и реконструкция) электроснабжения Инвестиционная программа АО «ЮТЭК-РС»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электросетевого комплекса. Обеспечение повышения надежности электроснабжения потребителей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города</a:t>
                      </a:r>
                    </a:p>
                    <a:p>
                      <a:pPr algn="l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рабочих мест</a:t>
                      </a:r>
                    </a:p>
                    <a:p>
                      <a:pPr algn="l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645,82 млн. руб. 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</a:t>
                      </a: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710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цеха по выпуску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бурильных труб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 бурильных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труб</a:t>
                      </a:r>
                      <a:b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847,0 млн. руб.</a:t>
                      </a:r>
                      <a:b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рабочих мест: 70 единиц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5279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Производство, модернизация основных фондов ООО «ЭКОТОН»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918,2 млн. руб.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до 100 рабочих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662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инженерно-технических средств охраны объекта: Котельная "Мамонтово"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ИТСО, обеспечивающие сохранность и безопасность объекта. Протяженность реконструируемых линий 610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32,3 млн.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2022-2025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9662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инженерно-технических средств охраны объекта: Котельная "Таёжная"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ИТСО, обеспечивающие сохранность и безопасность объекта. Протяженность реконструируемых линий 700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43,3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2022-2025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9860" y="-179621"/>
            <a:ext cx="1011583" cy="10694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11557" y="60887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проекты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9982" y="573750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3807348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811992"/>
              </p:ext>
            </p:extLst>
          </p:nvPr>
        </p:nvGraphicFramePr>
        <p:xfrm>
          <a:off x="621369" y="1028863"/>
          <a:ext cx="8305800" cy="544813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303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875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индустриального производственно-логистического парка в г. Пыть-Яхе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транспортно-логистических линий; рост промышленного производства; повышение производительности предприятия; создание дополнительных рабочих мест.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42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в сфере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глэмпинга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Динопарк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эко-туризма; социальная эффективность: создание дополнительных рабочих мест, развитие физической культуры и спорта; проведение тематических культурных мероприятий; привлечение инвестиций.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90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объекта: «Физкультурно- спортивный комплекс» для единоборств по адресу: г. Пыть-Ях, 10 микрорайон «Мамонтово»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обеспеченности горожан спортивными объектами. Увеличение систематически занимающегося населения физической культурой и спортом.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 объекта: общая площадь здания 3350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.; вместимость трибун 152 пос./мест; пропускная способность 84 чел./смена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</a:t>
                      </a:r>
                    </a:p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2710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и модернизация нежилой недвижимости и спецтехники ООО «Кристалл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599,0 млн. руб.</a:t>
                      </a:r>
                    </a:p>
                    <a:p>
                      <a:pPr algn="l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2023-до исполнения</a:t>
                      </a:r>
                    </a:p>
                    <a:p>
                      <a:pPr algn="ctr"/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85843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Энергосервисные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контракты на оказание услуг, направленных на энергосбережение и повышение эффективности использования электрической энергии на нужды наружного освещения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Энергосбережение электрической энергии в 3-х образовательных учреждениях</a:t>
                      </a:r>
                    </a:p>
                    <a:p>
                      <a:pPr algn="l"/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1,6 млн. руб.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2019-2025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0800" y="356772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2365142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877195"/>
              </p:ext>
            </p:extLst>
          </p:nvPr>
        </p:nvGraphicFramePr>
        <p:xfrm>
          <a:off x="570805" y="1389063"/>
          <a:ext cx="8305800" cy="45720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48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объекта капитального строительства: "Канализационная станция КНС-3Г в мкр. №3 "Кедровый" в г. Пыть-Ях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КНС -3Г, мощностью 28800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куб.м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/сутки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7,9 млн. руб. (разработка ПСД)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2023-2025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Централизованное газоснабжение индивидуальной жилой застройки, расположенной по адресу: г. Пыть-Ях, мкр. 8 "Горка"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инвестиций: 6,0 млн. руб. (разработка ПСД)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реконструкция сетей тепло- и водоснабжения на участке от ТК115 до ТК102 г. Пыть-Ях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Реконструируемые инженерные сети, общей протяженностью 661,2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60,3 млн. руб.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2020-2027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750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газопровода от пункта редуцирования газа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юлочного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типа (ГРПБ Пыть-Ях) до точки врезки в газопровод диаметром 720 мм высокого давления II категории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Газопровод, мощностью 42000 куб.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16,9 млн. руб.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участка сети водоснабжения "ТК М2 - узел V" по ул. Магистральная в г. Пыть-Ях"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водопроводных сетей, протяженностью 1800 п. метров.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8,6</a:t>
                      </a:r>
                      <a:r>
                        <a:rPr lang="ru-RU" sz="1200" b="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(разработка ПСД)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4742" y="497563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1294364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239574"/>
              </p:ext>
            </p:extLst>
          </p:nvPr>
        </p:nvGraphicFramePr>
        <p:xfrm>
          <a:off x="626685" y="1453983"/>
          <a:ext cx="8305800" cy="39319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48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проектной, сметной документации с последующим строительством 1 этапа дорог улиц Брусничная, Заречная, </a:t>
                      </a:r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Балыкская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Загородная, Дружбы, Хрустальный проезд в мкр. 9 Черемушки г. Пыть-Ях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ПСД для строительства дорог, общей протяженностью 1,4 км.</a:t>
                      </a:r>
                    </a:p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47,4 млн. рублей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артезианских скважин №5, №6, №7 ул. Первопроходцев ВОС-1,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"Северная-Восточная", г. Пыть-Ях; скважин №8, №9, №16, №19, №20, ВОС-3, "Мамонтовское месторождение нефти", г. Пыть-Ях. Ликвидация скважин №5, №6, №7 ул. Первопроходцев ВОС-1, </a:t>
                      </a:r>
                      <a:r>
                        <a:rPr lang="ru-RU" sz="1200" b="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"Северная-Восточная", г. Пыть-Ях; скважин №8, №9, №16, №19, №20, ВОС-3, "Мамонтовское месторождение нефти", г. Пыть-Ях.</a:t>
                      </a:r>
                    </a:p>
                    <a:p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артезианских скважин для водоочистных сооружений.</a:t>
                      </a: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9,6 млн. рублей (разработка ПСД)</a:t>
                      </a:r>
                    </a:p>
                    <a:p>
                      <a:pPr algn="l"/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/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488" y="-169880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8400" y="572754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2307083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005124"/>
              </p:ext>
            </p:extLst>
          </p:nvPr>
        </p:nvGraphicFramePr>
        <p:xfrm>
          <a:off x="626685" y="1453983"/>
          <a:ext cx="8305800" cy="4567047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33400"/>
                <a:gridCol w="3124200"/>
                <a:gridCol w="3352800"/>
                <a:gridCol w="1295400"/>
              </a:tblGrid>
              <a:tr h="4488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№</a:t>
                      </a:r>
                      <a:r>
                        <a:rPr lang="ru-RU" sz="1200" baseline="0" dirty="0" smtClean="0"/>
                        <a:t>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Ожидаемый результат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Сроки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объекта: «Физкультурно- спортивный комплекс» для единоборств по адресу: г. Пыть-Ях, 10 микрорайон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Мамонтово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обеспеченности горожан спортивными объектами. Увеличение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систематически занимающегося населения физической культурой и спортом.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 объекта: общая площадь здания 3350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.; вместимость трибун 152 пос./мест; пропускная способность 84 чел./смена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- 494 926,6  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95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проектной, сметной документации с последующим строительством 1 этапа дорог улиц Брусничная, Заречная,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Балыкская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Загородная, Дружбы, Хрустальный проезд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9 Черемушки г. Пыть-Ях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ПСД для строительства дорог, общей протяженностью 1,4 км.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47,4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00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объекта «Путепровод через железнодорожные пути в г. Пыть-Яхе»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движения автомобильного и железнодорожного транспорта. Обеспечение транспортной доступностью жителей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№2а «Лесников»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№7 «Газовиков».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Протяжённость 166,9 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254,9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488" y="-169880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8400" y="572754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Реализуемые </a:t>
            </a:r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855713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122072"/>
              </p:ext>
            </p:extLst>
          </p:nvPr>
        </p:nvGraphicFramePr>
        <p:xfrm>
          <a:off x="748065" y="1434229"/>
          <a:ext cx="8167741" cy="466177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24535"/>
                <a:gridCol w="3072269"/>
                <a:gridCol w="3297069"/>
                <a:gridCol w="1273868"/>
              </a:tblGrid>
              <a:tr h="737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п/п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Наименование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Ожидаемый результат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Сроки реализации 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</a:tr>
              <a:tr h="392440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общеобразовательная школа в г. Пыть-Ях (Общеобразовательная организация с универсальной </a:t>
                      </a:r>
                      <a:r>
                        <a:rPr lang="ru-RU" sz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безбарьерной</a:t>
                      </a:r>
                      <a:r>
                        <a:rPr lang="ru-RU" sz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средой)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Заправка для электромобилей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доступности качественного образования. Сокращение количества обучающихся во 2 смену.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Мощность школы – 1000 мест.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172 рабочих мест.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инвестиций - 5 044,8 млн. руб.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транспортной инфраструктуры для зарядки электромобилей.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реализации проекта -  3 месяца.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Срок окупаемости - 7 лет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колонок - 1 единица на 2 автомобиля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рабочих мест -  1 единица </a:t>
                      </a: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Объем инвестиций - 2,0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млн.руб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2029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до исполнения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2025 год - до исполнения</a:t>
                      </a:r>
                      <a:endParaRPr lang="ru-RU" sz="1200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8" marR="64828" marT="0" marB="0"/>
                </a:tc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075" y="-152401"/>
            <a:ext cx="1118840" cy="1182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8892" y="517922"/>
            <a:ext cx="702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cs typeface="Times New Roman" panose="02020603050405020304" pitchFamily="18" charset="0"/>
              </a:rPr>
              <a:t>Планируемые к реализации инвестиционные проекты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76200" y="679654"/>
            <a:ext cx="824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>
                <a:solidFill>
                  <a:srgbClr val="000000"/>
                </a:solidFill>
              </a:rPr>
              <a:t>Основан </a:t>
            </a:r>
            <a:endParaRPr lang="ru-RU" sz="1000" b="1" kern="0" dirty="0" smtClean="0">
              <a:solidFill>
                <a:srgbClr val="00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000000"/>
                </a:solidFill>
              </a:rPr>
              <a:t>в </a:t>
            </a:r>
            <a:r>
              <a:rPr lang="ru-RU" sz="1000" b="1" kern="0" dirty="0">
                <a:solidFill>
                  <a:srgbClr val="000000"/>
                </a:solidFill>
              </a:rPr>
              <a:t>1990 году</a:t>
            </a:r>
          </a:p>
        </p:txBody>
      </p:sp>
    </p:spTree>
    <p:extLst>
      <p:ext uri="{BB962C8B-B14F-4D97-AF65-F5344CB8AC3E}">
        <p14:creationId xmlns:p14="http://schemas.microsoft.com/office/powerpoint/2010/main" val="4266539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862" y="8196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627034"/>
              </p:ext>
            </p:extLst>
          </p:nvPr>
        </p:nvGraphicFramePr>
        <p:xfrm>
          <a:off x="429774" y="1292408"/>
          <a:ext cx="8249859" cy="173734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616811"/>
                <a:gridCol w="2563585"/>
                <a:gridCol w="2961263"/>
                <a:gridCol w="2108200"/>
              </a:tblGrid>
              <a:tr h="1058628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№ п/п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Кадастровый номер земельного участка (при наличии) или номер кадастрового квартала, в границах которого может быть образован земельный участок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Площадь земельного участка или площадь территории кадастрового квартала</a:t>
                      </a:r>
                    </a:p>
                    <a:p>
                      <a:pPr algn="ctr"/>
                      <a:r>
                        <a:rPr lang="ru-RU" sz="1200" dirty="0" smtClean="0"/>
                        <a:t>(ориентировочная), в границах которой может быть образован земельный участок, кв. м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Адрес (местоположение) земельного участка в г. </a:t>
                      </a:r>
                      <a:r>
                        <a:rPr lang="ru-RU" sz="1200" dirty="0" err="1" smtClean="0"/>
                        <a:t>Пыть-Ях</a:t>
                      </a:r>
                      <a:endParaRPr lang="ru-RU" sz="1200" b="0" i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1.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86:15:0101030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18</a:t>
                      </a:r>
                      <a:r>
                        <a:rPr lang="ru-RU" sz="1200" baseline="0" dirty="0" smtClean="0"/>
                        <a:t> 000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dirty="0" err="1" smtClean="0"/>
                        <a:t>Промзона</a:t>
                      </a:r>
                      <a:r>
                        <a:rPr lang="ru-RU" sz="1200" baseline="0" dirty="0" smtClean="0"/>
                        <a:t> «Южная»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2. 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86:15:0101030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27 000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dirty="0" err="1" smtClean="0"/>
                        <a:t>Промзона</a:t>
                      </a:r>
                      <a:r>
                        <a:rPr lang="ru-RU" sz="1200" baseline="0" dirty="0" smtClean="0"/>
                        <a:t> «Южная»</a:t>
                      </a:r>
                      <a:endParaRPr lang="ru-RU" sz="1200" b="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/>
                </a:tc>
              </a:tr>
            </a:tbl>
          </a:graphicData>
        </a:graphic>
      </p:graphicFrame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20868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2276" y="-54634"/>
            <a:ext cx="750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Земельные участки предназначенные для реализации масштабных инвестиционных проектов</a:t>
            </a:r>
            <a:endParaRPr lang="ru-RU" sz="15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0173" y="-178879"/>
            <a:ext cx="1199894" cy="12270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8115" y="702342"/>
            <a:ext cx="68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32388" y="724871"/>
            <a:ext cx="4065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Промышленные инвестиционные площадки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005" y="6028698"/>
            <a:ext cx="8603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Все инвестиционные площадки размещены на Инвестиционном портале г. Пыть-Ях 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invest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gov86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org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sz="1600" dirty="0">
                <a:solidFill>
                  <a:srgbClr val="000000"/>
                </a:solidFill>
              </a:rPr>
              <a:t>Инвестируй в Пыть-Ях!/ Инвестиционные площадки</a:t>
            </a:r>
            <a:endParaRPr lang="ru-RU" sz="16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83" y="3360902"/>
            <a:ext cx="3664546" cy="2450585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9136" y="3362870"/>
            <a:ext cx="3839666" cy="2388295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5" name="Шестиугольник 34"/>
          <p:cNvSpPr/>
          <p:nvPr/>
        </p:nvSpPr>
        <p:spPr>
          <a:xfrm rot="16200000">
            <a:off x="2089249" y="575340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346120" y="1063425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554703" y="1062099"/>
            <a:ext cx="169697" cy="1326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1720" y="636544"/>
            <a:ext cx="324504" cy="3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3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426720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2504" y="1392883"/>
            <a:ext cx="8821183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Решение Думы от 26.04.2007 №181 «Об утверждении Положения о муниципальной поддержке инвестиционных проектов на территории города Пыть-Яха» (с изм. от 14.10.2014 № 285);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</a:t>
            </a:r>
            <a:r>
              <a:rPr lang="ru-RU" sz="1150" dirty="0">
                <a:cs typeface="Times New Roman" panose="02020603050405020304" pitchFamily="18" charset="0"/>
              </a:rPr>
              <a:t>Главы города от 28.12.2017 </a:t>
            </a:r>
            <a:r>
              <a:rPr lang="ru-RU" sz="1150" dirty="0" smtClean="0">
                <a:cs typeface="Times New Roman" panose="02020603050405020304" pitchFamily="18" charset="0"/>
              </a:rPr>
              <a:t>№60-пг </a:t>
            </a:r>
            <a:r>
              <a:rPr lang="ru-RU" sz="1150" dirty="0">
                <a:cs typeface="Times New Roman" panose="02020603050405020304" pitchFamily="18" charset="0"/>
              </a:rPr>
              <a:t>«Об утверждении регламента </a:t>
            </a:r>
            <a:r>
              <a:rPr lang="ru-RU" sz="1150" dirty="0" smtClean="0">
                <a:cs typeface="Times New Roman" panose="02020603050405020304" pitchFamily="18" charset="0"/>
              </a:rPr>
              <a:t>сопровождения инвестиционных проектов </a:t>
            </a:r>
            <a:r>
              <a:rPr lang="ru-RU" sz="1150" dirty="0">
                <a:cs typeface="Times New Roman" panose="02020603050405020304" pitchFamily="18" charset="0"/>
              </a:rPr>
              <a:t>в муниципальном </a:t>
            </a:r>
            <a:r>
              <a:rPr lang="ru-RU" sz="1150" dirty="0" smtClean="0">
                <a:cs typeface="Times New Roman" panose="02020603050405020304" pitchFamily="18" charset="0"/>
              </a:rPr>
              <a:t>образовании городской </a:t>
            </a:r>
            <a:r>
              <a:rPr lang="ru-RU" sz="1150" dirty="0">
                <a:cs typeface="Times New Roman" panose="02020603050405020304" pitchFamily="18" charset="0"/>
              </a:rPr>
              <a:t>округ город </a:t>
            </a:r>
            <a:r>
              <a:rPr lang="ru-RU" sz="1150" dirty="0" err="1" smtClean="0">
                <a:cs typeface="Times New Roman" panose="02020603050405020304" pitchFamily="18" charset="0"/>
              </a:rPr>
              <a:t>Пыть-Ях</a:t>
            </a:r>
            <a:r>
              <a:rPr lang="ru-RU" sz="1150" dirty="0" smtClean="0">
                <a:cs typeface="Times New Roman" panose="02020603050405020304" pitchFamily="18" charset="0"/>
              </a:rPr>
              <a:t>» (с изм. от 11.01.2024 № 02-пг);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администрации </a:t>
            </a:r>
            <a:r>
              <a:rPr lang="ru-RU" sz="1150" dirty="0">
                <a:cs typeface="Times New Roman" panose="02020603050405020304" pitchFamily="18" charset="0"/>
              </a:rPr>
              <a:t>города  от 24.12.2015 </a:t>
            </a:r>
            <a:r>
              <a:rPr lang="ru-RU" sz="1150" dirty="0" smtClean="0">
                <a:cs typeface="Times New Roman" panose="02020603050405020304" pitchFamily="18" charset="0"/>
              </a:rPr>
              <a:t>№375-па </a:t>
            </a:r>
            <a:r>
              <a:rPr lang="ru-RU" sz="1150" dirty="0">
                <a:cs typeface="Times New Roman" panose="02020603050405020304" pitchFamily="18" charset="0"/>
              </a:rPr>
              <a:t>«Об утверждении порядка осуществления бюджетных инвестиций в объекты муниципальной собственности муниципального образования городской округ город Пыть-Ях</a:t>
            </a:r>
            <a:r>
              <a:rPr lang="ru-RU" sz="1150" dirty="0" smtClean="0">
                <a:cs typeface="Times New Roman" panose="02020603050405020304" pitchFamily="18" charset="0"/>
              </a:rPr>
              <a:t>» (пос. изм. от 16.01.2024 №06-па);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50" dirty="0" smtClean="0">
                <a:cs typeface="Times New Roman" panose="02020603050405020304" pitchFamily="18" charset="0"/>
              </a:rPr>
              <a:t>06.09.2018 №273-па «О Координационном совете по вопросам развития инвестиционной деятельности в </a:t>
            </a:r>
            <a:r>
              <a:rPr lang="ru-RU" sz="1150" dirty="0" err="1" smtClean="0">
                <a:cs typeface="Times New Roman" panose="02020603050405020304" pitchFamily="18" charset="0"/>
              </a:rPr>
              <a:t>горде</a:t>
            </a:r>
            <a:r>
              <a:rPr lang="ru-RU" sz="1150" dirty="0" smtClean="0">
                <a:cs typeface="Times New Roman" panose="02020603050405020304" pitchFamily="18" charset="0"/>
              </a:rPr>
              <a:t> </a:t>
            </a:r>
            <a:r>
              <a:rPr lang="ru-RU" sz="1150" dirty="0" err="1" smtClean="0">
                <a:cs typeface="Times New Roman" panose="02020603050405020304" pitchFamily="18" charset="0"/>
              </a:rPr>
              <a:t>Пыть-Ях</a:t>
            </a:r>
            <a:r>
              <a:rPr lang="ru-RU" sz="1150" dirty="0" err="1">
                <a:cs typeface="Times New Roman" panose="02020603050405020304" pitchFamily="18" charset="0"/>
              </a:rPr>
              <a:t>е</a:t>
            </a:r>
            <a:r>
              <a:rPr lang="ru-RU" sz="1150" dirty="0" smtClean="0">
                <a:cs typeface="Times New Roman" panose="02020603050405020304" pitchFamily="18" charset="0"/>
              </a:rPr>
              <a:t>» (с изм. от 20.12.2024 №282-па);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</a:t>
            </a:r>
            <a:r>
              <a:rPr lang="ru-RU" sz="1150" dirty="0">
                <a:cs typeface="Times New Roman" panose="02020603050405020304" pitchFamily="18" charset="0"/>
              </a:rPr>
              <a:t>администрации </a:t>
            </a:r>
            <a:r>
              <a:rPr lang="ru-RU" sz="1150" dirty="0" smtClean="0">
                <a:cs typeface="Times New Roman" panose="02020603050405020304" pitchFamily="18" charset="0"/>
              </a:rPr>
              <a:t>города от 14.12.2021 №575-па «О </a:t>
            </a:r>
            <a:r>
              <a:rPr lang="ru-RU" sz="1150" dirty="0">
                <a:cs typeface="Times New Roman" panose="02020603050405020304" pitchFamily="18" charset="0"/>
              </a:rPr>
              <a:t>порядке проведения проверки инвестиционных проектов на предмет эффективности использования средств бюджета муниципального образования </a:t>
            </a:r>
            <a:r>
              <a:rPr lang="ru-RU" sz="1150" dirty="0" smtClean="0">
                <a:cs typeface="Times New Roman" panose="02020603050405020304" pitchFamily="18" charset="0"/>
              </a:rPr>
              <a:t>город </a:t>
            </a:r>
            <a:r>
              <a:rPr lang="ru-RU" sz="1150" dirty="0">
                <a:cs typeface="Times New Roman" panose="02020603050405020304" pitchFamily="18" charset="0"/>
              </a:rPr>
              <a:t>Пыть-Ях, направляемых на капитальные </a:t>
            </a:r>
            <a:r>
              <a:rPr lang="ru-RU" sz="1150" dirty="0" smtClean="0">
                <a:cs typeface="Times New Roman" panose="02020603050405020304" pitchFamily="18" charset="0"/>
              </a:rPr>
              <a:t>вложения;</a:t>
            </a:r>
            <a:endParaRPr lang="ru-RU" sz="115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Распоряжение </a:t>
            </a:r>
            <a:r>
              <a:rPr lang="ru-RU" sz="1150" dirty="0">
                <a:cs typeface="Times New Roman" panose="02020603050405020304" pitchFamily="18" charset="0"/>
              </a:rPr>
              <a:t>администрации города от 26.04.2017 </a:t>
            </a:r>
            <a:r>
              <a:rPr lang="ru-RU" sz="1150" dirty="0" smtClean="0">
                <a:cs typeface="Times New Roman" panose="02020603050405020304" pitchFamily="18" charset="0"/>
              </a:rPr>
              <a:t>№756-ра </a:t>
            </a:r>
            <a:r>
              <a:rPr lang="ru-RU" sz="1150" dirty="0">
                <a:cs typeface="Times New Roman" panose="02020603050405020304" pitchFamily="18" charset="0"/>
              </a:rPr>
              <a:t>«Об утверждении порядка формирования плана создания объектов инвестиционной инфраструктуры в муниципальном образовании городской округ город </a:t>
            </a:r>
            <a:r>
              <a:rPr lang="ru-RU" sz="1150" dirty="0" err="1">
                <a:cs typeface="Times New Roman" panose="02020603050405020304" pitchFamily="18" charset="0"/>
              </a:rPr>
              <a:t>Пыть-Ях</a:t>
            </a:r>
            <a:r>
              <a:rPr lang="ru-RU" sz="1150" dirty="0" smtClean="0">
                <a:cs typeface="Times New Roman" panose="02020603050405020304" pitchFamily="18" charset="0"/>
              </a:rPr>
              <a:t>» (с изм. от 05.06.2019 № 1214-ра); </a:t>
            </a:r>
            <a:endParaRPr lang="ru-RU" sz="115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Распоряжение </a:t>
            </a:r>
            <a:r>
              <a:rPr lang="ru-RU" sz="1150" dirty="0">
                <a:cs typeface="Times New Roman" panose="02020603050405020304" pitchFamily="18" charset="0"/>
              </a:rPr>
              <a:t>администрации города от 08.12.2016 </a:t>
            </a:r>
            <a:r>
              <a:rPr lang="ru-RU" sz="1150" dirty="0" smtClean="0">
                <a:cs typeface="Times New Roman" panose="02020603050405020304" pitchFamily="18" charset="0"/>
              </a:rPr>
              <a:t>№2691-ра </a:t>
            </a:r>
            <a:r>
              <a:rPr lang="ru-RU" sz="1150" dirty="0">
                <a:cs typeface="Times New Roman" panose="02020603050405020304" pitchFamily="18" charset="0"/>
              </a:rPr>
              <a:t>«О должностных лицах администрации города, ответственных за вопросы в сфере инвестиционной деятельности на территории муниципального образования городской округ город Пыть-Ях» </a:t>
            </a:r>
            <a:r>
              <a:rPr lang="ru-RU" sz="1150" dirty="0" smtClean="0">
                <a:cs typeface="Times New Roman" panose="02020603050405020304" pitchFamily="18" charset="0"/>
              </a:rPr>
              <a:t>(пос. ред. 28.01.2025 №129-ра);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администрации города от 09.07.2021 №312-па «Об утверждении порядка заключения соглашений о реализации инвестиционных проектов в отношении объектов местного значения города Пыть-Яха»(пос. ред. от 11.11.2021 №500-па)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50" dirty="0" smtClean="0">
                <a:cs typeface="Times New Roman" panose="02020603050405020304" pitchFamily="18" charset="0"/>
              </a:rPr>
              <a:t>Постановление администрации города от 17.03.2022 №94-па «Об утверждении порядка и условий заключения соглашений о защите и поощрении капиталовложений со стороны города Пыть-Яха» (пос. ред. от 22.11.2011 №514-па)</a:t>
            </a:r>
            <a:endParaRPr lang="ru-RU" sz="1150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962" y="51327"/>
            <a:ext cx="77070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образовании г. </a:t>
            </a:r>
            <a:r>
              <a:rPr lang="ru-RU" sz="125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ru-RU" sz="125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541" y="-176189"/>
            <a:ext cx="1162287" cy="12270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91818" y="688313"/>
            <a:ext cx="762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63689" y="763459"/>
            <a:ext cx="2918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Инвестиционная деятельность 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834428" y="1092631"/>
            <a:ext cx="2225880" cy="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Шестиугольник 24"/>
          <p:cNvSpPr/>
          <p:nvPr/>
        </p:nvSpPr>
        <p:spPr>
          <a:xfrm rot="16200000">
            <a:off x="2574497" y="605209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029631" y="1097880"/>
            <a:ext cx="169697" cy="1326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68" y="654114"/>
            <a:ext cx="327319" cy="3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93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68547" y="3700529"/>
            <a:ext cx="46694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-854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Содержание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6200" y="748203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Основан в</a:t>
            </a:r>
          </a:p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 1990 году</a:t>
            </a:r>
            <a:endParaRPr lang="ru-RU" sz="900" b="1" dirty="0"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7" y="-178089"/>
            <a:ext cx="1160310" cy="12448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7351" y="748203"/>
            <a:ext cx="7924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1. Территориальные и климатические характеристики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</a:p>
          <a:p>
            <a:pPr lvl="0"/>
            <a:r>
              <a:rPr lang="en-US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Конкурентные преимущества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………………………………………………………………………………………...……5,6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3. Инфраструктура города: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Транспортная инфраструктура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…………………………………………………………………………………...………….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Коммунальная инфраструктура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……………………………………..………………………………………………....….…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8</a:t>
            </a: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Экономический потенциал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………………………………………………………………………………………………..9,10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5. Производственный потенциал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………………………………………………………………………………...……………11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6. Строительство  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-  Строительство жилья и социальных объектов…………………………………………………………………………….12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Строительство нежилых объектов…………………………………………………………………………………………13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7. Демографическая ситуация………………………………………………………………………………..………………..14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8. Социальная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инфраструктура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Образование и Культура….…………………………………………………………………………………...…………….15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Здравоохранение....….……………………………………………………………………………………………...……….16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Физическая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культура и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спорт..………………………………………………………………………………..…………….17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9. Поддержка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малого и среднего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предпринимательства..…………………………………………………………..……….18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10. Потребительский рынок…………..……………………………………………………………………..………………...19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11.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Стратегия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города…………………………………………………………...........................................................................20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12. Реализованные инвестиционные проекты ………………………………………………………….………...………….21</a:t>
            </a: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13. Реализуемые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инвестиционные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проекты………………………………………………………………………………22-25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14.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Планируемые к реализации инвестиционные 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проекты………………………………………………………….……..26</a:t>
            </a: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15.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Земельных участки, предназначенные для реализации инвестиционных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проектов…………………………………..27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16.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</a:t>
            </a:r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образовании………………………………………………………………..…28,29</a:t>
            </a:r>
            <a:endParaRPr lang="ru-RU" altLang="ru-RU" sz="1200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altLang="ru-RU" sz="12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17. </a:t>
            </a:r>
            <a:r>
              <a:rPr lang="ru-RU" altLang="ru-RU" sz="12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Контактная </a:t>
            </a:r>
            <a:r>
              <a:rPr lang="ru-RU" altLang="ru-RU" sz="120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информация……………………………………………………………………………………………….30-32</a:t>
            </a:r>
            <a:endParaRPr lang="ru-RU" altLang="ru-RU" dirty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167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3875654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553200"/>
            <a:ext cx="9143999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402" y="4134513"/>
            <a:ext cx="868759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24.05.2022 №198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«О создании координационного совета по вопросам развития малого и среднего  предпринимательства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(с изменением от 03.10.2023 № 275-па);</a:t>
            </a:r>
            <a:endParaRPr lang="ru-RU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от 18.12.2023 № 345-па «Об утверждении муниципальной программы «Развитие экономического потенциала города Пыть-Яха» (с изменением от 29.02.2024 № 33-па);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Постановление администрации города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от 20.12.2023 № 350-па «Об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утверждении  муниципальной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программы </a:t>
            </a:r>
            <a:r>
              <a:rPr lang="ru-RU" sz="1100" dirty="0">
                <a:solidFill>
                  <a:srgbClr val="000000"/>
                </a:solidFill>
                <a:cs typeface="Times New Roman" panose="02020603050405020304" pitchFamily="18" charset="0"/>
              </a:rPr>
              <a:t>«Развитие агропромышленного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комплекса в городе Пыть-Яхе».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Порядки предоставления субсидий, грантов, комиссия по предоставлению субсидий расположены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 официальном сайте администрации города в разделе: Главная/Экономика/ Предпринимательство</a:t>
            </a: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01" y="907251"/>
            <a:ext cx="86875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cs typeface="Times New Roman" panose="02020603050405020304" pitchFamily="18" charset="0"/>
              </a:rPr>
              <a:t>Постановление главы города от 24.03.2017 № 08-пг «Об определении уполномоченного органа в сфере муниципально-частного партнерства</a:t>
            </a:r>
            <a:r>
              <a:rPr lang="ru-RU" sz="1100" dirty="0" smtClean="0">
                <a:cs typeface="Times New Roman" panose="02020603050405020304" pitchFamily="18" charset="0"/>
              </a:rPr>
              <a:t>» (с изм. от 20.04.2017 № 13-пг);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cs typeface="Times New Roman" panose="02020603050405020304" pitchFamily="18" charset="0"/>
              </a:rPr>
              <a:t>Постановление администрации города от 17.11.2017 № 293-па «О порядке принятия решений о заключении соглашений о муниципально-частном партнерстве на территории муниципального образования городской </a:t>
            </a:r>
            <a:r>
              <a:rPr lang="ru-RU" sz="1100" dirty="0">
                <a:cs typeface="Times New Roman" panose="02020603050405020304" pitchFamily="18" charset="0"/>
              </a:rPr>
              <a:t>о</a:t>
            </a:r>
            <a:r>
              <a:rPr lang="ru-RU" sz="1100" dirty="0" smtClean="0">
                <a:cs typeface="Times New Roman" panose="02020603050405020304" pitchFamily="18" charset="0"/>
              </a:rPr>
              <a:t>круг город Пыть-Ях»;</a:t>
            </a:r>
            <a:endParaRPr lang="ru-RU" sz="11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cs typeface="Times New Roman" panose="02020603050405020304" pitchFamily="18" charset="0"/>
              </a:rPr>
              <a:t>Постановление администрации города от </a:t>
            </a:r>
            <a:r>
              <a:rPr lang="ru-RU" sz="1100" dirty="0">
                <a:cs typeface="Times New Roman" panose="02020603050405020304" pitchFamily="18" charset="0"/>
              </a:rPr>
              <a:t>08.06.2017 № 149-па «О порядке принятия решений о заключении концессионных соглашений на территории муниципального образования городской округ город Пыть-Ях и порядке формирования перечня объектов</a:t>
            </a:r>
            <a:r>
              <a:rPr lang="ru-RU" sz="1100" dirty="0" smtClean="0">
                <a:cs typeface="Times New Roman" panose="02020603050405020304" pitchFamily="18" charset="0"/>
              </a:rPr>
              <a:t>» (с </a:t>
            </a:r>
            <a:r>
              <a:rPr lang="ru-RU" sz="1100" dirty="0" err="1" smtClean="0">
                <a:cs typeface="Times New Roman" panose="02020603050405020304" pitchFamily="18" charset="0"/>
              </a:rPr>
              <a:t>изм.от</a:t>
            </a:r>
            <a:r>
              <a:rPr lang="ru-RU" sz="1100" dirty="0" smtClean="0">
                <a:cs typeface="Times New Roman" panose="02020603050405020304" pitchFamily="18" charset="0"/>
              </a:rPr>
              <a:t> 11.12.2023 № 342-па);</a:t>
            </a:r>
            <a:endParaRPr lang="ru-RU" sz="1100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cs typeface="Times New Roman" panose="02020603050405020304" pitchFamily="18" charset="0"/>
              </a:rPr>
              <a:t>Распоряжение от 17.05.2017 № 923-ра «Об утверждении перечня объектов муниципальной собственности, предназначенных для размещения объектов дошкольного образования, детского отдыха и оздоровления, социального обслуживания, здравоохранения, спорта, культуры, подлежащих передачи негосударственным (немуниципальным) организациям в соответствии с концессионными соглашениями, соглашениями о муниципально-частном партнерстве, а также по договорам аренды с обязательством сохранения целевого назначения и использования объекта</a:t>
            </a:r>
            <a:r>
              <a:rPr lang="ru-RU" sz="1100" dirty="0" smtClean="0">
                <a:cs typeface="Times New Roman" panose="02020603050405020304" pitchFamily="18" charset="0"/>
              </a:rPr>
              <a:t>» (с изм. от 26.05.2017 № 956-ра).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cs typeface="Times New Roman" panose="02020603050405020304" pitchFamily="18" charset="0"/>
              </a:rPr>
              <a:t>Постановление администрации города от 29.04.2022 №166-па «Об утверждении конкурсной документации и конкурсной комиссии по проведению открытого конкурса на право заключения концессионного соглашения в отношении объектов, предназначенных для наружного: уличного и внутриквартального (дворового) освещения территории города Пыть-Яха (с изм. от 20.06.2022 №248-па).</a:t>
            </a:r>
            <a:endParaRPr lang="ru-RU" sz="1100" dirty="0"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116" y="-198201"/>
            <a:ext cx="1162287" cy="12270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58811" y="647844"/>
            <a:ext cx="76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</a:p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3279" y="49119"/>
            <a:ext cx="72000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Нормативно-правовые акты, регулирующие инвестиционную деятельность и развитие малого и среднего предпринимательства в муниципальном образовании г. </a:t>
            </a:r>
            <a:r>
              <a:rPr lang="ru-RU" sz="125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25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ru-RU" sz="125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86788" y="526173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Концессия,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муниципально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-частное партнерство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71700" y="3581265"/>
            <a:ext cx="525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172829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71" y="194116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12" y="3064330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6198" y="1679405"/>
            <a:ext cx="6450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Адрес: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Ханты-Мансийский АО,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г., 1 микрорайон, 6</a:t>
            </a:r>
          </a:p>
          <a:p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Часы работы: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пн-пт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08:00-17:00, перерыв 12:00-13:00</a:t>
            </a:r>
          </a:p>
          <a:p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Телефон: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+7 (3463) 46-04-78, +7 (3463) 46-61-65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8903" y="3828982"/>
            <a:ext cx="64984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Физический адрес: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628310, г. Нефтеюганск, 12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д. 18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Юридический адрес: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628310, Ханты-Мансийский автономный округ - Югра, </a:t>
            </a:r>
          </a:p>
          <a:p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г. Нефтеюганск, 12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д. 18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Контакт-центр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8-800-222-2222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Приемная: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+7 (3463) 28-65-05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Телефон доверия: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+7 (3463) 25-65-06</a:t>
            </a:r>
          </a:p>
          <a:p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Факс: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+7 (3463) 25-65-66</a:t>
            </a:r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559" y="-15760"/>
            <a:ext cx="4357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Справочная информация. Налоговая служба</a:t>
            </a:r>
            <a:endParaRPr lang="ru-RU" sz="1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143" y="-165504"/>
            <a:ext cx="1162287" cy="12026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794" y="698554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8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641" y="5198242"/>
            <a:ext cx="2095500" cy="590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3940" y="1121474"/>
            <a:ext cx="7326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Инспекция Федеральной налоговой службы ИФНС России в г. Пыть-Ях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7700" y="3055208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cs typeface="Times New Roman" panose="02020603050405020304" pitchFamily="18" charset="0"/>
              </a:rPr>
              <a:t>Межрайонная ИФНС России № 7 по Ханты-Мансийскому автономному округу – Югре в г. Нефтеюганск</a:t>
            </a:r>
          </a:p>
        </p:txBody>
      </p:sp>
    </p:spTree>
    <p:extLst>
      <p:ext uri="{BB962C8B-B14F-4D97-AF65-F5344CB8AC3E}">
        <p14:creationId xmlns:p14="http://schemas.microsoft.com/office/powerpoint/2010/main" val="399916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9747" y="1615261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85925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277854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48" y="185489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8" y="3163254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600" y="3926541"/>
            <a:ext cx="4783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+mn-lt"/>
            </a:endParaRPr>
          </a:p>
          <a:p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Координационный </a:t>
            </a:r>
            <a:r>
              <a:rPr lang="ru-RU" sz="1200" b="1" dirty="0">
                <a:solidFill>
                  <a:srgbClr val="000000"/>
                </a:solidFill>
                <a:cs typeface="Times New Roman" panose="02020603050405020304" pitchFamily="18" charset="0"/>
              </a:rPr>
              <a:t>совет по вопросам развития малого и среднего предпринимательства г</a:t>
            </a:r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200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endParaRPr lang="ru-RU" sz="1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Адрес: г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Тел.: (3463) 46-55-15</a:t>
            </a: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Факс: (3463) 46-55-31</a:t>
            </a:r>
          </a:p>
          <a:p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Эл. почта: econom@pyadm.ru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1000" y="1744791"/>
            <a:ext cx="49284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Формы поддержки: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Предоставление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поручительств (Программа «Гарантия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Компенсация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части затрат по уплате лизинговых платежей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Компенсация банковской процентной ставки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Компенсации части затрат по оплате обучения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Образовательные мероприятия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Информационно-консультационная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Имущественная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Микрокредитование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1004" y="1197805"/>
            <a:ext cx="380031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Представитель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союза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«Торгово-промышленная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палата Ханты-Мансийского автономного округа –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Югры»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в г.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 (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http://hmao.tpprf.ru/ru</a:t>
            </a:r>
            <a:r>
              <a:rPr lang="en-US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Технопарк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6"/>
              </a:rPr>
              <a:t>www.tp86.ru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Центр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поддержки экспорта Югры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7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7"/>
              </a:rPr>
              <a:t>www.export-ugra.ru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Региональный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центр инвестиций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8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8"/>
              </a:rPr>
              <a:t>rciugra.ru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Инвестиционный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портал ХМАО – Югры (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  <a:hlinkClick r:id="rId9"/>
              </a:rPr>
              <a:t>http://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9"/>
              </a:rPr>
              <a:t>investugra.ru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Фонд развития Югры (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  <a:hlinkClick r:id="rId10"/>
              </a:rPr>
              <a:t>https://fondugra.ru/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1838" y="-14420"/>
            <a:ext cx="567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Институты поддержки предпринимательства Югры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9596" y="-204672"/>
            <a:ext cx="1247093" cy="12867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1885" y="674096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в</a:t>
            </a: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1990 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838200"/>
            <a:ext cx="3674274" cy="102483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703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6125" y="6553200"/>
            <a:ext cx="9143999" cy="3048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12" y="990677"/>
            <a:ext cx="2840834" cy="18942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8054" y="291174"/>
            <a:ext cx="749648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628380, Ханты-Мансийский автономный округ, г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, 1 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мкр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., дом 18а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E-</a:t>
            </a:r>
            <a:r>
              <a:rPr lang="ru-RU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referent@gov86.org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Тел.: +7 (3463)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46-55-01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+mn-lt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ервый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заместитель главы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города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Е-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IrevlinON@gov86.org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.,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.: +7 (3463) 46-55-01</a:t>
            </a:r>
            <a:endParaRPr lang="ru-RU" sz="16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Заместитель главы города - председатель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комитета по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финансам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Е-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en-US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StefogloVV@gov86.org.,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.: +7 (3463) 46-55-50</a:t>
            </a:r>
          </a:p>
          <a:p>
            <a:pPr algn="ctr"/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ачальник управления 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по экономике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E-</a:t>
            </a:r>
            <a:r>
              <a:rPr lang="ru-RU" sz="16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mail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MaslakSV@gov86.org,тел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+7 (3463) 46-55-15</a:t>
            </a:r>
          </a:p>
          <a:p>
            <a:pPr algn="just"/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Отдел проектного управления и инвестиций </a:t>
            </a:r>
            <a:r>
              <a:rPr lang="ru-RU" sz="16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schemeClr val="bg1"/>
                </a:solidFill>
                <a:cs typeface="Times New Roman" panose="02020603050405020304" pitchFamily="18" charset="0"/>
              </a:rPr>
              <a:t>по экономике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E-mail: </a:t>
            </a:r>
            <a:r>
              <a:rPr lang="en-US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KellerEV@gov86.org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., </a:t>
            </a:r>
            <a:endParaRPr lang="ru-RU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т</a:t>
            </a:r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ел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: +7 (3463) 46-55-80 </a:t>
            </a:r>
            <a:endParaRPr lang="ru-RU" sz="16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6309" y="-177482"/>
            <a:ext cx="1171238" cy="11978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0945" y="714958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8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8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7645" y="-64309"/>
            <a:ext cx="2827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Контактная</a:t>
            </a:r>
            <a:r>
              <a:rPr lang="ru-RU" b="1" dirty="0" smtClean="0"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информация</a:t>
            </a:r>
            <a:endParaRPr lang="ru-RU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025" y="5770963"/>
            <a:ext cx="2885975" cy="76944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Интернет-ресурс об инвестиционной деятельности муниципального образования 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г. </a:t>
            </a:r>
            <a:r>
              <a:rPr lang="ru-RU" sz="11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Пыть-Яха</a:t>
            </a:r>
            <a:endParaRPr lang="ru-RU" sz="11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  <a:cs typeface="Times New Roman" panose="02020603050405020304" pitchFamily="18" charset="0"/>
              </a:rPr>
              <a:t>http://invest.gov86.org/</a:t>
            </a:r>
            <a:endParaRPr lang="ru-RU" sz="11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cs11.pikabu.ru/post_img/2019/05/08/5/og_og_15572958302825177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253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9" y="77727"/>
            <a:ext cx="4618470" cy="359189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1631717" y="-38080"/>
            <a:ext cx="6323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Территориальные и климатические характеристики</a:t>
            </a:r>
            <a:endParaRPr lang="ru-RU" sz="2000" b="1" dirty="0">
              <a:solidFill>
                <a:srgbClr val="467EA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842" y="-191017"/>
            <a:ext cx="1109917" cy="12578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6185" y="71868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4822" y="5221593"/>
            <a:ext cx="2827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Население на 1 января 2025 года – 40 608 человек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29215" y="5206203"/>
            <a:ext cx="28509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7200" algn="ctr"/>
            <a:r>
              <a:rPr lang="ru-RU" sz="15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Координаты: 60º45′00 </a:t>
            </a:r>
            <a:r>
              <a:rPr lang="ru-RU" sz="1500" dirty="0" err="1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с.ш</a:t>
            </a:r>
            <a:r>
              <a:rPr lang="ru-RU" sz="15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ru-RU" sz="1500" dirty="0" smtClean="0">
              <a:ln w="0"/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indent="457200" algn="ctr"/>
            <a:r>
              <a:rPr lang="ru-RU" sz="1500" dirty="0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72º47′00 </a:t>
            </a:r>
            <a:r>
              <a:rPr lang="ru-RU" sz="1500" dirty="0" err="1" smtClean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в.д</a:t>
            </a:r>
            <a:r>
              <a:rPr lang="ru-RU" sz="1500" dirty="0">
                <a:ln w="0"/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53686" y="2384790"/>
            <a:ext cx="5090314" cy="2298502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Климат резко континентальный. </a:t>
            </a:r>
            <a:endParaRPr kumimoji="0" lang="en-US" altLang="ru-RU" sz="15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Средняя температура зимой от -18°С до -24°С. Абсолютный минимум </a:t>
            </a:r>
            <a:r>
              <a:rPr kumimoji="0" lang="en-US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воздуха в пределах от -48°С до -60°С.</a:t>
            </a:r>
            <a:endParaRPr kumimoji="0" lang="en-US" altLang="ru-RU" sz="15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Средняя температура летом от +15,7°С до +18,4°С. Абсолютный максимум </a:t>
            </a:r>
            <a:r>
              <a:rPr kumimoji="0" lang="en-US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t </a:t>
            </a: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до</a:t>
            </a:r>
            <a:r>
              <a:rPr kumimoji="0" lang="en-US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+37</a:t>
            </a: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°С</a:t>
            </a:r>
            <a:endParaRPr kumimoji="0" lang="en-US" altLang="ru-RU" sz="1500" i="0" u="none" strike="noStrike" kern="0" normalizeH="0" baseline="0" noProof="0" dirty="0" smtClean="0"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500" i="0" u="none" strike="noStrike" kern="0" normalizeH="0" baseline="0" noProof="0" dirty="0" smtClean="0"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Возможны резкие колебания температуры воздуха, не только от месяца к месяцу, но и от суток к суткам и даже в течение суток.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3886" y="5232377"/>
            <a:ext cx="35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Телефонный код: </a:t>
            </a:r>
            <a:r>
              <a:rPr lang="ru-RU" alt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3463</a:t>
            </a:r>
          </a:p>
          <a:p>
            <a:pPr lvl="0" algn="just"/>
            <a:r>
              <a:rPr lang="ru-RU" alt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Часовой </a:t>
            </a:r>
            <a:r>
              <a:rPr lang="ru-RU" alt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пояс: UTC+6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0914" y="5755055"/>
            <a:ext cx="2514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городе </a:t>
            </a:r>
            <a:r>
              <a:rPr lang="ru-RU" sz="15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действует Екатеринбургское время. </a:t>
            </a:r>
            <a:endParaRPr lang="ru-RU" sz="1500" dirty="0" smtClean="0">
              <a:solidFill>
                <a:srgbClr val="00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Москва </a:t>
            </a:r>
            <a:r>
              <a:rPr lang="ru-RU" sz="15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1500" dirty="0" err="1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msk</a:t>
            </a:r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)+2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509845"/>
            <a:ext cx="420855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Город Пыть-Ях  - молодой город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Ханты-Мансийского автономного округа-Югры. Город приравнен к районам Крайнего Севера. Н</a:t>
            </a:r>
            <a:r>
              <a:rPr lang="ru-RU" sz="1500" dirty="0" smtClean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аходится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на правом берегу реки Большой Балык. </a:t>
            </a:r>
          </a:p>
          <a:p>
            <a:pPr indent="45720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Общая площадь города 8,4 </a:t>
            </a:r>
            <a:r>
              <a:rPr lang="ru-RU" sz="15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тыс.га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., из них площадь застроенных земель 6,4 тыс. га.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25" y="521892"/>
            <a:ext cx="287783" cy="2877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88" y="2580949"/>
            <a:ext cx="287783" cy="2877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9" y="5225318"/>
            <a:ext cx="287783" cy="2877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75" y="5221593"/>
            <a:ext cx="287783" cy="2877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6" y="5317989"/>
            <a:ext cx="287783" cy="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07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-276292" y="3740214"/>
            <a:ext cx="466944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-76200" y="71664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Основан в</a:t>
            </a:r>
          </a:p>
          <a:p>
            <a:pPr algn="ctr"/>
            <a:r>
              <a:rPr lang="ru-RU" sz="900" b="1" dirty="0" smtClean="0">
                <a:cs typeface="Times New Roman" panose="02020603050405020304" pitchFamily="18" charset="0"/>
              </a:rPr>
              <a:t> 1990 году</a:t>
            </a:r>
            <a:endParaRPr lang="ru-RU" sz="9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9971" y="14134"/>
            <a:ext cx="435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Конкурентные</a:t>
            </a:r>
            <a:r>
              <a:rPr lang="ru-RU" sz="2400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467EA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преимущества</a:t>
            </a:r>
            <a:endParaRPr lang="ru-RU" sz="2400" b="1" dirty="0">
              <a:solidFill>
                <a:srgbClr val="467EA6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3670" y="675740"/>
            <a:ext cx="418548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Выгодное географическое положение </a:t>
            </a:r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города </a:t>
            </a:r>
          </a:p>
          <a:p>
            <a:pPr algn="just"/>
            <a:endParaRPr lang="ru-RU" sz="14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Город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Пыть-Ях – это «Ворота Югры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». Он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является первым крупным населенным пунктом Ханты-Мансийского автономного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округа- Югры,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как на автомобильной магистрали федерального значения, так и на железнодорожной ветке Свердловской железной дороги, связывающих автономный округ с Тюменской областью.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9056" y="4789017"/>
            <a:ext cx="65532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Развитая инфраструктура</a:t>
            </a:r>
          </a:p>
          <a:p>
            <a:pPr algn="r"/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 городе развита социальная  инфраструктура. Жителям и гостям города доступны учреждения образования, культуры, спорта. </a:t>
            </a: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Развита жилищная и жилищно-коммунальная сферы. </a:t>
            </a: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Микрорайоны города связаны между собой автомобильными дорогами с твердым асфальтовым покрытием.</a:t>
            </a:r>
          </a:p>
          <a:p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814" y="-182358"/>
            <a:ext cx="1163414" cy="1268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16825"/>
            <a:ext cx="343969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ea typeface="Verdana" panose="020B0604030504040204" pitchFamily="34" charset="0"/>
                <a:cs typeface="Times New Roman" panose="02020603050405020304" pitchFamily="18" charset="0"/>
              </a:rPr>
              <a:t>Наличие мощной ресурсной </a:t>
            </a:r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базы</a:t>
            </a:r>
          </a:p>
          <a:p>
            <a:pPr algn="just"/>
            <a:endParaRPr lang="ru-RU" sz="1500" b="1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Основным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«сердцем»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ресурсно-сырьевого потенциала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города Пыть-Яха,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является Мамонтовское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нефтяное месторождение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, благодаря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которому можно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уверенно говорить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о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наличии инвестиционного потенциала.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Кроме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«черного золота» в недрах земли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, город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«богат»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близлежащими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лесами.</a:t>
            </a:r>
          </a:p>
        </p:txBody>
      </p:sp>
      <p:pic>
        <p:nvPicPr>
          <p:cNvPr id="1026" name="Picture 2" descr="https://iro86.ru/images/bonus_page/map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22" y="2646025"/>
            <a:ext cx="3294954" cy="2188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Шестиугольник 10"/>
          <p:cNvSpPr/>
          <p:nvPr/>
        </p:nvSpPr>
        <p:spPr>
          <a:xfrm rot="16200000">
            <a:off x="3021005" y="1039988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 rot="16200000">
            <a:off x="4008628" y="553314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14" name="Шестиугольник 13"/>
          <p:cNvSpPr/>
          <p:nvPr/>
        </p:nvSpPr>
        <p:spPr>
          <a:xfrm rot="16200000">
            <a:off x="8286336" y="4618208"/>
            <a:ext cx="529445" cy="445399"/>
          </a:xfrm>
          <a:prstGeom prst="hexagon">
            <a:avLst/>
          </a:prstGeom>
          <a:noFill/>
          <a:ln w="25400">
            <a:solidFill>
              <a:srgbClr val="00206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00206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68620" y="1532687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273351" y="1042898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135147" y="5105630"/>
            <a:ext cx="2429502" cy="4620"/>
          </a:xfrm>
          <a:prstGeom prst="line">
            <a:avLst/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702853" y="1045933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832026" y="1527410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098553" y="5095076"/>
            <a:ext cx="36594" cy="10554"/>
          </a:xfrm>
          <a:prstGeom prst="straightConnector1">
            <a:avLst/>
          </a:prstGeom>
          <a:ln w="2540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28153" y="1093600"/>
            <a:ext cx="311541" cy="311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92700" y="591021"/>
            <a:ext cx="361300" cy="361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0908" y="4670758"/>
            <a:ext cx="340299" cy="3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94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02" y="2998891"/>
            <a:ext cx="4336551" cy="240976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3171555" y="40507"/>
            <a:ext cx="345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Конкурентные преимущества</a:t>
            </a:r>
            <a:endParaRPr lang="ru-RU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814" y="-182357"/>
            <a:ext cx="1087214" cy="12049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74818" y="65329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91000" y="2216714"/>
            <a:ext cx="392393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дошкольных учреждений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средних общеобразовательных школ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 учреждение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сфере дополнительного 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образования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Автономная некоммерческая профессиональная образовательная организация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Сургутский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институт экономики, управления и права»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000" y="720701"/>
            <a:ext cx="40911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БУ ХМАО-Югры 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Пыть-Яхская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окружная клиническая больница»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АУ 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Пыть-Яхская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городская стоматологическая поликлиника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191000" y="1570605"/>
            <a:ext cx="39645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учреждения в сфере культуры и искусства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3 учреждения в сфере физической культуры и 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спорта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740" y="3554165"/>
            <a:ext cx="449441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филиал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КУ «Центр социальных выплат Югры»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Комплексный центр социального обслуживания «Гелиос»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Реабилитационный центр для детей и подростков с ограниченными возможностями «</a:t>
            </a:r>
            <a:r>
              <a:rPr lang="ru-RU" sz="1300" dirty="0" err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Журавушка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6" y="-182357"/>
            <a:ext cx="3924616" cy="36837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42881" y="349454"/>
            <a:ext cx="3686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Инфраструктура социальной </a:t>
            </a:r>
            <a:r>
              <a:rPr lang="ru-RU" sz="1600" b="1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сферы </a:t>
            </a:r>
            <a:endParaRPr lang="ru-RU" sz="1600" b="1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1" y="4903419"/>
            <a:ext cx="3474810" cy="19545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77258" y="4862216"/>
            <a:ext cx="5663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Современная инфраструктура коммунального </a:t>
            </a:r>
            <a:r>
              <a:rPr lang="ru-RU" sz="1600" b="1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комплекса</a:t>
            </a:r>
            <a:r>
              <a:rPr lang="ru-RU" sz="16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96955" y="5624096"/>
            <a:ext cx="52360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71,4 км тепловых сетей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котельных суммарной мощностью </a:t>
            </a: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280,8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Гкал/час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93,4 </a:t>
            </a:r>
            <a:r>
              <a:rPr lang="ru-RU" sz="13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км сетей водоснабжения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2 КОС общей производительностью 9,7 тыс. куб. м/сутки</a:t>
            </a:r>
            <a:endParaRPr lang="ru-RU" sz="13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744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6149" y="1680"/>
            <a:ext cx="464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Транспортная инфраструктура города</a:t>
            </a:r>
            <a:endParaRPr lang="ru-RU" sz="20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8" y="-182358"/>
            <a:ext cx="1171591" cy="1266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06" y="3162394"/>
            <a:ext cx="2842672" cy="1712330"/>
          </a:xfrm>
          <a:prstGeom prst="round2Diag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" y="451013"/>
            <a:ext cx="4191000" cy="31264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77819" y="715052"/>
            <a:ext cx="75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6737" y="604957"/>
            <a:ext cx="4343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Железнодорожная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станция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Пыть-Ях является первой станцией при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въезде в автономный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округ, и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одной из крупных грузовых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станций. Имеет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значительное количество тупиков, площадок для разгрузки, контейнерную станцию. </a:t>
            </a:r>
            <a:endParaRPr lang="ru-RU" sz="1500" dirty="0" smtClean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 Транспортная железнодорожная ветвь относится к Свердловской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железной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дороге. </a:t>
            </a:r>
            <a:endParaRPr lang="ru-RU" sz="15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83779" y="2267611"/>
            <a:ext cx="45506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</a:t>
            </a:r>
            <a:r>
              <a:rPr lang="ru-RU" sz="15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Пыть-Яхский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железнодорожный вокзал построен в 1988г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 Ведётся строительство нового здания вокзала Пыть-Ях, реконструкция привокзальной инфраструктуры. 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4879" y="3866215"/>
            <a:ext cx="25547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Через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город Пыть-Ях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проходит часть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федеральной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автомобильной трассы</a:t>
            </a:r>
            <a:r>
              <a:rPr lang="ru-RU" sz="1500" b="1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500" dirty="0"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4800599"/>
            <a:ext cx="654824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Протяженность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улично-дорожной сети общего пользования на территории города составляет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78,1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км, из них 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59,6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км с твердым покрытием. </a:t>
            </a:r>
          </a:p>
          <a:p>
            <a:pPr lvl="0" algn="just"/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76,1 км </a:t>
            </a:r>
            <a:r>
              <a:rPr lang="ru-RU" sz="1500" dirty="0">
                <a:ea typeface="Verdana" panose="020B0604030504040204" pitchFamily="34" charset="0"/>
                <a:cs typeface="Times New Roman" panose="02020603050405020304" pitchFamily="18" charset="0"/>
              </a:rPr>
              <a:t>городских улиц имеют электрическое освещение. Транспортная сеть представлена  автобусными маршрутами общего пользования с протяженностью 178,1 км. 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500" spc="-10" dirty="0" smtClean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ru-RU" sz="1500" spc="-1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11 автобусных 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маршрутов в городском </a:t>
            </a:r>
            <a:r>
              <a:rPr lang="ru-RU" sz="1500" spc="-1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сообщении, объем 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пассажирских перевозок составил </a:t>
            </a:r>
            <a:r>
              <a:rPr lang="ru-RU" sz="1500" spc="-1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866,0 тыс</a:t>
            </a:r>
            <a:r>
              <a:rPr lang="ru-RU" sz="1500" spc="-10" dirty="0">
                <a:ea typeface="Verdana" panose="020B0604030504040204" pitchFamily="34" charset="0"/>
                <a:cs typeface="Times New Roman" panose="02020603050405020304" pitchFamily="18" charset="0"/>
              </a:rPr>
              <a:t>. человек. </a:t>
            </a:r>
            <a:endParaRPr lang="ru-RU" sz="1500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Двойные круглые скобки 18"/>
          <p:cNvSpPr/>
          <p:nvPr/>
        </p:nvSpPr>
        <p:spPr>
          <a:xfrm>
            <a:off x="407904" y="3781212"/>
            <a:ext cx="2632042" cy="889825"/>
          </a:xfrm>
          <a:prstGeom prst="bracketPair">
            <a:avLst>
              <a:gd name="adj" fmla="val 24951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14313" y="4671037"/>
            <a:ext cx="2205087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9578" y="3781212"/>
            <a:ext cx="2219822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027812" y="3940125"/>
            <a:ext cx="1893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Verdana" panose="020B0604030504040204" pitchFamily="34" charset="0"/>
                <a:cs typeface="Times New Roman" panose="02020603050405020304" pitchFamily="18" charset="0"/>
              </a:rPr>
              <a:t>Участок 699-700 км. трассы Тюмень- Ханты-Мансийск </a:t>
            </a:r>
            <a:endParaRPr lang="ru-RU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039967">
            <a:off x="2598559" y="3489321"/>
            <a:ext cx="939913" cy="368874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96" y="620513"/>
            <a:ext cx="287783" cy="2877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96" y="2313117"/>
            <a:ext cx="287783" cy="2877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3" y="4823626"/>
            <a:ext cx="287783" cy="287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8" y="4366178"/>
            <a:ext cx="694721" cy="6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8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6918" y="17612"/>
            <a:ext cx="4810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Коммунальная инфраструктура города </a:t>
            </a:r>
            <a:endParaRPr lang="ru-RU" sz="20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025" y="-170503"/>
            <a:ext cx="1167801" cy="1186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5503" y="646462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Основан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в </a:t>
            </a: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20828" y="966659"/>
            <a:ext cx="49445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Теплоснабжение: 8</a:t>
            </a:r>
            <a:r>
              <a:rPr lang="en-US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котельных суммарной мощностью 323,6 Гкал/час</a:t>
            </a:r>
          </a:p>
          <a:p>
            <a:pPr lvl="1" algn="just"/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362200" y="2057400"/>
            <a:ext cx="20550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51" y="652133"/>
            <a:ext cx="4821354" cy="271201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6156" y="3249594"/>
            <a:ext cx="8885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независимые системы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водоотведения: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сновная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сеть включает в себя сеть самотечных и напорных трубопроводов канализации, 7 КНС и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2 комплекса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канализационных очистных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сооружений;</a:t>
            </a:r>
            <a:endParaRPr lang="ru-RU" sz="12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ети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водоотведения микрорайона № 2А локализуются в пределах микрорайона, очистка стоков производится на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КОС-1100.</a:t>
            </a:r>
            <a:endParaRPr lang="ru-RU" sz="1200" dirty="0" smtClean="0"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2361" y="1525677"/>
            <a:ext cx="50237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Водоснабжение (централизованное): подземные воды </a:t>
            </a:r>
            <a:r>
              <a:rPr lang="ru-RU" sz="1200" dirty="0" err="1" smtClean="0">
                <a:ea typeface="Verdana" panose="020B0604030504040204" pitchFamily="34" charset="0"/>
                <a:cs typeface="Times New Roman" panose="02020603050405020304" pitchFamily="18" charset="0"/>
              </a:rPr>
              <a:t>Атлымского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a typeface="Verdana" panose="020B0604030504040204" pitchFamily="34" charset="0"/>
                <a:cs typeface="Times New Roman" panose="02020603050405020304" pitchFamily="18" charset="0"/>
              </a:rPr>
              <a:t>водоносного горизонта Пыть-Яхского </a:t>
            </a:r>
            <a:r>
              <a:rPr lang="ru-RU" sz="12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месторождения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4236209"/>
            <a:ext cx="5486400" cy="3538319"/>
            <a:chOff x="184292" y="-1492510"/>
            <a:chExt cx="4757326" cy="5353210"/>
          </a:xfrm>
        </p:grpSpPr>
        <p:sp>
          <p:nvSpPr>
            <p:cNvPr id="16" name="TextBox 15"/>
            <p:cNvSpPr txBox="1"/>
            <p:nvPr/>
          </p:nvSpPr>
          <p:spPr>
            <a:xfrm>
              <a:off x="1492074" y="2326873"/>
              <a:ext cx="2805376" cy="35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ru-RU" sz="1200" b="1" dirty="0" smtClean="0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426" y="2757566"/>
              <a:ext cx="186422" cy="333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ru-RU" sz="1100" b="1" dirty="0">
                <a:solidFill>
                  <a:srgbClr val="0479CD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05933" y="3470911"/>
              <a:ext cx="186422" cy="389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4292" y="-1492510"/>
              <a:ext cx="4757326" cy="416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200" dirty="0" smtClean="0">
                  <a:ea typeface="Calibri" panose="020F0502020204030204" pitchFamily="34" charset="0"/>
                </a:rPr>
                <a:t>       В </a:t>
              </a:r>
              <a:r>
                <a:rPr lang="ru-RU" sz="1200" dirty="0">
                  <a:ea typeface="Calibri" panose="020F0502020204030204" pitchFamily="34" charset="0"/>
                </a:rPr>
                <a:t>рамках реализации Региональной программы «Модернизация систем коммунальной инфраструктуры на 2023-2027 годы», утвержденной постановлением Правительства Ханты-Мансийском автономном округе-Югры от 20.01.2023 г. № 27-п, и муниципальной программы «Жилищно-коммунальный комплекс и городская среда города </a:t>
              </a:r>
              <a:r>
                <a:rPr lang="ru-RU" sz="1200" dirty="0" err="1">
                  <a:ea typeface="Calibri" panose="020F0502020204030204" pitchFamily="34" charset="0"/>
                </a:rPr>
                <a:t>Пыть-Яха</a:t>
              </a:r>
              <a:r>
                <a:rPr lang="ru-RU" sz="1200" dirty="0">
                  <a:ea typeface="Calibri" panose="020F0502020204030204" pitchFamily="34" charset="0"/>
                </a:rPr>
                <a:t>» </a:t>
              </a:r>
              <a:r>
                <a:rPr lang="ru-RU" sz="1200" dirty="0" smtClean="0">
                  <a:ea typeface="Calibri" panose="020F0502020204030204" pitchFamily="34" charset="0"/>
                </a:rPr>
                <a:t>в 2025 году выполнены </a:t>
              </a:r>
              <a:r>
                <a:rPr lang="ru-RU" sz="1200" dirty="0">
                  <a:ea typeface="Calibri" panose="020F0502020204030204" pitchFamily="34" charset="0"/>
                </a:rPr>
                <a:t>работы по капитальному ремонту следующих объектов: </a:t>
              </a:r>
            </a:p>
            <a:p>
              <a:pPr algn="just">
                <a:lnSpc>
                  <a:spcPct val="90000"/>
                </a:lnSpc>
              </a:pPr>
              <a:r>
                <a:rPr lang="ru-RU" sz="1200" dirty="0">
                  <a:ea typeface="Calibri" panose="020F0502020204030204" pitchFamily="34" charset="0"/>
                </a:rPr>
                <a:t>- сеть водоснабжения от ВК-44 до </a:t>
              </a:r>
              <a:r>
                <a:rPr lang="ru-RU" sz="1200" dirty="0" smtClean="0">
                  <a:ea typeface="Calibri" panose="020F0502020204030204" pitchFamily="34" charset="0"/>
                </a:rPr>
                <a:t>ВК-51</a:t>
              </a:r>
              <a:r>
                <a:rPr lang="ru-RU" sz="1200" dirty="0">
                  <a:ea typeface="Calibri" panose="020F0502020204030204" pitchFamily="34" charset="0"/>
                </a:rPr>
                <a:t>;</a:t>
              </a:r>
            </a:p>
            <a:p>
              <a:pPr algn="just">
                <a:lnSpc>
                  <a:spcPct val="90000"/>
                </a:lnSpc>
              </a:pPr>
              <a:r>
                <a:rPr lang="ru-RU" sz="1200" dirty="0">
                  <a:ea typeface="Calibri" panose="020F0502020204030204" pitchFamily="34" charset="0"/>
                </a:rPr>
                <a:t>- сети ТВС на участке от ТК -120 до </a:t>
              </a:r>
              <a:r>
                <a:rPr lang="ru-RU" sz="1200" dirty="0" smtClean="0">
                  <a:ea typeface="Calibri" panose="020F0502020204030204" pitchFamily="34" charset="0"/>
                </a:rPr>
                <a:t>ТК-121</a:t>
              </a:r>
              <a:r>
                <a:rPr lang="ru-RU" sz="1200" dirty="0">
                  <a:ea typeface="Calibri" panose="020F0502020204030204" pitchFamily="34" charset="0"/>
                </a:rPr>
                <a:t>;</a:t>
              </a:r>
            </a:p>
            <a:p>
              <a:pPr marL="171450" indent="-171450" algn="just">
                <a:lnSpc>
                  <a:spcPct val="90000"/>
                </a:lnSpc>
                <a:buFontTx/>
                <a:buChar char="-"/>
              </a:pPr>
              <a:r>
                <a:rPr lang="ru-RU" sz="1200" dirty="0" smtClean="0">
                  <a:ea typeface="Calibri" panose="020F0502020204030204" pitchFamily="34" charset="0"/>
                </a:rPr>
                <a:t>объекты</a:t>
              </a:r>
              <a:r>
                <a:rPr lang="ru-RU" sz="1200" dirty="0">
                  <a:ea typeface="Calibri" panose="020F0502020204030204" pitchFamily="34" charset="0"/>
                </a:rPr>
                <a:t>: «Водовод </a:t>
              </a:r>
              <a:r>
                <a:rPr lang="ru-RU" sz="1200" dirty="0" err="1">
                  <a:ea typeface="Calibri" panose="020F0502020204030204" pitchFamily="34" charset="0"/>
                </a:rPr>
                <a:t>Bр</a:t>
              </a:r>
              <a:r>
                <a:rPr lang="ru-RU" sz="1200" dirty="0">
                  <a:ea typeface="Calibri" panose="020F0502020204030204" pitchFamily="34" charset="0"/>
                </a:rPr>
                <a:t>. 5а - КОС-2700», «Водовод КОС-2700 - КОС-7000</a:t>
              </a:r>
              <a:r>
                <a:rPr lang="ru-RU" sz="1200" dirty="0" smtClean="0">
                  <a:ea typeface="Calibri" panose="020F0502020204030204" pitchFamily="34" charset="0"/>
                </a:rPr>
                <a:t>», «</a:t>
              </a:r>
              <a:r>
                <a:rPr lang="ru-RU" sz="1200" dirty="0">
                  <a:ea typeface="Calibri" panose="020F0502020204030204" pitchFamily="34" charset="0"/>
                </a:rPr>
                <a:t>Водовод КОС-7000 - ВОС-3</a:t>
              </a:r>
              <a:r>
                <a:rPr lang="ru-RU" sz="1200" dirty="0" smtClean="0">
                  <a:ea typeface="Calibri" panose="020F0502020204030204" pitchFamily="34" charset="0"/>
                </a:rPr>
                <a:t>»;</a:t>
              </a:r>
            </a:p>
            <a:p>
              <a:pPr algn="just">
                <a:lnSpc>
                  <a:spcPct val="90000"/>
                </a:lnSpc>
              </a:pPr>
              <a:r>
                <a:rPr lang="ru-RU" sz="1200" dirty="0" smtClean="0">
                  <a:ea typeface="Calibri" panose="020F0502020204030204" pitchFamily="34" charset="0"/>
                </a:rPr>
                <a:t>- </a:t>
              </a:r>
              <a:r>
                <a:rPr lang="ru-RU" sz="1200" dirty="0">
                  <a:ea typeface="Calibri" panose="020F0502020204030204" pitchFamily="34" charset="0"/>
                </a:rPr>
                <a:t>сети ТВС на участке от ТК-115 до </a:t>
              </a:r>
              <a:r>
                <a:rPr lang="ru-RU" sz="1200" dirty="0" smtClean="0">
                  <a:ea typeface="Calibri" panose="020F0502020204030204" pitchFamily="34" charset="0"/>
                </a:rPr>
                <a:t>ТК-102.</a:t>
              </a:r>
              <a:endParaRPr lang="ru-RU" sz="1200" dirty="0" smtClean="0"/>
            </a:p>
            <a:p>
              <a:pPr algn="just">
                <a:lnSpc>
                  <a:spcPct val="90000"/>
                </a:lnSpc>
              </a:pPr>
              <a:r>
                <a:rPr lang="ru-RU" sz="1200" dirty="0" smtClean="0"/>
                <a:t>       Заключение </a:t>
              </a:r>
              <a:r>
                <a:rPr lang="ru-RU" sz="1200" dirty="0"/>
                <a:t>концессионного соглашения в отношении объектов тепло-водоснабжения и </a:t>
              </a:r>
              <a:r>
                <a:rPr lang="ru-RU" sz="1200" dirty="0" smtClean="0"/>
                <a:t>водоотведения запланировано на 2025 год. В перечень объектов включено 348 объектов коммунального хозяйства</a:t>
              </a:r>
              <a:r>
                <a:rPr lang="ru-RU" sz="1200" dirty="0"/>
                <a:t>. Объем инвестиций по концессии планируется в размере </a:t>
              </a:r>
              <a:r>
                <a:rPr lang="ru-RU" sz="1200" b="1" dirty="0"/>
                <a:t>8,1 млрд. рублей</a:t>
              </a:r>
            </a:p>
            <a:p>
              <a:pPr algn="ctr">
                <a:lnSpc>
                  <a:spcPct val="90000"/>
                </a:lnSpc>
              </a:pPr>
              <a:endParaRPr lang="ru-RU" sz="1200" b="1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47" y="4230521"/>
            <a:ext cx="3778304" cy="245706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1" name="Двойные круглые скобки 30"/>
          <p:cNvSpPr/>
          <p:nvPr/>
        </p:nvSpPr>
        <p:spPr>
          <a:xfrm>
            <a:off x="7502050" y="2391514"/>
            <a:ext cx="1600201" cy="613277"/>
          </a:xfrm>
          <a:prstGeom prst="bracketPair">
            <a:avLst>
              <a:gd name="adj" fmla="val 24951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30697" y="2465485"/>
            <a:ext cx="21583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Протяженность сетей водоснабжения </a:t>
            </a:r>
            <a:r>
              <a:rPr lang="ru-RU" sz="1100" dirty="0" smtClean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93,4 </a:t>
            </a:r>
            <a:r>
              <a:rPr lang="ru-RU" sz="1100" dirty="0">
                <a:ln w="0"/>
                <a:ea typeface="Verdana" panose="020B0604030504040204" pitchFamily="34" charset="0"/>
                <a:cs typeface="Times New Roman" panose="02020603050405020304" pitchFamily="18" charset="0"/>
              </a:rPr>
              <a:t>км.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7654451" y="3010669"/>
            <a:ext cx="1295400" cy="3786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654450" y="2396824"/>
            <a:ext cx="1295400" cy="0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12" y="2093347"/>
            <a:ext cx="511360" cy="5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30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yktsu.ru/upload/iblock/531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77" y="3652161"/>
            <a:ext cx="4915889" cy="3292254"/>
          </a:xfrm>
          <a:prstGeom prst="round2Diag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89526" y="3996455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" y="445193"/>
            <a:ext cx="4419564" cy="338660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8704" y="-333"/>
            <a:ext cx="496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Экономический потенциал города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280" y="-186128"/>
            <a:ext cx="1247623" cy="12947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5775" y="7636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Основан в </a:t>
            </a:r>
            <a:endParaRPr lang="ru-RU" sz="900" b="1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1990 </a:t>
            </a:r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8409" y="3568266"/>
            <a:ext cx="7772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	</a:t>
            </a:r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Социальное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и экономическое развитие города неразрывно связано 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с производственным комплексом ООО «РН-</a:t>
            </a:r>
            <a:r>
              <a:rPr lang="ru-RU" sz="15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Юганскнефтегаз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8689" y="4327111"/>
            <a:ext cx="41335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Особенностью территории города является и доминирующее территориальное положение в структуре шести производственных зон города тех предприятий, которые ведут производственную деятельность, связанную с добычей и транспортировкой нефти, обслуживанием месторождений.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14801" y="539580"/>
            <a:ext cx="49488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Основным представителем является  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"Южно-</a:t>
            </a:r>
            <a:r>
              <a:rPr lang="ru-RU" sz="15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Балыкский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 ГПЗ" - филиал ОАО "</a:t>
            </a:r>
            <a:r>
              <a:rPr lang="ru-RU" sz="15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СибурТюменьГаз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"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92177" y="1534800"/>
            <a:ext cx="47714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5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Значительная 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территория в границах городского округа занята </a:t>
            </a:r>
            <a:r>
              <a:rPr 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линейными объектами нефтедобычи</a:t>
            </a:r>
            <a:r>
              <a:rPr lang="ru-RU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, то есть инженерными сетями и их охранными зонами. Данное обстоятельство определяет целый ряд градостроительных ограничений на использование существенной части городских территорий.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5" y="4336110"/>
            <a:ext cx="287783" cy="2877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42" y="1562430"/>
            <a:ext cx="287783" cy="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50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25575</TotalTime>
  <Words>4929</Words>
  <Application>Microsoft Office PowerPoint</Application>
  <PresentationFormat>Экран (4:3)</PresentationFormat>
  <Paragraphs>1094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Людмила Борцова</dc:creator>
  <cp:lastModifiedBy>Надежда Наумова</cp:lastModifiedBy>
  <cp:revision>2818</cp:revision>
  <cp:lastPrinted>2020-06-26T04:34:43Z</cp:lastPrinted>
  <dcterms:created xsi:type="dcterms:W3CDTF">2013-10-29T06:50:47Z</dcterms:created>
  <dcterms:modified xsi:type="dcterms:W3CDTF">2025-05-29T07:56:50Z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ODF_LAST_URL">
    <vt:lpwstr>C:\Users\BorcovaLA\Desktop\ИНВЕСТ ПАСПОРТ.odp</vt:lpwstr>
  </property>
</Properties>
</file>