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43" r:id="rId1"/>
  </p:sldMasterIdLst>
  <p:notesMasterIdLst>
    <p:notesMasterId r:id="rId35"/>
  </p:notesMasterIdLst>
  <p:sldIdLst>
    <p:sldId id="337" r:id="rId2"/>
    <p:sldId id="350" r:id="rId3"/>
    <p:sldId id="338" r:id="rId4"/>
    <p:sldId id="342" r:id="rId5"/>
    <p:sldId id="339" r:id="rId6"/>
    <p:sldId id="341" r:id="rId7"/>
    <p:sldId id="344" r:id="rId8"/>
    <p:sldId id="345" r:id="rId9"/>
    <p:sldId id="302" r:id="rId10"/>
    <p:sldId id="356" r:id="rId11"/>
    <p:sldId id="303" r:id="rId12"/>
    <p:sldId id="357" r:id="rId13"/>
    <p:sldId id="305" r:id="rId14"/>
    <p:sldId id="301" r:id="rId15"/>
    <p:sldId id="306" r:id="rId16"/>
    <p:sldId id="353" r:id="rId17"/>
    <p:sldId id="354" r:id="rId18"/>
    <p:sldId id="355" r:id="rId19"/>
    <p:sldId id="312" r:id="rId20"/>
    <p:sldId id="313" r:id="rId21"/>
    <p:sldId id="358" r:id="rId22"/>
    <p:sldId id="359" r:id="rId23"/>
    <p:sldId id="361" r:id="rId24"/>
    <p:sldId id="362" r:id="rId25"/>
    <p:sldId id="363" r:id="rId26"/>
    <p:sldId id="365" r:id="rId27"/>
    <p:sldId id="360" r:id="rId28"/>
    <p:sldId id="323" r:id="rId29"/>
    <p:sldId id="327" r:id="rId30"/>
    <p:sldId id="328" r:id="rId31"/>
    <p:sldId id="330" r:id="rId32"/>
    <p:sldId id="331" r:id="rId33"/>
    <p:sldId id="326" r:id="rId34"/>
  </p:sldIdLst>
  <p:sldSz cx="9144000" cy="6858000" type="screen4x3"/>
  <p:notesSz cx="9926638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3429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685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0287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1714500" algn="l" defTabSz="6858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057400" algn="l" defTabSz="6858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2400300" algn="l" defTabSz="6858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2743200" algn="l" defTabSz="6858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02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D4EB"/>
    <a:srgbClr val="66FF66"/>
    <a:srgbClr val="67CBFD"/>
    <a:srgbClr val="002060"/>
    <a:srgbClr val="467EA6"/>
    <a:srgbClr val="B0D8F4"/>
    <a:srgbClr val="B3D9F7"/>
    <a:srgbClr val="121314"/>
    <a:srgbClr val="C0D8F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5758FB7-9AC5-4552-8A53-C91805E547F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2" autoAdjust="0"/>
    <p:restoredTop sz="96433" autoAdjust="0"/>
  </p:normalViewPr>
  <p:slideViewPr>
    <p:cSldViewPr>
      <p:cViewPr varScale="1">
        <p:scale>
          <a:sx n="118" d="100"/>
          <a:sy n="118" d="100"/>
        </p:scale>
        <p:origin x="1128" y="114"/>
      </p:cViewPr>
      <p:guideLst>
        <p:guide orient="horz" pos="2160"/>
        <p:guide pos="2880"/>
        <p:guide pos="30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6" d="100"/>
          <a:sy n="106" d="100"/>
        </p:scale>
        <p:origin x="67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1940643399304816"/>
          <c:y val="0.12905118110236222"/>
          <c:w val="0.71753030604281864"/>
          <c:h val="0.6155475721784777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Lbls>
            <c:dLbl>
              <c:idx val="0"/>
              <c:layout>
                <c:manualLayout>
                  <c:x val="-5.7723097112860972E-2"/>
                  <c:y val="-0.119369422572178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1"/>
                <c:pt idx="0">
                  <c:v>План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1"/>
                <c:pt idx="0">
                  <c:v>75.8</c:v>
                </c:pt>
              </c:numCache>
            </c:numRef>
          </c:val>
          <c:extLst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Местный бюджет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15020557402255E-3"/>
                  <c:y val="-8.69130577427821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1"/>
                <c:pt idx="0">
                  <c:v>План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1"/>
                <c:pt idx="0">
                  <c:v>13.9</c:v>
                </c:pt>
              </c:numCache>
            </c:numRef>
          </c:val>
          <c:extLst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Окружной бюджет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9005436278633135E-2"/>
                  <c:y val="-4.91827427821522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1"/>
                <c:pt idx="0">
                  <c:v>План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1"/>
                <c:pt idx="0">
                  <c:v>66.7</c:v>
                </c:pt>
              </c:numCache>
            </c:numRef>
          </c:val>
          <c:extLst/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823811712"/>
        <c:axId val="-823811168"/>
        <c:axId val="0"/>
      </c:bar3DChart>
      <c:catAx>
        <c:axId val="-823811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823811168"/>
        <c:crosses val="autoZero"/>
        <c:auto val="1"/>
        <c:lblAlgn val="ctr"/>
        <c:lblOffset val="100"/>
        <c:noMultiLvlLbl val="0"/>
      </c:catAx>
      <c:valAx>
        <c:axId val="-823811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823811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1104649186203233E-2"/>
          <c:y val="0.81905052493438302"/>
          <c:w val="0.71265895110639288"/>
          <c:h val="0.164282808398950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100" dirty="0"/>
              <a:t>Отгружено товаров собственного производства, выполнено работ и услуг собственными силами (без субъектов МСП) </a:t>
            </a:r>
          </a:p>
        </c:rich>
      </c:tx>
      <c:layout>
        <c:manualLayout>
          <c:xMode val="edge"/>
          <c:yMode val="edge"/>
          <c:x val="7.7688349473964205E-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10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5185844607458543E-2"/>
          <c:y val="0.19923574847005468"/>
          <c:w val="0.78359427112759794"/>
          <c:h val="0.70050950101996357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  <c:pt idx="0">
                  <c:v>11%</c:v>
                </c:pt>
              </c:strCache>
            </c:strRef>
          </c:tx>
          <c:dPt>
            <c:idx val="0"/>
            <c:bubble3D val="0"/>
            <c:explosion val="16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explosion val="18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-0.21991613417721098"/>
                  <c:y val="0.1446065916314911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r">
                      <a:defRPr sz="1000" b="1" i="0" u="none" strike="noStrike" kern="1200" spc="0" baseline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9EB1FF9-A876-42E2-A36F-400105744971}" type="CATEGORYNAME">
                      <a:rPr lang="ru-RU" sz="1000" baseline="0">
                        <a:solidFill>
                          <a:srgbClr val="0070C0"/>
                        </a:solidFill>
                      </a:rPr>
                      <a:pPr algn="r">
                        <a:defRPr sz="1000">
                          <a:solidFill>
                            <a:srgbClr val="0070C0"/>
                          </a:solidFill>
                        </a:defRPr>
                      </a:pPr>
                      <a:t>[ИМЯ КАТЕГОРИИ]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r">
                    <a:defRPr sz="1000" b="1" i="0" u="none" strike="noStrike" kern="1200" spc="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053620262053525"/>
                      <c:h val="9.2034061873909112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10995806708860549"/>
                  <c:y val="-0.1349661521893918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r">
                      <a:defRPr sz="1330" b="1" i="0" u="none" strike="noStrike" kern="1200" spc="0" baseline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F46DD98-A086-4476-A8CC-903B6980C2EA}" type="CATEGORYNAME">
                      <a:rPr lang="ru-RU" sz="1000" baseline="0">
                        <a:solidFill>
                          <a:srgbClr val="0070C0"/>
                        </a:solidFill>
                      </a:rPr>
                      <a:pPr algn="r">
                        <a:defRPr>
                          <a:solidFill>
                            <a:srgbClr val="0070C0"/>
                          </a:solidFill>
                        </a:defRPr>
                      </a:pPr>
                      <a:t>[ИМЯ КАТЕГОРИИ]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r">
                    <a:defRPr sz="1330" b="1" i="0" u="none" strike="noStrike" kern="1200" spc="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0.14046945039203762"/>
                  <c:y val="-0.3084938091172748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r">
                      <a:defRPr sz="1330" b="1" i="0" u="none" strike="noStrike" kern="1200" spc="0" baseline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B03BEBA-A2E0-4A33-AF9B-DE5E5BEF15C5}" type="CATEGORYNAME">
                      <a:rPr lang="ru-RU" sz="1000" baseline="0">
                        <a:solidFill>
                          <a:srgbClr val="0070C0"/>
                        </a:solidFill>
                      </a:rPr>
                      <a:pPr algn="r">
                        <a:defRPr>
                          <a:solidFill>
                            <a:srgbClr val="0070C0"/>
                          </a:solidFill>
                        </a:defRPr>
                      </a:pPr>
                      <a:t>[ИМЯ КАТЕГОРИИ]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r">
                    <a:defRPr sz="1330" b="1" i="0" u="none" strike="noStrike" kern="1200" spc="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490063338720401"/>
                      <c:h val="0.23853660659567996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r">
                  <a:defRPr sz="1330" b="1" i="0" u="none" strike="noStrike" kern="1200" spc="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Обрабатывающие производства</c:v>
                </c:pt>
                <c:pt idx="1">
                  <c:v>Добыча полезных ископаемых</c:v>
                </c:pt>
                <c:pt idx="2">
                  <c:v>Обеспечение электрической энергией, газом и паром, кондиционирование воздуха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0.1074</c:v>
                </c:pt>
                <c:pt idx="1">
                  <c:v>0.4521</c:v>
                </c:pt>
                <c:pt idx="2" formatCode="0.00%">
                  <c:v>3.2399999999999998E-2</c:v>
                </c:pt>
              </c:numCache>
            </c:numRef>
          </c:val>
          <c:extLst/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 smtClean="0"/>
              <a:t>Ввод</a:t>
            </a:r>
            <a:r>
              <a:rPr lang="ru-RU" sz="1400" baseline="0" dirty="0" smtClean="0"/>
              <a:t> </a:t>
            </a:r>
            <a:r>
              <a:rPr lang="ru-RU" sz="1400" dirty="0" smtClean="0"/>
              <a:t>жилья </a:t>
            </a:r>
            <a:r>
              <a:rPr lang="ru-RU" sz="1400" dirty="0"/>
              <a:t>(тыс. м2)</a:t>
            </a:r>
          </a:p>
        </c:rich>
      </c:tx>
      <c:layout>
        <c:manualLayout>
          <c:xMode val="edge"/>
          <c:yMode val="edge"/>
          <c:x val="0.18606862350629794"/>
          <c:y val="0.128686957613395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5941451375998786"/>
          <c:y val="0.12043028608931809"/>
          <c:w val="0.93888888888888888"/>
          <c:h val="0.69594889180519104"/>
        </c:manualLayout>
      </c:layout>
      <c:bar3DChart>
        <c:barDir val="col"/>
        <c:grouping val="standard"/>
        <c:varyColors val="0"/>
        <c:ser>
          <c:idx val="0"/>
          <c:order val="0"/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2087384173473922E-2"/>
                  <c:y val="-5.04545678466943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626215252042185E-2"/>
                  <c:y val="-5.04545678466943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813107626021087E-2"/>
                  <c:y val="-3.53181974926861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2305844607158714E-2"/>
                  <c:y val="-4.5409111062024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3.626215252042185E-2"/>
                  <c:y val="-5.04545678466943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Elephant" panose="02020904090505020303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Лист1!$C$9:$C$14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Лист1!$D$9:$D$14</c:f>
              <c:numCache>
                <c:formatCode>General</c:formatCode>
                <c:ptCount val="6"/>
                <c:pt idx="0">
                  <c:v>42.5</c:v>
                </c:pt>
                <c:pt idx="1">
                  <c:v>25</c:v>
                </c:pt>
                <c:pt idx="2">
                  <c:v>36.700000000000003</c:v>
                </c:pt>
                <c:pt idx="3">
                  <c:v>5.7</c:v>
                </c:pt>
                <c:pt idx="4">
                  <c:v>4.7</c:v>
                </c:pt>
                <c:pt idx="5">
                  <c:v>3.12</c:v>
                </c:pt>
              </c:numCache>
            </c:numRef>
          </c:val>
          <c:shape val="cylinder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-823817696"/>
        <c:axId val="-823817152"/>
        <c:axId val="-761913680"/>
      </c:bar3DChart>
      <c:catAx>
        <c:axId val="-823817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823817152"/>
        <c:crosses val="autoZero"/>
        <c:auto val="1"/>
        <c:lblAlgn val="ctr"/>
        <c:lblOffset val="100"/>
        <c:noMultiLvlLbl val="0"/>
      </c:catAx>
      <c:valAx>
        <c:axId val="-8238171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823817696"/>
        <c:crosses val="autoZero"/>
        <c:crossBetween val="between"/>
      </c:valAx>
      <c:serAx>
        <c:axId val="-761913680"/>
        <c:scaling>
          <c:orientation val="minMax"/>
        </c:scaling>
        <c:delete val="1"/>
        <c:axPos val="b"/>
        <c:majorTickMark val="none"/>
        <c:minorTickMark val="none"/>
        <c:tickLblPos val="nextTo"/>
        <c:crossAx val="-823817152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0516008796860389E-2"/>
          <c:y val="9.8150821990030682E-2"/>
          <c:w val="0.93132163204096552"/>
          <c:h val="0.7144371639806836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естественный прирост</c:v>
                </c:pt>
              </c:strCache>
            </c:strRef>
          </c:tx>
          <c:spPr>
            <a:solidFill>
              <a:schemeClr val="accent5">
                <a:shade val="6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7.3519632112885314E-2"/>
                  <c:y val="-3.88282175335755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6460050404567415E-2"/>
                  <c:y val="-9.73300142533073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8.7380149948210212E-3"/>
                  <c:y val="1.0526034033953653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338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0920778691299437E-2"/>
                  <c:y val="1.63819857170245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5.3572517045656094E-3"/>
                  <c:y val="3.80439992331288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cap="none" spc="0" baseline="0">
                    <a:ln w="0"/>
                    <a:solidFill>
                      <a:srgbClr val="00B0F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208</c:v>
                </c:pt>
                <c:pt idx="1">
                  <c:v>250</c:v>
                </c:pt>
                <c:pt idx="2">
                  <c:v>254</c:v>
                </c:pt>
                <c:pt idx="3">
                  <c:v>260</c:v>
                </c:pt>
                <c:pt idx="4">
                  <c:v>287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родилось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8.0164733380761431E-3"/>
                  <c:y val="-2.32636728029496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3867298766123693E-3"/>
                  <c:y val="-4.64972329846961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8.922144157737788E-3"/>
                  <c:y val="-4.35796545747764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5.111535238588481E-3"/>
                  <c:y val="-1.19908457631542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cap="none" spc="0" baseline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509</c:v>
                </c:pt>
                <c:pt idx="1">
                  <c:v>533</c:v>
                </c:pt>
                <c:pt idx="2">
                  <c:v>479</c:v>
                </c:pt>
                <c:pt idx="3">
                  <c:v>488</c:v>
                </c:pt>
                <c:pt idx="4">
                  <c:v>519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умерло</c:v>
                </c:pt>
              </c:strCache>
            </c:strRef>
          </c:tx>
          <c:spPr>
            <a:solidFill>
              <a:schemeClr val="accent5">
                <a:tint val="6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6786258522828538E-2"/>
                  <c:y val="4.0916770513803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4107632670545633E-2"/>
                  <c:y val="1.17004768980061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6786258522828538E-2"/>
                  <c:y val="7.60879984662573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8750380965979974E-2"/>
                  <c:y val="8.18315314287849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6786258522828538E-2"/>
                  <c:y val="4.09157657143924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301</c:v>
                </c:pt>
                <c:pt idx="1">
                  <c:v>283</c:v>
                </c:pt>
                <c:pt idx="2">
                  <c:v>225</c:v>
                </c:pt>
                <c:pt idx="3">
                  <c:v>228</c:v>
                </c:pt>
                <c:pt idx="4">
                  <c:v>232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823816608"/>
        <c:axId val="-823815520"/>
        <c:axId val="0"/>
      </c:bar3DChart>
      <c:catAx>
        <c:axId val="-823816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none" spc="0" baseline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823815520"/>
        <c:crosses val="autoZero"/>
        <c:auto val="1"/>
        <c:lblAlgn val="ctr"/>
        <c:lblOffset val="100"/>
        <c:noMultiLvlLbl val="0"/>
      </c:catAx>
      <c:valAx>
        <c:axId val="-823815520"/>
        <c:scaling>
          <c:orientation val="minMax"/>
          <c:max val="600"/>
          <c:min val="-600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shade val="50000"/>
                  <a:alpha val="41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823816608"/>
        <c:crossesAt val="1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638236392738856"/>
          <c:y val="0.73436228429820438"/>
          <c:w val="0.72886506200807932"/>
          <c:h val="0.245051930805318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197" b="0" i="0" u="none" strike="noStrike" kern="1200" cap="none" spc="0" baseline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1291326053377581E-2"/>
          <c:y val="5.3967733475621289E-2"/>
          <c:w val="0.93741734789324482"/>
          <c:h val="0.8127751554218923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обращений, всего</c:v>
                </c:pt>
              </c:strCache>
            </c:strRef>
          </c:tx>
          <c:spPr>
            <a:solidFill>
              <a:srgbClr val="0070C2"/>
            </a:solidFill>
            <a:ln>
              <a:noFill/>
            </a:ln>
            <a:effectLst>
              <a:outerShdw blurRad="40000" dist="23000" dir="540000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2.2688594925686814E-3"/>
                  <c:y val="-2.50678818996815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17283950617284E-3"/>
                  <c:y val="-2.80603266089448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1806723184491749E-3"/>
                  <c:y val="-3.4189531445264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2589100704517199E-2"/>
                  <c:y val="-1.9642388451443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19488502599184E-2"/>
                  <c:y val="-3.24754903472617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39570</c:v>
                </c:pt>
                <c:pt idx="1">
                  <c:v>39436</c:v>
                </c:pt>
                <c:pt idx="2">
                  <c:v>39484</c:v>
                </c:pt>
                <c:pt idx="3">
                  <c:v>39436</c:v>
                </c:pt>
                <c:pt idx="4">
                  <c:v>40253</c:v>
                </c:pt>
                <c:pt idx="5">
                  <c:v>40608</c:v>
                </c:pt>
              </c:numCache>
            </c:numRef>
          </c:val>
          <c:shape val="cylinder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761428880"/>
        <c:axId val="-761434864"/>
        <c:axId val="-761912432"/>
      </c:bar3DChart>
      <c:catAx>
        <c:axId val="-761428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761434864"/>
        <c:crosses val="autoZero"/>
        <c:auto val="1"/>
        <c:lblAlgn val="ctr"/>
        <c:lblOffset val="100"/>
        <c:noMultiLvlLbl val="0"/>
      </c:catAx>
      <c:valAx>
        <c:axId val="-7614348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761428880"/>
        <c:crosses val="autoZero"/>
        <c:crossBetween val="between"/>
      </c:valAx>
      <c:serAx>
        <c:axId val="-761912432"/>
        <c:scaling>
          <c:orientation val="minMax"/>
        </c:scaling>
        <c:delete val="0"/>
        <c:axPos val="b"/>
        <c:majorTickMark val="none"/>
        <c:minorTickMark val="none"/>
        <c:tickLblPos val="none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761434864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rgbClr val="FF0000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1073439416023974E-2"/>
          <c:y val="8.7316377036958645E-2"/>
          <c:w val="0.93785312116795205"/>
          <c:h val="0.6405237667346425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малых и средних предприятий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1399</c:v>
                </c:pt>
                <c:pt idx="1">
                  <c:v>1392</c:v>
                </c:pt>
                <c:pt idx="2">
                  <c:v>1428</c:v>
                </c:pt>
                <c:pt idx="3">
                  <c:v>1520</c:v>
                </c:pt>
                <c:pt idx="4">
                  <c:v>1597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индивидуальных предпринимателей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6993473318226931E-2"/>
                  <c:y val="-1.3250201361327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159477865458147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1594778654581526E-2"/>
                  <c:y val="-1.76669351484370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8895431322758834E-2"/>
                  <c:y val="-8.83346757421851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cap="none" spc="0" baseline="0">
                    <a:ln w="0"/>
                    <a:solidFill>
                      <a:srgbClr val="000000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352</c:v>
                </c:pt>
                <c:pt idx="1">
                  <c:v>845</c:v>
                </c:pt>
                <c:pt idx="2">
                  <c:v>1502</c:v>
                </c:pt>
                <c:pt idx="3">
                  <c:v>2201</c:v>
                </c:pt>
                <c:pt idx="4">
                  <c:v>2631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-761433232"/>
        <c:axId val="-761443568"/>
        <c:axId val="0"/>
      </c:bar3DChart>
      <c:catAx>
        <c:axId val="-761433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baseline="0">
                <a:ln w="0"/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defRPr>
            </a:pPr>
            <a:endParaRPr lang="ru-RU"/>
          </a:p>
        </c:txPr>
        <c:crossAx val="-761443568"/>
        <c:crosses val="autoZero"/>
        <c:auto val="1"/>
        <c:lblAlgn val="ctr"/>
        <c:lblOffset val="100"/>
        <c:noMultiLvlLbl val="0"/>
      </c:catAx>
      <c:valAx>
        <c:axId val="-761443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761433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cap="none" spc="0" baseline="0">
              <a:ln w="0"/>
              <a:solidFill>
                <a:srgbClr val="00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5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0.04177</cdr:x>
      <cdr:y>0.25417</cdr:y>
    </cdr:from>
    <cdr:to>
      <cdr:x>0.21038</cdr:x>
      <cdr:y>0.37159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26765" y="1004503"/>
          <a:ext cx="915269" cy="464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rPr>
            <a:t>79%</a:t>
          </a:r>
          <a:endParaRPr lang="ru-RU" sz="1600" dirty="0">
            <a:ln w="0"/>
            <a:gradFill>
              <a:gsLst>
                <a:gs pos="0">
                  <a:schemeClr val="accent5">
                    <a:lumMod val="50000"/>
                  </a:schemeClr>
                </a:gs>
                <a:gs pos="50000">
                  <a:schemeClr val="accent5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5400000"/>
            </a:gradFill>
            <a:effectLst>
              <a:reflection blurRad="6350" stA="53000" endA="300" endPos="35500" dir="5400000" sy="-90000" algn="bl" rotWithShape="0"/>
            </a:effectLst>
          </a:endParaRPr>
        </a:p>
      </cdr:txBody>
    </cdr:sp>
  </cdr:relSizeAnchor>
  <cdr:relSizeAnchor xmlns:cdr="http://schemas.openxmlformats.org/drawingml/2006/chartDrawing">
    <cdr:from>
      <cdr:x>0.63054</cdr:x>
      <cdr:y>0.73211</cdr:y>
    </cdr:from>
    <cdr:to>
      <cdr:x>0.81448</cdr:x>
      <cdr:y>0.96348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422861" y="2893375"/>
          <a:ext cx="998506" cy="9143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rPr>
            <a:t>17%</a:t>
          </a:r>
          <a:endParaRPr lang="ru-RU" sz="1400" dirty="0">
            <a:ln w="0"/>
            <a:gradFill>
              <a:gsLst>
                <a:gs pos="0">
                  <a:schemeClr val="accent5">
                    <a:lumMod val="50000"/>
                  </a:schemeClr>
                </a:gs>
                <a:gs pos="50000">
                  <a:schemeClr val="accent5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5400000"/>
            </a:gradFill>
            <a:effectLst>
              <a:reflection blurRad="6350" stA="53000" endA="300" endPos="35500" dir="5400000" sy="-90000" algn="bl" rotWithShape="0"/>
            </a:effectLst>
          </a:endParaRPr>
        </a:p>
      </cdr:txBody>
    </cdr:sp>
  </cdr:relSizeAnchor>
  <cdr:relSizeAnchor xmlns:cdr="http://schemas.openxmlformats.org/drawingml/2006/chartDrawing">
    <cdr:from>
      <cdr:x>0.75287</cdr:x>
      <cdr:y>0.39577</cdr:y>
    </cdr:from>
    <cdr:to>
      <cdr:x>0.92132</cdr:x>
      <cdr:y>0.62714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086898" y="1564111"/>
          <a:ext cx="914420" cy="9143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rPr>
            <a:t>3</a:t>
          </a:r>
          <a:r>
            <a:rPr lang="ru-RU" sz="1400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rPr>
            <a:t>%</a:t>
          </a:r>
          <a:endParaRPr lang="ru-RU" sz="1400" dirty="0">
            <a:ln w="0"/>
            <a:gradFill>
              <a:gsLst>
                <a:gs pos="0">
                  <a:schemeClr val="accent5">
                    <a:lumMod val="50000"/>
                  </a:schemeClr>
                </a:gs>
                <a:gs pos="50000">
                  <a:schemeClr val="accent5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5400000"/>
            </a:gradFill>
            <a:effectLst>
              <a:reflection blurRad="6350" stA="53000" endA="300" endPos="35500" dir="5400000" sy="-90000" algn="bl" rotWithShape="0"/>
            </a:effectLst>
          </a:endParaRPr>
        </a:p>
      </cdr:txBody>
    </cdr:sp>
  </cdr:relSizeAnchor>
  <cdr:relSizeAnchor xmlns:cdr="http://schemas.openxmlformats.org/drawingml/2006/chartDrawing">
    <cdr:from>
      <cdr:x>0.2474</cdr:x>
      <cdr:y>0.31754</cdr:y>
    </cdr:from>
    <cdr:to>
      <cdr:x>0.5897</cdr:x>
      <cdr:y>0.43624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342991" y="1254948"/>
          <a:ext cx="1858159" cy="4690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0.26188</cdr:x>
      <cdr:y>0.19945</cdr:y>
    </cdr:from>
    <cdr:to>
      <cdr:x>0.63246</cdr:x>
      <cdr:y>0.26492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421621" y="788253"/>
          <a:ext cx="2011624" cy="2587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0.62277</cdr:x>
      <cdr:y>0.40107</cdr:y>
    </cdr:from>
    <cdr:to>
      <cdr:x>0.87661</cdr:x>
      <cdr:y>0.5</cdr:y>
    </cdr:to>
    <cdr:cxnSp macro="">
      <cdr:nvCxnSpPr>
        <cdr:cNvPr id="3" name="Прямая со стрелкой 2"/>
        <cdr:cNvCxnSpPr/>
      </cdr:nvCxnSpPr>
      <cdr:spPr>
        <a:xfrm xmlns:a="http://schemas.openxmlformats.org/drawingml/2006/main">
          <a:off x="2617352" y="1009540"/>
          <a:ext cx="1066800" cy="249018"/>
        </a:xfrm>
        <a:prstGeom xmlns:a="http://schemas.openxmlformats.org/drawingml/2006/main" prst="straightConnector1">
          <a:avLst/>
        </a:prstGeom>
        <a:ln xmlns:a="http://schemas.openxmlformats.org/drawingml/2006/main" w="22225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0.65166</cdr:x>
      <cdr:y>0.29367</cdr:y>
    </cdr:from>
    <cdr:to>
      <cdr:x>0.86924</cdr:x>
      <cdr:y>0.65694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738761" y="73920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414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372" y="0"/>
            <a:ext cx="4301543" cy="3414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E1DD2-F61C-4CFE-8927-666C833F699B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433763" y="849313"/>
            <a:ext cx="3059112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4" y="3271382"/>
            <a:ext cx="7941310" cy="267658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219"/>
            <a:ext cx="4301543" cy="3414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372" y="6456219"/>
            <a:ext cx="4301543" cy="3414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1B460B-D66D-4D46-B776-E241A57974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532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B460B-D66D-4D46-B776-E241A57974B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969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B460B-D66D-4D46-B776-E241A57974B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387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B460B-D66D-4D46-B776-E241A57974B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032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B460B-D66D-4D46-B776-E241A57974BA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741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A19E-3854-48C1-A396-86BE05BAA1E5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2552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6BC8-1677-49D9-87D3-C423A9D1D56D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8650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9ED-7A75-4AC8-8CC9-E0550751B999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7891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37F2F-F9B9-453B-BE39-C9A7974E727E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0519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1045E-08AD-4AFA-BA6E-CB18A843313F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1847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32F5E-C3C4-4101-87A0-2934C68A4123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2083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DDE5-BF5C-4A4A-B559-55867DB96705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1958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37DC4-C66E-4858-982F-E63668267700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3467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A0543-71D5-42D4-845C-A4060E2E803B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5048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2564F-3632-4D06-A780-7D9E6E895D32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2035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3BEA-B04E-4540-B06D-6006565A98D7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4991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78723-0730-48E1-A0F3-236419B1D802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1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4" r:id="rId1"/>
    <p:sldLayoutId id="2147484645" r:id="rId2"/>
    <p:sldLayoutId id="2147484646" r:id="rId3"/>
    <p:sldLayoutId id="2147484647" r:id="rId4"/>
    <p:sldLayoutId id="2147484648" r:id="rId5"/>
    <p:sldLayoutId id="2147484649" r:id="rId6"/>
    <p:sldLayoutId id="2147484650" r:id="rId7"/>
    <p:sldLayoutId id="2147484651" r:id="rId8"/>
    <p:sldLayoutId id="2147484652" r:id="rId9"/>
    <p:sldLayoutId id="2147484653" r:id="rId10"/>
    <p:sldLayoutId id="2147484654" r:id="rId11"/>
  </p:sldLayoutIdLst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5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5.xml"/><Relationship Id="rId5" Type="http://schemas.openxmlformats.org/officeDocument/2006/relationships/image" Target="../media/image2.png"/><Relationship Id="rId4" Type="http://schemas.openxmlformats.org/officeDocument/2006/relationships/chart" Target="../charts/char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6.jpeg"/><Relationship Id="rId7" Type="http://schemas.openxmlformats.org/officeDocument/2006/relationships/image" Target="../media/image47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49.jpe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2.jpg"/><Relationship Id="rId7" Type="http://schemas.openxmlformats.org/officeDocument/2006/relationships/image" Target="../media/image3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image" Target="../media/image54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jp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33.png"/><Relationship Id="rId7" Type="http://schemas.openxmlformats.org/officeDocument/2006/relationships/image" Target="../media/image6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6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62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://rciugra.ru/" TargetMode="External"/><Relationship Id="rId3" Type="http://schemas.openxmlformats.org/officeDocument/2006/relationships/image" Target="../media/image35.png"/><Relationship Id="rId7" Type="http://schemas.openxmlformats.org/officeDocument/2006/relationships/hyperlink" Target="http://www.export-ugra.ru/" TargetMode="External"/><Relationship Id="rId12" Type="http://schemas.openxmlformats.org/officeDocument/2006/relationships/image" Target="../media/image6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tp86.ru/" TargetMode="External"/><Relationship Id="rId11" Type="http://schemas.openxmlformats.org/officeDocument/2006/relationships/image" Target="../media/image62.png"/><Relationship Id="rId5" Type="http://schemas.openxmlformats.org/officeDocument/2006/relationships/hyperlink" Target="http://hmao.tpprf.ru/ru/" TargetMode="External"/><Relationship Id="rId10" Type="http://schemas.openxmlformats.org/officeDocument/2006/relationships/hyperlink" Target="https://fondugra.ru/" TargetMode="External"/><Relationship Id="rId4" Type="http://schemas.openxmlformats.org/officeDocument/2006/relationships/image" Target="../media/image33.png"/><Relationship Id="rId9" Type="http://schemas.openxmlformats.org/officeDocument/2006/relationships/hyperlink" Target="http://investugra.ru/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mailto:StarostaTV@py86.ru" TargetMode="External"/><Relationship Id="rId3" Type="http://schemas.openxmlformats.org/officeDocument/2006/relationships/image" Target="../media/image44.png"/><Relationship Id="rId7" Type="http://schemas.openxmlformats.org/officeDocument/2006/relationships/image" Target="../media/image3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62.png"/><Relationship Id="rId4" Type="http://schemas.openxmlformats.org/officeDocument/2006/relationships/image" Target="../media/image70.jpeg"/><Relationship Id="rId9" Type="http://schemas.openxmlformats.org/officeDocument/2006/relationships/hyperlink" Target="mailto:KochurovaIG@py86.r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44836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0465" y="6039205"/>
            <a:ext cx="914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467EA6"/>
                </a:solidFill>
                <a:effectLst>
                  <a:reflection blurRad="6350" stA="60000" endA="900" endPos="58000" dir="5400000" sy="-100000" algn="bl" rotWithShape="0"/>
                </a:effectLst>
              </a:rPr>
              <a:t>2025</a:t>
            </a:r>
            <a:endParaRPr lang="ru-RU" sz="2000" dirty="0">
              <a:solidFill>
                <a:srgbClr val="467EA6"/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21807" y="6039205"/>
            <a:ext cx="6417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______________________________________________________</a:t>
            </a:r>
            <a:endParaRPr lang="ru-RU" dirty="0">
              <a:solidFill>
                <a:srgbClr val="0070C0"/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14" name="Диагональная полоса 13"/>
          <p:cNvSpPr/>
          <p:nvPr/>
        </p:nvSpPr>
        <p:spPr>
          <a:xfrm rot="12602030">
            <a:off x="-233846" y="3229836"/>
            <a:ext cx="3665365" cy="3145897"/>
          </a:xfrm>
          <a:custGeom>
            <a:avLst/>
            <a:gdLst>
              <a:gd name="connsiteX0" fmla="*/ 0 w 5510592"/>
              <a:gd name="connsiteY0" fmla="*/ 1562641 h 3125281"/>
              <a:gd name="connsiteX1" fmla="*/ 2755296 w 5510592"/>
              <a:gd name="connsiteY1" fmla="*/ 0 h 3125281"/>
              <a:gd name="connsiteX2" fmla="*/ 5510592 w 5510592"/>
              <a:gd name="connsiteY2" fmla="*/ 0 h 3125281"/>
              <a:gd name="connsiteX3" fmla="*/ 0 w 5510592"/>
              <a:gd name="connsiteY3" fmla="*/ 3125281 h 3125281"/>
              <a:gd name="connsiteX4" fmla="*/ 0 w 5510592"/>
              <a:gd name="connsiteY4" fmla="*/ 1562641 h 3125281"/>
              <a:gd name="connsiteX0" fmla="*/ 0 w 3662356"/>
              <a:gd name="connsiteY0" fmla="*/ 1562641 h 3125281"/>
              <a:gd name="connsiteX1" fmla="*/ 2755296 w 3662356"/>
              <a:gd name="connsiteY1" fmla="*/ 0 h 3125281"/>
              <a:gd name="connsiteX2" fmla="*/ 3662356 w 3662356"/>
              <a:gd name="connsiteY2" fmla="*/ 1049504 h 3125281"/>
              <a:gd name="connsiteX3" fmla="*/ 0 w 3662356"/>
              <a:gd name="connsiteY3" fmla="*/ 3125281 h 3125281"/>
              <a:gd name="connsiteX4" fmla="*/ 0 w 3662356"/>
              <a:gd name="connsiteY4" fmla="*/ 1562641 h 3125281"/>
              <a:gd name="connsiteX0" fmla="*/ 0 w 3662356"/>
              <a:gd name="connsiteY0" fmla="*/ 1562641 h 3125281"/>
              <a:gd name="connsiteX1" fmla="*/ 2755296 w 3662356"/>
              <a:gd name="connsiteY1" fmla="*/ 0 h 3125281"/>
              <a:gd name="connsiteX2" fmla="*/ 3662356 w 3662356"/>
              <a:gd name="connsiteY2" fmla="*/ 1049504 h 3125281"/>
              <a:gd name="connsiteX3" fmla="*/ 0 w 3662356"/>
              <a:gd name="connsiteY3" fmla="*/ 3125281 h 3125281"/>
              <a:gd name="connsiteX4" fmla="*/ 0 w 3662356"/>
              <a:gd name="connsiteY4" fmla="*/ 1562641 h 3125281"/>
              <a:gd name="connsiteX0" fmla="*/ 0 w 3665365"/>
              <a:gd name="connsiteY0" fmla="*/ 1562641 h 3125281"/>
              <a:gd name="connsiteX1" fmla="*/ 2755296 w 3665365"/>
              <a:gd name="connsiteY1" fmla="*/ 0 h 3125281"/>
              <a:gd name="connsiteX2" fmla="*/ 3665365 w 3665365"/>
              <a:gd name="connsiteY2" fmla="*/ 1038248 h 3125281"/>
              <a:gd name="connsiteX3" fmla="*/ 0 w 3665365"/>
              <a:gd name="connsiteY3" fmla="*/ 3125281 h 3125281"/>
              <a:gd name="connsiteX4" fmla="*/ 0 w 3665365"/>
              <a:gd name="connsiteY4" fmla="*/ 1562641 h 3125281"/>
              <a:gd name="connsiteX0" fmla="*/ 0 w 3665365"/>
              <a:gd name="connsiteY0" fmla="*/ 1583257 h 3145897"/>
              <a:gd name="connsiteX1" fmla="*/ 2790955 w 3665365"/>
              <a:gd name="connsiteY1" fmla="*/ 0 h 3145897"/>
              <a:gd name="connsiteX2" fmla="*/ 3665365 w 3665365"/>
              <a:gd name="connsiteY2" fmla="*/ 1058864 h 3145897"/>
              <a:gd name="connsiteX3" fmla="*/ 0 w 3665365"/>
              <a:gd name="connsiteY3" fmla="*/ 3145897 h 3145897"/>
              <a:gd name="connsiteX4" fmla="*/ 0 w 3665365"/>
              <a:gd name="connsiteY4" fmla="*/ 1583257 h 3145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5365" h="3145897">
                <a:moveTo>
                  <a:pt x="0" y="1583257"/>
                </a:moveTo>
                <a:lnTo>
                  <a:pt x="2790955" y="0"/>
                </a:lnTo>
                <a:cubicBezTo>
                  <a:pt x="3093308" y="349835"/>
                  <a:pt x="3201880" y="973462"/>
                  <a:pt x="3665365" y="1058864"/>
                </a:cubicBezTo>
                <a:lnTo>
                  <a:pt x="0" y="3145897"/>
                </a:lnTo>
                <a:lnTo>
                  <a:pt x="0" y="1583257"/>
                </a:lnTo>
                <a:close/>
              </a:path>
            </a:pathLst>
          </a:custGeom>
          <a:solidFill>
            <a:srgbClr val="0070C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3192" y="4590112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Инвестиционный паспорт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города Пыть-Яха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507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560" y="178050"/>
            <a:ext cx="4767728" cy="328283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564661" y="2584145"/>
            <a:ext cx="335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3B76"/>
                </a:solidFill>
              </a:rPr>
              <a:t>       </a:t>
            </a:r>
            <a:endParaRPr lang="ru-RU" i="1" dirty="0">
              <a:solidFill>
                <a:srgbClr val="003B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600" dirty="0">
              <a:solidFill>
                <a:srgbClr val="003B7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54357" y="11962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10373" y="3897207"/>
            <a:ext cx="4278110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	</a:t>
            </a:r>
          </a:p>
          <a:p>
            <a:pPr algn="just"/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	</a:t>
            </a:r>
            <a:endParaRPr lang="ru-RU" sz="13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8592" y="228600"/>
            <a:ext cx="5232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Реализация национальных проектов </a:t>
            </a:r>
            <a:endParaRPr lang="ru-RU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3024" y="-184367"/>
            <a:ext cx="1247623" cy="129472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45775" y="763674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Основан в </a:t>
            </a:r>
            <a:endParaRPr lang="ru-RU" sz="900" b="1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lvl="0" algn="ctr"/>
            <a:r>
              <a:rPr lang="ru-RU" sz="9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1990 </a:t>
            </a:r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46747" y="1516089"/>
            <a:ext cx="777240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	</a:t>
            </a:r>
            <a:endParaRPr lang="ru-RU" sz="1300" dirty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1198529"/>
            <a:ext cx="3886200" cy="357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ru-RU" sz="1500" dirty="0" smtClean="0">
                <a:solidFill>
                  <a:srgbClr val="000000"/>
                </a:solidFill>
                <a:ea typeface="Calibri" panose="020F0502020204030204" pitchFamily="34" charset="0"/>
              </a:rPr>
              <a:t>4 </a:t>
            </a:r>
            <a:r>
              <a:rPr lang="ru-RU" sz="1500" dirty="0">
                <a:solidFill>
                  <a:srgbClr val="000000"/>
                </a:solidFill>
                <a:ea typeface="Calibri" panose="020F0502020204030204" pitchFamily="34" charset="0"/>
              </a:rPr>
              <a:t>национальных </a:t>
            </a:r>
            <a:r>
              <a:rPr lang="ru-RU" sz="1500" dirty="0" smtClean="0">
                <a:solidFill>
                  <a:srgbClr val="000000"/>
                </a:solidFill>
                <a:ea typeface="Calibri" panose="020F0502020204030204" pitchFamily="34" charset="0"/>
              </a:rPr>
              <a:t>проекта</a:t>
            </a:r>
            <a:endParaRPr lang="ru-RU" sz="1500" dirty="0">
              <a:solidFill>
                <a:srgbClr val="000000"/>
              </a:solidFill>
            </a:endParaRPr>
          </a:p>
        </p:txBody>
      </p:sp>
      <p:graphicFrame>
        <p:nvGraphicFramePr>
          <p:cNvPr id="14" name="Диаграмма 13" title="млн рублей"/>
          <p:cNvGraphicFramePr/>
          <p:nvPr>
            <p:extLst>
              <p:ext uri="{D42A27DB-BD31-4B8C-83A1-F6EECF244321}">
                <p14:modId xmlns:p14="http://schemas.microsoft.com/office/powerpoint/2010/main" val="116356892"/>
              </p:ext>
            </p:extLst>
          </p:nvPr>
        </p:nvGraphicFramePr>
        <p:xfrm>
          <a:off x="-1" y="3787282"/>
          <a:ext cx="4559185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191000" y="1477927"/>
            <a:ext cx="454838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500" dirty="0" smtClean="0">
                <a:solidFill>
                  <a:srgbClr val="000000"/>
                </a:solidFill>
              </a:rPr>
              <a:t>Инфраструктура </a:t>
            </a:r>
            <a:r>
              <a:rPr lang="ru-RU" sz="1500" dirty="0">
                <a:solidFill>
                  <a:srgbClr val="000000"/>
                </a:solidFill>
              </a:rPr>
              <a:t>для </a:t>
            </a:r>
            <a:r>
              <a:rPr lang="ru-RU" sz="1500" dirty="0" smtClean="0">
                <a:solidFill>
                  <a:srgbClr val="000000"/>
                </a:solidFill>
              </a:rPr>
              <a:t>жизни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500" dirty="0" smtClean="0">
                <a:solidFill>
                  <a:srgbClr val="000000"/>
                </a:solidFill>
              </a:rPr>
              <a:t>Эффективная </a:t>
            </a:r>
            <a:r>
              <a:rPr lang="ru-RU" sz="1500" dirty="0">
                <a:solidFill>
                  <a:srgbClr val="000000"/>
                </a:solidFill>
              </a:rPr>
              <a:t>и конкурентная </a:t>
            </a:r>
            <a:r>
              <a:rPr lang="ru-RU" sz="1500" dirty="0" smtClean="0">
                <a:solidFill>
                  <a:srgbClr val="000000"/>
                </a:solidFill>
              </a:rPr>
              <a:t>экономика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500" dirty="0" smtClean="0">
                <a:solidFill>
                  <a:srgbClr val="000000"/>
                </a:solidFill>
              </a:rPr>
              <a:t>Молодежь </a:t>
            </a:r>
            <a:r>
              <a:rPr lang="ru-RU" sz="1500" dirty="0">
                <a:solidFill>
                  <a:srgbClr val="000000"/>
                </a:solidFill>
              </a:rPr>
              <a:t>и </a:t>
            </a:r>
            <a:r>
              <a:rPr lang="ru-RU" sz="1500" dirty="0" smtClean="0">
                <a:solidFill>
                  <a:srgbClr val="000000"/>
                </a:solidFill>
              </a:rPr>
              <a:t>дети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500" dirty="0" smtClean="0">
                <a:solidFill>
                  <a:srgbClr val="000000"/>
                </a:solidFill>
              </a:rPr>
              <a:t>Семья </a:t>
            </a:r>
          </a:p>
          <a:p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3321079" y="609600"/>
            <a:ext cx="1943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1 января 2025г. </a:t>
            </a:r>
            <a:endParaRPr lang="ru-RU" sz="12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619155" y="3509708"/>
            <a:ext cx="3098740" cy="287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endParaRPr lang="ru-RU" sz="1200" dirty="0">
              <a:solidFill>
                <a:srgbClr val="00000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04800" y="3402321"/>
            <a:ext cx="4254384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1500" dirty="0" smtClean="0">
                <a:solidFill>
                  <a:srgbClr val="000000"/>
                </a:solidFill>
                <a:ea typeface="Calibri" panose="020F0502020204030204" pitchFamily="34" charset="0"/>
              </a:rPr>
              <a:t>Финансирование национальных проектов в 2025 году, млн. руб.</a:t>
            </a:r>
            <a:endParaRPr lang="ru-RU" sz="1500" dirty="0">
              <a:solidFill>
                <a:srgbClr val="000000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522" y="1092507"/>
            <a:ext cx="342492" cy="342492"/>
          </a:xfrm>
          <a:prstGeom prst="rect">
            <a:avLst/>
          </a:prstGeom>
        </p:spPr>
      </p:pic>
      <p:sp>
        <p:nvSpPr>
          <p:cNvPr id="31" name="Шестиугольник 30"/>
          <p:cNvSpPr/>
          <p:nvPr/>
        </p:nvSpPr>
        <p:spPr>
          <a:xfrm rot="16200000">
            <a:off x="4566586" y="1049477"/>
            <a:ext cx="529445" cy="445399"/>
          </a:xfrm>
          <a:prstGeom prst="hexagon">
            <a:avLst/>
          </a:prstGeom>
          <a:noFill/>
          <a:ln w="25400">
            <a:solidFill>
              <a:srgbClr val="002060"/>
            </a:solidFill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rgbClr val="002060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640" y="4283080"/>
            <a:ext cx="3190360" cy="2817632"/>
          </a:xfrm>
          <a:prstGeom prst="rect">
            <a:avLst/>
          </a:prstGeom>
          <a:effectLst>
            <a:softEdge rad="317500"/>
          </a:effectLst>
        </p:spPr>
      </p:pic>
      <p:cxnSp>
        <p:nvCxnSpPr>
          <p:cNvPr id="32" name="Прямая соединительная линия 31"/>
          <p:cNvCxnSpPr/>
          <p:nvPr/>
        </p:nvCxnSpPr>
        <p:spPr>
          <a:xfrm>
            <a:off x="4855180" y="1537964"/>
            <a:ext cx="2429502" cy="4620"/>
          </a:xfrm>
          <a:prstGeom prst="line">
            <a:avLst/>
          </a:prstGeom>
          <a:ln w="254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V="1">
            <a:off x="7272012" y="1537307"/>
            <a:ext cx="36594" cy="10554"/>
          </a:xfrm>
          <a:prstGeom prst="straightConnector1">
            <a:avLst/>
          </a:prstGeom>
          <a:ln w="2540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 rot="10800000" flipV="1">
            <a:off x="5024175" y="3231885"/>
            <a:ext cx="323823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ln w="0"/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ln w="0"/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В 2025 году на территории города </a:t>
            </a:r>
            <a:r>
              <a:rPr lang="ru-RU" sz="1100" dirty="0" err="1">
                <a:ln w="0"/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Пыть-Яха</a:t>
            </a:r>
            <a:r>
              <a:rPr lang="ru-RU" sz="1100" dirty="0">
                <a:ln w="0"/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в рамках 4 национальных проектов реализуются 9 региональных проектов, осуществляемых посредством выполнения мероприятий и достижения показателей 6 муниципальных программ</a:t>
            </a:r>
            <a:endParaRPr lang="ru-RU" sz="1100" dirty="0">
              <a:ln w="0"/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094542" y="3176324"/>
            <a:ext cx="3038623" cy="1212898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458" y="235280"/>
            <a:ext cx="1532541" cy="10565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682" y="3705388"/>
            <a:ext cx="500168" cy="50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627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114800" y="3887955"/>
            <a:ext cx="1524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486400" y="1143000"/>
            <a:ext cx="335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3B76"/>
                </a:solidFill>
              </a:rPr>
              <a:t>       </a:t>
            </a:r>
            <a:endParaRPr lang="ru-RU" i="1" dirty="0">
              <a:solidFill>
                <a:srgbClr val="003B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600" dirty="0">
              <a:solidFill>
                <a:srgbClr val="003B76"/>
              </a:solidFill>
            </a:endParaRPr>
          </a:p>
        </p:txBody>
      </p:sp>
      <p:pic>
        <p:nvPicPr>
          <p:cNvPr id="5122" name="Picture 2" descr="https://www.borets.ru/files/PHOTOGALLERY/production/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50" y="0"/>
            <a:ext cx="4777150" cy="3196350"/>
          </a:xfrm>
          <a:prstGeom prst="round2Diag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29200" y="1883141"/>
            <a:ext cx="434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en-US" sz="1400" dirty="0" smtClean="0">
              <a:solidFill>
                <a:srgbClr val="003B76"/>
              </a:solidFill>
            </a:endParaRPr>
          </a:p>
          <a:p>
            <a:pPr algn="ctr"/>
            <a:r>
              <a:rPr lang="ru-RU" sz="15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Крупные производители </a:t>
            </a:r>
          </a:p>
          <a:p>
            <a:pPr algn="ctr"/>
            <a:r>
              <a:rPr lang="ru-RU" sz="15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промышленных товаров (услуг) города</a:t>
            </a:r>
            <a:endParaRPr lang="ru-RU" sz="1500" dirty="0">
              <a:solidFill>
                <a:srgbClr val="00000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829447" y="2791878"/>
            <a:ext cx="428983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400" kern="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«</a:t>
            </a:r>
            <a:r>
              <a:rPr lang="ru-RU" sz="1500" kern="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Южно-</a:t>
            </a:r>
            <a:r>
              <a:rPr lang="ru-RU" sz="1500" kern="0" dirty="0" err="1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Балыкский</a:t>
            </a:r>
            <a:r>
              <a:rPr lang="ru-RU" sz="1500" kern="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ГПЗ» - филиал АО «</a:t>
            </a:r>
            <a:r>
              <a:rPr lang="ru-RU" sz="1500" kern="0" dirty="0" err="1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СибурТюменьГаз</a:t>
            </a:r>
            <a:r>
              <a:rPr lang="ru-RU" sz="1500" kern="0" dirty="0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»</a:t>
            </a:r>
          </a:p>
          <a:p>
            <a:pPr marL="171450" lvl="0" indent="-1714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500" kern="0" dirty="0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ООО «Борец сервис – Нефтеюганск»</a:t>
            </a:r>
            <a:endParaRPr lang="ru-RU" sz="1500" kern="0" dirty="0">
              <a:solidFill>
                <a:prstClr val="black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171450" lvl="0" indent="-1714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500" kern="0" dirty="0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МУП </a:t>
            </a:r>
            <a:r>
              <a:rPr lang="ru-RU" sz="1500" kern="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«Управление городского хозяйства»</a:t>
            </a:r>
          </a:p>
          <a:p>
            <a:pPr marL="171450" lvl="0" indent="-1714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500" kern="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ОАО «ЮТЭК-Региональные сети»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74092" y="13879"/>
            <a:ext cx="5423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Производственный потенциал города</a:t>
            </a:r>
            <a:endParaRPr lang="ru-RU" sz="2400" b="1" dirty="0">
              <a:solidFill>
                <a:srgbClr val="0070C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3769" y="-169696"/>
            <a:ext cx="1057833" cy="116607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23792" y="635171"/>
            <a:ext cx="8273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Основан </a:t>
            </a:r>
            <a:r>
              <a:rPr lang="ru-RU" sz="9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в</a:t>
            </a:r>
          </a:p>
          <a:p>
            <a:pPr lvl="0" algn="ctr"/>
            <a:r>
              <a:rPr lang="ru-RU" sz="9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1990 году</a:t>
            </a: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533353631"/>
              </p:ext>
            </p:extLst>
          </p:nvPr>
        </p:nvGraphicFramePr>
        <p:xfrm>
          <a:off x="-74365" y="3126425"/>
          <a:ext cx="5428433" cy="3952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5"/>
          <a:stretch/>
        </p:blipFill>
        <p:spPr>
          <a:xfrm>
            <a:off x="4918049" y="4134327"/>
            <a:ext cx="2318627" cy="266426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800600" y="481280"/>
            <a:ext cx="411480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b="1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Промышленность</a:t>
            </a:r>
            <a:r>
              <a:rPr lang="ru-RU" sz="1500" b="1" dirty="0"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– основная отрасль народного хозяйства, которая воздействует на уровень развития производительных сил и экономику муниципального образования г. </a:t>
            </a:r>
            <a:r>
              <a:rPr lang="ru-RU" sz="15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Пыть-Ях.</a:t>
            </a:r>
            <a:endParaRPr lang="ru-RU" sz="1500" dirty="0">
              <a:solidFill>
                <a:srgbClr val="00000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Шестиугольник 19"/>
          <p:cNvSpPr/>
          <p:nvPr/>
        </p:nvSpPr>
        <p:spPr>
          <a:xfrm rot="16200000">
            <a:off x="5662797" y="1889596"/>
            <a:ext cx="529445" cy="445399"/>
          </a:xfrm>
          <a:prstGeom prst="hexagon">
            <a:avLst/>
          </a:prstGeom>
          <a:noFill/>
          <a:ln w="25400">
            <a:solidFill>
              <a:srgbClr val="002060"/>
            </a:solidFill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rgbClr val="002060"/>
              </a:solidFill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5927520" y="2387765"/>
            <a:ext cx="2225880" cy="0"/>
          </a:xfrm>
          <a:prstGeom prst="line">
            <a:avLst/>
          </a:prstGeom>
          <a:ln w="254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8077200" y="2386706"/>
            <a:ext cx="76200" cy="2118"/>
          </a:xfrm>
          <a:prstGeom prst="straightConnector1">
            <a:avLst/>
          </a:prstGeom>
          <a:ln w="2540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7068552" y="4183328"/>
            <a:ext cx="20398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Промышленное производство </a:t>
            </a:r>
            <a:r>
              <a:rPr lang="ru-RU" sz="14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2024г</a:t>
            </a:r>
            <a:r>
              <a:rPr lang="ru-RU" sz="14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. – </a:t>
            </a:r>
            <a:r>
              <a:rPr lang="ru-RU" sz="1400" b="1" dirty="0" smtClean="0">
                <a:cs typeface="Times New Roman" panose="02020603050405020304" pitchFamily="18" charset="0"/>
              </a:rPr>
              <a:t>59 608,1</a:t>
            </a:r>
            <a:r>
              <a:rPr lang="ru-RU" sz="1400" b="1" dirty="0">
                <a:cs typeface="Times New Roman" panose="02020603050405020304" pitchFamily="18" charset="0"/>
              </a:rPr>
              <a:t> млн</a:t>
            </a:r>
            <a:r>
              <a:rPr lang="ru-RU" sz="1400" b="1" dirty="0" smtClean="0">
                <a:cs typeface="Times New Roman" panose="02020603050405020304" pitchFamily="18" charset="0"/>
              </a:rPr>
              <a:t>. руб.</a:t>
            </a:r>
            <a:endParaRPr lang="ru-RU" sz="1400" dirty="0"/>
          </a:p>
        </p:txBody>
      </p:sp>
      <p:sp>
        <p:nvSpPr>
          <p:cNvPr id="18" name="Шестиугольник 17"/>
          <p:cNvSpPr/>
          <p:nvPr/>
        </p:nvSpPr>
        <p:spPr>
          <a:xfrm rot="16200000">
            <a:off x="7475965" y="3564972"/>
            <a:ext cx="1132479" cy="2003488"/>
          </a:xfrm>
          <a:prstGeom prst="hexagon">
            <a:avLst/>
          </a:prstGeom>
          <a:noFill/>
          <a:ln w="25400">
            <a:solidFill>
              <a:srgbClr val="002060"/>
            </a:solidFill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820" y="1883141"/>
            <a:ext cx="456895" cy="45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838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5495875" y="1281969"/>
            <a:ext cx="335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3B76"/>
                </a:solidFill>
              </a:rPr>
              <a:t>       </a:t>
            </a:r>
            <a:endParaRPr lang="ru-RU" i="1" dirty="0">
              <a:solidFill>
                <a:srgbClr val="003B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600" dirty="0">
              <a:solidFill>
                <a:srgbClr val="003B7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0380" y="-35995"/>
            <a:ext cx="5566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Строительство жилья и социальных объектов</a:t>
            </a:r>
            <a:endParaRPr lang="ru-RU" sz="2000" b="1" dirty="0">
              <a:solidFill>
                <a:srgbClr val="0070C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744" y="-183516"/>
            <a:ext cx="1085424" cy="1143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24040" y="683196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Основан в </a:t>
            </a:r>
            <a:endParaRPr lang="ru-RU" sz="900" b="1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lvl="0" algn="ctr"/>
            <a:r>
              <a:rPr lang="ru-RU" sz="9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1990 </a:t>
            </a:r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978831" y="394941"/>
            <a:ext cx="4148019" cy="204311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912389" y="959484"/>
            <a:ext cx="393628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Годовой план общего объема жилищного строительства в </a:t>
            </a: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2024 </a:t>
            </a: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году – </a:t>
            </a: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3,0 </a:t>
            </a:r>
            <a:r>
              <a:rPr lang="ru-RU" sz="15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тыс.кв.м</a:t>
            </a: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, введено в эксплуатацию 3,12 </a:t>
            </a:r>
            <a:r>
              <a:rPr lang="ru-RU" sz="15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тыс.кв.м</a:t>
            </a: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.: индивидуальное жилищное строительство (ИЖС) и садовых домов – 18 объектов.</a:t>
            </a:r>
          </a:p>
          <a:p>
            <a:pPr algn="just"/>
            <a:endParaRPr lang="ru-RU" sz="15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Продолжаются </a:t>
            </a: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работы по строительству 2 многоквартирных жилых домов в микрорайоне 3 «Кедровый» согласно выданной исходно-разрешительной документации - застройщик ООО «</a:t>
            </a:r>
            <a:r>
              <a:rPr lang="ru-RU" sz="15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Автоспецтранс</a:t>
            </a: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». </a:t>
            </a:r>
            <a:endParaRPr lang="ru-RU" sz="1500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1094574"/>
              </p:ext>
            </p:extLst>
          </p:nvPr>
        </p:nvGraphicFramePr>
        <p:xfrm>
          <a:off x="771661" y="4334354"/>
          <a:ext cx="4202729" cy="25171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069789" y="3696523"/>
            <a:ext cx="3878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В среднем на 1 жителя приходится – </a:t>
            </a:r>
          </a:p>
          <a:p>
            <a:pPr algn="ctr"/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19,7 </a:t>
            </a:r>
            <a:r>
              <a:rPr lang="ru-RU" sz="14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кв.м</a:t>
            </a: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. </a:t>
            </a:r>
            <a:endParaRPr lang="ru-RU" sz="1400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383421" y="3651303"/>
            <a:ext cx="3086420" cy="751492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40" y="3654519"/>
            <a:ext cx="644079" cy="6440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405" y="557090"/>
            <a:ext cx="287783" cy="2877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10" y="599252"/>
            <a:ext cx="3859451" cy="2811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999790" y="4738832"/>
            <a:ext cx="3970153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 smtClean="0"/>
              <a:t>Основные причины снижения темпа строительства жилья, является нахождение </a:t>
            </a:r>
            <a:r>
              <a:rPr lang="ru-RU" sz="1500" dirty="0"/>
              <a:t>большей части территорий города в зоне с особыми условиями использования территории (ЗОУИТ), в связи с проходящими инженерными коммуникациями ПАО «Газпром».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66339" y="525262"/>
            <a:ext cx="3404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Сводная информация по итогам 2024 года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675016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32" y="406172"/>
            <a:ext cx="3977187" cy="278886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002" y="325905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162" y="3225507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492" y="5814745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58000" y="2283372"/>
            <a:ext cx="1847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1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0476" y="-180668"/>
            <a:ext cx="1177732" cy="124851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-76200" y="698509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00" b="1" dirty="0">
                <a:solidFill>
                  <a:srgbClr val="000000"/>
                </a:solidFill>
              </a:rPr>
              <a:t>Основан в </a:t>
            </a:r>
            <a:endParaRPr lang="ru-RU" sz="900" b="1" dirty="0" smtClean="0">
              <a:solidFill>
                <a:srgbClr val="000000"/>
              </a:solidFill>
            </a:endParaRPr>
          </a:p>
          <a:p>
            <a:pPr algn="ctr"/>
            <a:r>
              <a:rPr lang="ru-RU" sz="900" b="1" dirty="0" smtClean="0">
                <a:solidFill>
                  <a:srgbClr val="000000"/>
                </a:solidFill>
              </a:rPr>
              <a:t>1990 </a:t>
            </a:r>
            <a:r>
              <a:rPr lang="ru-RU" sz="900" b="1" dirty="0">
                <a:solidFill>
                  <a:srgbClr val="000000"/>
                </a:solidFill>
              </a:rPr>
              <a:t>году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82643" y="36840"/>
            <a:ext cx="3781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Строительство нежилых объектов</a:t>
            </a:r>
            <a:endParaRPr lang="ru-RU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66688" y="3385992"/>
            <a:ext cx="27602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/>
              <a:t>Реализуются масштабные проекты:</a:t>
            </a:r>
            <a:endParaRPr lang="ru-RU" sz="1500" dirty="0"/>
          </a:p>
        </p:txBody>
      </p:sp>
      <p:cxnSp>
        <p:nvCxnSpPr>
          <p:cNvPr id="32" name="Прямая со стрелкой 31"/>
          <p:cNvCxnSpPr>
            <a:stCxn id="31" idx="2"/>
            <a:endCxn id="53" idx="3"/>
          </p:cNvCxnSpPr>
          <p:nvPr/>
        </p:nvCxnSpPr>
        <p:spPr>
          <a:xfrm flipH="1">
            <a:off x="5166688" y="5427208"/>
            <a:ext cx="1458620" cy="13405"/>
          </a:xfrm>
          <a:prstGeom prst="straightConnector1">
            <a:avLst/>
          </a:prstGeom>
          <a:ln w="2540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stCxn id="36" idx="1"/>
            <a:endCxn id="37" idx="3"/>
          </p:cNvCxnSpPr>
          <p:nvPr/>
        </p:nvCxnSpPr>
        <p:spPr>
          <a:xfrm flipH="1">
            <a:off x="5166688" y="4461829"/>
            <a:ext cx="1621536" cy="0"/>
          </a:xfrm>
          <a:prstGeom prst="straightConnector1">
            <a:avLst/>
          </a:prstGeom>
          <a:ln w="2540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Скругленный прямоугольник 22"/>
          <p:cNvSpPr/>
          <p:nvPr/>
        </p:nvSpPr>
        <p:spPr>
          <a:xfrm>
            <a:off x="5192376" y="3398859"/>
            <a:ext cx="2734524" cy="531938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flipH="1">
            <a:off x="3555782" y="4216496"/>
            <a:ext cx="13652" cy="2371209"/>
          </a:xfrm>
          <a:prstGeom prst="line">
            <a:avLst/>
          </a:prstGeom>
          <a:ln w="254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Блок-схема: узел 28"/>
          <p:cNvSpPr/>
          <p:nvPr/>
        </p:nvSpPr>
        <p:spPr>
          <a:xfrm>
            <a:off x="6641607" y="6263597"/>
            <a:ext cx="188390" cy="147712"/>
          </a:xfrm>
          <a:prstGeom prst="flowChartConnector">
            <a:avLst/>
          </a:prstGeom>
          <a:solidFill>
            <a:schemeClr val="bg1"/>
          </a:solidFill>
          <a:ln w="25400">
            <a:solidFill>
              <a:srgbClr val="0070C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1" name="Блок-схема: узел 30"/>
          <p:cNvSpPr/>
          <p:nvPr/>
        </p:nvSpPr>
        <p:spPr>
          <a:xfrm>
            <a:off x="6625308" y="5353352"/>
            <a:ext cx="188390" cy="147712"/>
          </a:xfrm>
          <a:prstGeom prst="flowChartConnector">
            <a:avLst/>
          </a:prstGeom>
          <a:solidFill>
            <a:schemeClr val="bg1"/>
          </a:solidFill>
          <a:ln w="25400">
            <a:solidFill>
              <a:srgbClr val="0070C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6" name="Прямоугольник 5"/>
          <p:cNvSpPr/>
          <p:nvPr/>
        </p:nvSpPr>
        <p:spPr>
          <a:xfrm>
            <a:off x="4982499" y="6517438"/>
            <a:ext cx="22233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2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735802" y="4113850"/>
            <a:ext cx="24322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Строительство цеха по выпуску бурильных </a:t>
            </a: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труб инвестор ООО «Тюбинг-Транс»</a:t>
            </a:r>
            <a:endParaRPr lang="ru-RU" sz="12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34" name="Прямая со стрелкой 33"/>
          <p:cNvCxnSpPr>
            <a:stCxn id="29" idx="2"/>
            <a:endCxn id="22" idx="3"/>
          </p:cNvCxnSpPr>
          <p:nvPr/>
        </p:nvCxnSpPr>
        <p:spPr>
          <a:xfrm flipH="1">
            <a:off x="5166688" y="6337453"/>
            <a:ext cx="1474919" cy="9184"/>
          </a:xfrm>
          <a:prstGeom prst="straightConnector1">
            <a:avLst/>
          </a:prstGeom>
          <a:ln w="2540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46" y="3587071"/>
            <a:ext cx="687451" cy="6874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62400" y="707497"/>
            <a:ext cx="51446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dirty="0" smtClean="0"/>
              <a:t>В 2024 году реализованы инвестиционные проекты за счет собственных  средств (сферы, не связанные с добычей углеводородов):</a:t>
            </a:r>
          </a:p>
          <a:p>
            <a:pPr marL="285750" indent="285750" algn="just">
              <a:buFont typeface="Arial" panose="020B0604020202020204" pitchFamily="34" charset="0"/>
              <a:buChar char="•"/>
            </a:pPr>
            <a:r>
              <a:rPr lang="ru-RU" sz="1600" dirty="0"/>
              <a:t>Обустройство тротуара по ул. Православная ,8 </a:t>
            </a:r>
            <a:r>
              <a:rPr lang="ru-RU" sz="1600" dirty="0" err="1" smtClean="0"/>
              <a:t>мкр</a:t>
            </a:r>
            <a:r>
              <a:rPr lang="ru-RU" sz="1600" dirty="0" smtClean="0"/>
              <a:t>. </a:t>
            </a:r>
            <a:r>
              <a:rPr lang="ru-RU" sz="1600" dirty="0"/>
              <a:t>Горка; </a:t>
            </a:r>
            <a:endParaRPr lang="ru-RU" sz="1600" dirty="0" smtClean="0"/>
          </a:p>
          <a:p>
            <a:pPr marL="285750" indent="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«</a:t>
            </a:r>
            <a:r>
              <a:rPr lang="ru-RU" sz="1600" dirty="0"/>
              <a:t>Бокс», г. Пыть-Ях, зона «массив» Центральная промышленная, ул. </a:t>
            </a:r>
            <a:r>
              <a:rPr lang="ru-RU" sz="1600" dirty="0" err="1"/>
              <a:t>Тепловский</a:t>
            </a:r>
            <a:r>
              <a:rPr lang="ru-RU" sz="1600" dirty="0"/>
              <a:t> </a:t>
            </a:r>
            <a:r>
              <a:rPr lang="ru-RU" sz="1600" dirty="0" smtClean="0"/>
              <a:t>тракт;</a:t>
            </a:r>
          </a:p>
          <a:p>
            <a:pPr marL="285750" indent="285750" algn="just">
              <a:buFont typeface="Arial" panose="020B0604020202020204" pitchFamily="34" charset="0"/>
              <a:buChar char="•"/>
            </a:pPr>
            <a:r>
              <a:rPr lang="ru-RU" sz="1600" dirty="0"/>
              <a:t>Городская Соборная </a:t>
            </a:r>
            <a:r>
              <a:rPr lang="ru-RU" sz="1600" dirty="0" smtClean="0"/>
              <a:t>Мечеть.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72298" y="4299082"/>
            <a:ext cx="11696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847,0 млн. руб.</a:t>
            </a:r>
            <a:endParaRPr lang="ru-RU" sz="12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813697" y="5972494"/>
            <a:ext cx="2251877" cy="787465"/>
          </a:xfrm>
          <a:prstGeom prst="round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788224" y="4088246"/>
            <a:ext cx="2277351" cy="747165"/>
          </a:xfrm>
          <a:prstGeom prst="round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4072298" y="4237014"/>
            <a:ext cx="1094390" cy="449630"/>
          </a:xfrm>
          <a:prstGeom prst="round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Выгнутая вверх стрелка 11"/>
          <p:cNvSpPr/>
          <p:nvPr/>
        </p:nvSpPr>
        <p:spPr>
          <a:xfrm>
            <a:off x="3465480" y="3398859"/>
            <a:ext cx="1467278" cy="417652"/>
          </a:xfrm>
          <a:prstGeom prst="curved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80222" y="3660690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. </a:t>
            </a:r>
            <a:endParaRPr lang="ru-RU" sz="12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930" y="3609457"/>
            <a:ext cx="499455" cy="49945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76699" y="6132140"/>
            <a:ext cx="1089989" cy="428993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3995886" y="6215733"/>
            <a:ext cx="11696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599,0 млн. руб.</a:t>
            </a:r>
            <a:endParaRPr lang="ru-RU" sz="1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13698" y="5043153"/>
            <a:ext cx="2251877" cy="825476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05363" y="4398915"/>
            <a:ext cx="213378" cy="170703"/>
          </a:xfrm>
          <a:prstGeom prst="rect">
            <a:avLst/>
          </a:prstGeom>
        </p:spPr>
      </p:pic>
      <p:sp>
        <p:nvSpPr>
          <p:cNvPr id="51" name="Прямоугольник 50"/>
          <p:cNvSpPr/>
          <p:nvPr/>
        </p:nvSpPr>
        <p:spPr>
          <a:xfrm>
            <a:off x="5694222" y="588635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200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6906423" y="5024901"/>
            <a:ext cx="21337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Производство</a:t>
            </a:r>
            <a:r>
              <a:rPr lang="ru-RU" sz="1200" dirty="0"/>
              <a:t>, </a:t>
            </a:r>
            <a:r>
              <a:rPr lang="ru-RU" sz="1200" dirty="0" smtClean="0"/>
              <a:t>модернизация</a:t>
            </a:r>
          </a:p>
          <a:p>
            <a:pPr algn="ctr"/>
            <a:r>
              <a:rPr lang="ru-RU" sz="1200" dirty="0" smtClean="0"/>
              <a:t>основных </a:t>
            </a:r>
            <a:r>
              <a:rPr lang="ru-RU" sz="1200" dirty="0"/>
              <a:t>фондов </a:t>
            </a:r>
            <a:r>
              <a:rPr lang="ru-RU" sz="1200" dirty="0" smtClean="0"/>
              <a:t>предприятия инвестор ООО «</a:t>
            </a:r>
            <a:r>
              <a:rPr lang="ru-RU" sz="1200" dirty="0" err="1" smtClean="0"/>
              <a:t>Экотон</a:t>
            </a:r>
            <a:r>
              <a:rPr lang="ru-RU" sz="1200" dirty="0" smtClean="0"/>
              <a:t>» </a:t>
            </a:r>
            <a:endParaRPr lang="ru-RU" sz="1200" dirty="0"/>
          </a:p>
        </p:txBody>
      </p:sp>
      <p:sp>
        <p:nvSpPr>
          <p:cNvPr id="56" name="TextBox 55"/>
          <p:cNvSpPr txBox="1"/>
          <p:nvPr/>
        </p:nvSpPr>
        <p:spPr>
          <a:xfrm>
            <a:off x="4072298" y="5286782"/>
            <a:ext cx="11696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918,2 млн. руб.</a:t>
            </a:r>
            <a:endParaRPr lang="ru-RU" sz="1200" dirty="0"/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72298" y="5207878"/>
            <a:ext cx="1094390" cy="465469"/>
          </a:xfrm>
          <a:prstGeom prst="rect">
            <a:avLst/>
          </a:prstGeom>
        </p:spPr>
      </p:pic>
      <p:sp>
        <p:nvSpPr>
          <p:cNvPr id="57" name="Прямоугольник 56"/>
          <p:cNvSpPr/>
          <p:nvPr/>
        </p:nvSpPr>
        <p:spPr>
          <a:xfrm>
            <a:off x="6760860" y="5950727"/>
            <a:ext cx="23194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111111"/>
                </a:solidFill>
                <a:cs typeface="Times New Roman" panose="02020603050405020304" pitchFamily="18" charset="0"/>
              </a:rPr>
              <a:t>Приобретение </a:t>
            </a:r>
            <a:r>
              <a:rPr lang="ru-RU" sz="1200" dirty="0">
                <a:solidFill>
                  <a:srgbClr val="111111"/>
                </a:solidFill>
                <a:cs typeface="Times New Roman" panose="02020603050405020304" pitchFamily="18" charset="0"/>
              </a:rPr>
              <a:t>нежилой </a:t>
            </a:r>
            <a:r>
              <a:rPr lang="ru-RU" sz="1200" dirty="0" smtClean="0">
                <a:solidFill>
                  <a:srgbClr val="111111"/>
                </a:solidFill>
                <a:cs typeface="Times New Roman" panose="02020603050405020304" pitchFamily="18" charset="0"/>
              </a:rPr>
              <a:t>недвижимости строительство </a:t>
            </a:r>
            <a:r>
              <a:rPr lang="ru-RU" sz="1200" dirty="0">
                <a:solidFill>
                  <a:srgbClr val="111111"/>
                </a:solidFill>
                <a:cs typeface="Times New Roman" panose="02020603050405020304" pitchFamily="18" charset="0"/>
              </a:rPr>
              <a:t>социально-культурных </a:t>
            </a:r>
            <a:r>
              <a:rPr lang="ru-RU" sz="1200" dirty="0" smtClean="0">
                <a:solidFill>
                  <a:srgbClr val="111111"/>
                </a:solidFill>
                <a:cs typeface="Times New Roman" panose="02020603050405020304" pitchFamily="18" charset="0"/>
              </a:rPr>
              <a:t>объектов инвестор ООО «</a:t>
            </a:r>
            <a:r>
              <a:rPr lang="ru-RU" sz="1200" dirty="0" err="1" smtClean="0">
                <a:solidFill>
                  <a:srgbClr val="111111"/>
                </a:solidFill>
                <a:cs typeface="Times New Roman" panose="02020603050405020304" pitchFamily="18" charset="0"/>
              </a:rPr>
              <a:t>Кристал</a:t>
            </a:r>
            <a:r>
              <a:rPr lang="ru-RU" sz="1200" dirty="0" smtClean="0">
                <a:solidFill>
                  <a:srgbClr val="111111"/>
                </a:solidFill>
                <a:cs typeface="Times New Roman" panose="02020603050405020304" pitchFamily="18" charset="0"/>
              </a:rPr>
              <a:t>»</a:t>
            </a:r>
            <a:endParaRPr lang="ru-RU" sz="1200" dirty="0"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144433" y="4345145"/>
            <a:ext cx="31043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algn="just"/>
            <a:r>
              <a:rPr lang="ru-RU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14 января 2023 года заключено 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концессионное </a:t>
            </a:r>
            <a:r>
              <a:rPr lang="ru-RU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соглашение 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 АО «ЮТЭК-Региональные сети» </a:t>
            </a:r>
            <a:r>
              <a:rPr lang="ru-RU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отношении объектов уличного </a:t>
            </a:r>
            <a:r>
              <a:rPr lang="ru-RU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освещения, сроком 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16 лет и объемом инвестиций 45,3 </a:t>
            </a:r>
            <a:r>
              <a:rPr lang="ru-RU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млн. руб.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891216" y="3801135"/>
            <a:ext cx="11706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algn="just"/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ГЧП</a:t>
            </a:r>
          </a:p>
        </p:txBody>
      </p:sp>
    </p:spTree>
    <p:extLst>
      <p:ext uri="{BB962C8B-B14F-4D97-AF65-F5344CB8AC3E}">
        <p14:creationId xmlns:p14="http://schemas.microsoft.com/office/powerpoint/2010/main" val="33798595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974" y="520415"/>
            <a:ext cx="5311822" cy="298878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126816" y="3810000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486400" y="1143000"/>
            <a:ext cx="335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3B76"/>
                </a:solidFill>
              </a:rPr>
              <a:t>       </a:t>
            </a:r>
            <a:endParaRPr lang="ru-RU" i="1" dirty="0">
              <a:solidFill>
                <a:srgbClr val="003B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600" dirty="0">
              <a:solidFill>
                <a:srgbClr val="003B76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49" y="2810404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3293" y="954891"/>
            <a:ext cx="4008089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Пыть-Ях </a:t>
            </a: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– молодой </a:t>
            </a: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перспективный  город</a:t>
            </a: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, в котором проживает по итогам </a:t>
            </a: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2024 года </a:t>
            </a:r>
            <a:r>
              <a:rPr lang="ru-RU" sz="1500" dirty="0" smtClean="0">
                <a:cs typeface="Times New Roman" panose="02020603050405020304" pitchFamily="18" charset="0"/>
              </a:rPr>
              <a:t>40 608 человек. </a:t>
            </a:r>
            <a:endParaRPr lang="ru-RU" sz="1500" dirty="0">
              <a:cs typeface="Times New Roman" panose="02020603050405020304" pitchFamily="18" charset="0"/>
            </a:endParaRPr>
          </a:p>
          <a:p>
            <a:pPr indent="457200" algn="just"/>
            <a:r>
              <a:rPr lang="ru-RU" sz="1400" dirty="0" smtClean="0">
                <a:cs typeface="Times New Roman" panose="02020603050405020304" pitchFamily="18" charset="0"/>
              </a:rPr>
              <a:t>	</a:t>
            </a:r>
            <a:endParaRPr lang="en-US" sz="1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5490" y="4146148"/>
            <a:ext cx="32547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Численность населения (среднегодовая), тыс. чел.</a:t>
            </a: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2161273494"/>
              </p:ext>
            </p:extLst>
          </p:nvPr>
        </p:nvGraphicFramePr>
        <p:xfrm>
          <a:off x="4530811" y="3634917"/>
          <a:ext cx="4741237" cy="3338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5193616" y="3275414"/>
            <a:ext cx="32253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Демографические показатели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44374" y="725929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Основан в </a:t>
            </a:r>
            <a:endParaRPr lang="ru-RU" sz="900" b="1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lvl="0" algn="ctr"/>
            <a:r>
              <a:rPr lang="ru-RU" sz="9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1990 </a:t>
            </a:r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25976" y="25366"/>
            <a:ext cx="3090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Демографическая ситуация</a:t>
            </a:r>
            <a:endParaRPr lang="ru-RU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2974" y="-189789"/>
            <a:ext cx="1183574" cy="127108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962928" y="933159"/>
            <a:ext cx="38635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500" dirty="0" smtClean="0">
                <a:cs typeface="Times New Roman" panose="02020603050405020304" pitchFamily="18" charset="0"/>
              </a:rPr>
              <a:t>59% </a:t>
            </a:r>
            <a:r>
              <a:rPr lang="ru-RU" sz="1500" dirty="0">
                <a:cs typeface="Times New Roman" panose="02020603050405020304" pitchFamily="18" charset="0"/>
              </a:rPr>
              <a:t>демографического потенциала города – трудовые ресурсы.	</a:t>
            </a:r>
          </a:p>
          <a:p>
            <a:pPr indent="457200" algn="just"/>
            <a:r>
              <a:rPr lang="ru-RU" sz="1500" dirty="0" smtClean="0">
                <a:cs typeface="Times New Roman" panose="02020603050405020304" pitchFamily="18" charset="0"/>
              </a:rPr>
              <a:t>55,5</a:t>
            </a:r>
            <a:r>
              <a:rPr lang="ru-RU" sz="1500" dirty="0">
                <a:cs typeface="Times New Roman" panose="02020603050405020304" pitchFamily="18" charset="0"/>
              </a:rPr>
              <a:t>% </a:t>
            </a: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трудовых ресурсов составляет численность занятых в экономике на предприятиях частной формы собственности. </a:t>
            </a:r>
            <a:endParaRPr lang="en-US" sz="15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5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3676097"/>
              </p:ext>
            </p:extLst>
          </p:nvPr>
        </p:nvGraphicFramePr>
        <p:xfrm>
          <a:off x="106710" y="4181227"/>
          <a:ext cx="4464496" cy="2756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7" name="Скругленный прямоугольник 16"/>
          <p:cNvSpPr/>
          <p:nvPr/>
        </p:nvSpPr>
        <p:spPr>
          <a:xfrm>
            <a:off x="4876800" y="839449"/>
            <a:ext cx="4035802" cy="1776652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705" y="2218105"/>
            <a:ext cx="990295" cy="99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41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740988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00600" y="1948469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3" y="338563"/>
            <a:ext cx="5046504" cy="300522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225834" y="263055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53" y="190750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2429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220" y="4654268"/>
            <a:ext cx="3325452" cy="208712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098" y="2062030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68399" y="-5498"/>
            <a:ext cx="6603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Социальная инфраструктура. Образование и Культура</a:t>
            </a:r>
            <a:endParaRPr lang="ru-RU" sz="20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6178" y="-195482"/>
            <a:ext cx="1169374" cy="125458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52827" y="689776"/>
            <a:ext cx="726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Основан в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1990 году</a:t>
            </a:r>
            <a:endParaRPr kumimoji="0" lang="ru-RU" sz="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50253" y="4229042"/>
            <a:ext cx="3657957" cy="2043113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just"/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культурного развития и отдыха предлагается расширенный комплекс библиотечных услуг, культурно-досуговых услуг, в том числе услуги кинозалов: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МАУК «МКЦ «Феникс</a:t>
            </a:r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МАУК 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«Культурно-досуговый центр»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 «Детская Школа искусств»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08513" y="3251142"/>
            <a:ext cx="4196585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Творческие </a:t>
            </a:r>
            <a:r>
              <a:rPr lang="ru-RU" sz="1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коллективы приняли </a:t>
            </a:r>
            <a:r>
              <a:rPr lang="ru-RU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в 36 международных, 79 всероссийских, 9 региональных, 11 окружных, 17 городских, 11 школьных фестивалях и конкурсах</a:t>
            </a:r>
            <a:r>
              <a:rPr lang="ru-RU" sz="15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76237" y="686372"/>
            <a:ext cx="413127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Более </a:t>
            </a:r>
            <a:r>
              <a:rPr lang="ru-RU" sz="1500" b="1" dirty="0" smtClean="0">
                <a:cs typeface="Times New Roman" panose="02020603050405020304" pitchFamily="18" charset="0"/>
              </a:rPr>
              <a:t>8 тысяч детей </a:t>
            </a: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и подростков занимаются</a:t>
            </a:r>
          </a:p>
          <a:p>
            <a:pPr algn="just"/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в </a:t>
            </a:r>
            <a:r>
              <a:rPr lang="ru-RU" sz="1500" b="1" dirty="0" smtClean="0">
                <a:cs typeface="Times New Roman" panose="02020603050405020304" pitchFamily="18" charset="0"/>
              </a:rPr>
              <a:t>12 образовательных организациях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:</a:t>
            </a:r>
            <a:endParaRPr lang="ru-RU" sz="1500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500" b="1" dirty="0">
                <a:cs typeface="Times New Roman" panose="02020603050405020304" pitchFamily="18" charset="0"/>
              </a:rPr>
              <a:t>6</a:t>
            </a: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средних общеобразовательных школ </a:t>
            </a:r>
            <a:endParaRPr lang="ru-RU" sz="15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500" b="1" dirty="0" smtClean="0">
                <a:cs typeface="Times New Roman" panose="02020603050405020304" pitchFamily="18" charset="0"/>
              </a:rPr>
              <a:t>4</a:t>
            </a:r>
            <a:r>
              <a:rPr lang="ru-RU" sz="1500" dirty="0" smtClean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дошкольных учреждений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500" b="1" dirty="0" smtClean="0">
                <a:cs typeface="Times New Roman" panose="02020603050405020304" pitchFamily="18" charset="0"/>
              </a:rPr>
              <a:t>1</a:t>
            </a: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учреждение дополнительного образования детей «Центр детского творчества»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5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67731" y="4247690"/>
            <a:ext cx="250784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Получено 1 342 диплома Лауреатов, Дипломантов и Дипломов 1, 2 и 3 степени (в 2023 году 189 конкурсов, 779 дипломов).</a:t>
            </a:r>
            <a:endParaRPr lang="ru-RU" sz="14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85142" y="3295046"/>
            <a:ext cx="4265319" cy="917078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674899" y="4090623"/>
            <a:ext cx="2400675" cy="1471977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133" y="3807749"/>
            <a:ext cx="518253" cy="51825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861137" y="2131734"/>
            <a:ext cx="443526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С сентября 2022 года в городе функционирует </a:t>
            </a:r>
            <a:r>
              <a:rPr lang="ru-RU" sz="1400" dirty="0" err="1"/>
              <a:t>Пыть-Яхский</a:t>
            </a:r>
            <a:r>
              <a:rPr lang="ru-RU" sz="1400" dirty="0"/>
              <a:t> межотраслевой колледж филиал АНПОО «</a:t>
            </a:r>
            <a:r>
              <a:rPr lang="ru-RU" sz="1400" dirty="0" err="1"/>
              <a:t>Сургутский</a:t>
            </a:r>
            <a:r>
              <a:rPr lang="ru-RU" sz="1400" dirty="0"/>
              <a:t> институт экономики, управления и права».</a:t>
            </a:r>
          </a:p>
          <a:p>
            <a:r>
              <a:rPr lang="ru-RU" sz="1400" dirty="0"/>
              <a:t>На 01.01.2025 года обучается 377 студентов по 7 направлениям:</a:t>
            </a:r>
          </a:p>
        </p:txBody>
      </p:sp>
    </p:spTree>
    <p:extLst>
      <p:ext uri="{BB962C8B-B14F-4D97-AF65-F5344CB8AC3E}">
        <p14:creationId xmlns:p14="http://schemas.microsoft.com/office/powerpoint/2010/main" val="26605783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114800" y="3887955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3089275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8600" y="102886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285" y="2146187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32" y="151728"/>
            <a:ext cx="3782471" cy="334260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2429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443291" y="319763"/>
            <a:ext cx="5442139" cy="3575447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indent="457200" algn="just"/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 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сеть здравоохранения представлена </a:t>
            </a:r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учреждениями: </a:t>
            </a:r>
          </a:p>
          <a:p>
            <a:pPr indent="457200" algn="just"/>
            <a:r>
              <a:rPr lang="ru-RU" sz="15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 </a:t>
            </a:r>
            <a:r>
              <a:rPr lang="ru-RU" sz="1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ХМАО-Югры «</a:t>
            </a:r>
            <a:r>
              <a:rPr lang="ru-RU" sz="1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Пыть-Яхская</a:t>
            </a:r>
            <a:r>
              <a:rPr lang="ru-RU" sz="1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окружная больница</a:t>
            </a:r>
            <a:r>
              <a:rPr lang="ru-RU" sz="15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»:</a:t>
            </a:r>
          </a:p>
          <a:p>
            <a:pPr indent="457200" algn="just"/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- 209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коек и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728</a:t>
            </a:r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посещений в </a:t>
            </a:r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смену (проектная мощность);</a:t>
            </a:r>
          </a:p>
          <a:p>
            <a:pPr indent="457200" algn="just"/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лечебно-диагностическое </a:t>
            </a:r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подразделение;</a:t>
            </a:r>
          </a:p>
          <a:p>
            <a:pPr indent="457200" algn="just"/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1180 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медицинских </a:t>
            </a:r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работников.</a:t>
            </a:r>
          </a:p>
          <a:p>
            <a:pPr marL="285750" algn="just"/>
            <a:endParaRPr lang="ru-RU" sz="15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5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 </a:t>
            </a:r>
            <a:r>
              <a:rPr lang="ru-RU" sz="1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ХМАО-Югры «</a:t>
            </a:r>
            <a:r>
              <a:rPr lang="ru-RU" sz="1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Пыть-Яхская</a:t>
            </a:r>
            <a:r>
              <a:rPr lang="ru-RU" sz="1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городская стоматологическая  </a:t>
            </a:r>
            <a:r>
              <a:rPr lang="ru-RU" sz="15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поликлиника </a:t>
            </a:r>
          </a:p>
          <a:p>
            <a:pPr indent="457200" algn="just"/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 </a:t>
            </a:r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посещений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смену;</a:t>
            </a:r>
          </a:p>
          <a:p>
            <a:pPr indent="457200" algn="just"/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- 80 человек, в 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 числе 15 врачей, 36 человек – средний медицинский персонал. </a:t>
            </a:r>
            <a:endParaRPr lang="ru-RU" sz="15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5010" y="-85569"/>
            <a:ext cx="1121741" cy="119800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7231" y="751678"/>
            <a:ext cx="726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Основан </a:t>
            </a:r>
            <a:r>
              <a:rPr kumimoji="0" lang="ru-RU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в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1990 году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3293" y="-4228"/>
            <a:ext cx="1973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Здравоохранение</a:t>
            </a:r>
            <a:endParaRPr lang="ru-RU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1729" y="4134394"/>
            <a:ext cx="396854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just"/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Лечебно-профилактические учреждения                                                                                            </a:t>
            </a: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города оказывают </a:t>
            </a: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специализированную медицинскую  помощь по </a:t>
            </a: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хирургии, </a:t>
            </a: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травматологии и ортопедии, неврологии, терапии и др.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258258" y="5389794"/>
            <a:ext cx="392334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5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Аптечная</a:t>
            </a: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сеть представлена </a:t>
            </a:r>
            <a:r>
              <a:rPr lang="ru-RU" sz="15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13 </a:t>
            </a: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организациями </a:t>
            </a:r>
            <a:endParaRPr lang="ru-RU" sz="15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indent="457200"/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Частный сектор амбулаторно -поликлинических организаций представлен </a:t>
            </a:r>
            <a:r>
              <a:rPr lang="ru-RU" sz="15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11 организациями.</a:t>
            </a:r>
            <a:endParaRPr lang="ru-RU" sz="15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496" y="4299167"/>
            <a:ext cx="3872589" cy="230488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308" y="5398956"/>
            <a:ext cx="287783" cy="28778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308" y="5900255"/>
            <a:ext cx="287783" cy="28778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01" y="4139010"/>
            <a:ext cx="287783" cy="28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173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1"/>
          <a:stretch/>
        </p:blipFill>
        <p:spPr>
          <a:xfrm>
            <a:off x="-52345" y="124243"/>
            <a:ext cx="3734048" cy="339591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695194"/>
            <a:ext cx="4318674" cy="323900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/>
          <p:cNvSpPr txBox="1"/>
          <p:nvPr/>
        </p:nvSpPr>
        <p:spPr>
          <a:xfrm>
            <a:off x="3681703" y="2480554"/>
            <a:ext cx="532407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300" dirty="0">
                <a:ea typeface="Times New Roman" panose="02020603050405020304" pitchFamily="18" charset="0"/>
              </a:rPr>
              <a:t>На </a:t>
            </a:r>
            <a:r>
              <a:rPr lang="ru-RU" sz="1300" dirty="0" smtClean="0">
                <a:ea typeface="Times New Roman" panose="02020603050405020304" pitchFamily="18" charset="0"/>
              </a:rPr>
              <a:t>01.01.2025 </a:t>
            </a:r>
            <a:r>
              <a:rPr lang="ru-RU" sz="1300" dirty="0">
                <a:ea typeface="Times New Roman" panose="02020603050405020304" pitchFamily="18" charset="0"/>
              </a:rPr>
              <a:t>года в городе функционирует 120 объектов спорта с единовременной пропускной способностью 2 758 человек в смену</a:t>
            </a:r>
          </a:p>
          <a:p>
            <a:pPr lvl="1"/>
            <a:endParaRPr lang="ru-RU" sz="1200" dirty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380" y="5790642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5752" y="-181187"/>
            <a:ext cx="1219200" cy="125545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81631" y="688698"/>
            <a:ext cx="726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Основан </a:t>
            </a:r>
            <a:r>
              <a:rPr kumimoji="0" lang="ru-RU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в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1990 году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5755" y="-6411"/>
            <a:ext cx="6950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Физическая культура и спорт</a:t>
            </a:r>
            <a:endParaRPr lang="ru-RU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6527" y="3956126"/>
            <a:ext cx="4235199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400" dirty="0">
                <a:ea typeface="Times New Roman" panose="02020603050405020304" pitchFamily="18" charset="0"/>
              </a:rPr>
              <a:t>Спортсмены города Пыть-Ях в </a:t>
            </a:r>
            <a:r>
              <a:rPr lang="ru-RU" sz="1400" dirty="0" smtClean="0">
                <a:ea typeface="Times New Roman" panose="02020603050405020304" pitchFamily="18" charset="0"/>
              </a:rPr>
              <a:t>2024 </a:t>
            </a:r>
            <a:r>
              <a:rPr lang="ru-RU" sz="1400" dirty="0">
                <a:ea typeface="Times New Roman" panose="02020603050405020304" pitchFamily="18" charset="0"/>
              </a:rPr>
              <a:t>году приняли участие в </a:t>
            </a:r>
            <a:r>
              <a:rPr lang="ru-RU" sz="1400" dirty="0" smtClean="0">
                <a:ea typeface="Times New Roman" panose="02020603050405020304" pitchFamily="18" charset="0"/>
              </a:rPr>
              <a:t>111 </a:t>
            </a:r>
            <a:r>
              <a:rPr lang="ru-RU" sz="1400" dirty="0">
                <a:ea typeface="Times New Roman" panose="02020603050405020304" pitchFamily="18" charset="0"/>
              </a:rPr>
              <a:t>официальных соревнованиях, </a:t>
            </a:r>
            <a:r>
              <a:rPr lang="ru-RU" sz="1400" dirty="0" smtClean="0">
                <a:ea typeface="Times New Roman" panose="02020603050405020304" pitchFamily="18" charset="0"/>
              </a:rPr>
              <a:t>в том числе международного, всероссийского и окружного уровней</a:t>
            </a:r>
            <a:r>
              <a:rPr lang="ru-RU" sz="1500" dirty="0" smtClean="0"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681703" y="521612"/>
            <a:ext cx="542339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300" dirty="0">
                <a:ea typeface="Times New Roman" panose="02020603050405020304" pitchFamily="18" charset="0"/>
              </a:rPr>
              <a:t>На территории города </a:t>
            </a:r>
            <a:r>
              <a:rPr lang="ru-RU" sz="1300" dirty="0" err="1">
                <a:ea typeface="Times New Roman" panose="02020603050405020304" pitchFamily="18" charset="0"/>
              </a:rPr>
              <a:t>Пыть-Яха</a:t>
            </a:r>
            <a:r>
              <a:rPr lang="ru-RU" sz="1300" dirty="0">
                <a:ea typeface="Times New Roman" panose="02020603050405020304" pitchFamily="18" charset="0"/>
              </a:rPr>
              <a:t> созданы все условия для развития физической культуры и спорта. Осуществляют свою деятельность четыре муниципальных учреждения: Спортивная школа олимпийского резерва, Спортивная школа и Спортивная школа «Олимп», Муниципальное автономное учреждение «</a:t>
            </a:r>
            <a:r>
              <a:rPr lang="ru-RU" sz="1300" dirty="0" err="1">
                <a:ea typeface="Times New Roman" panose="02020603050405020304" pitchFamily="18" charset="0"/>
              </a:rPr>
              <a:t>Аквацентр</a:t>
            </a:r>
            <a:r>
              <a:rPr lang="ru-RU" sz="1300" dirty="0">
                <a:ea typeface="Times New Roman" panose="02020603050405020304" pitchFamily="18" charset="0"/>
              </a:rPr>
              <a:t> «Дельфин». </a:t>
            </a:r>
          </a:p>
          <a:p>
            <a:pPr indent="457200" algn="just"/>
            <a:r>
              <a:rPr lang="ru-RU" sz="1300" dirty="0">
                <a:ea typeface="Times New Roman" panose="02020603050405020304" pitchFamily="18" charset="0"/>
              </a:rPr>
              <a:t>В городе развиваются 28 вида спорта. Наиболее популярны из них дзюдо, мини-футбол, пауэрлифтинг, вольная борьба, бокс, тхэквондо, лыжные гонки, шахматы, волейбол, баскетбол.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447295" y="5442712"/>
            <a:ext cx="25146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cs typeface="Times New Roman" panose="02020603050405020304" pitchFamily="18" charset="0"/>
              </a:rPr>
              <a:t>Завоевана 621 </a:t>
            </a:r>
            <a:r>
              <a:rPr lang="ru-RU" sz="1400" dirty="0">
                <a:cs typeface="Times New Roman" panose="02020603050405020304" pitchFamily="18" charset="0"/>
              </a:rPr>
              <a:t>призовая медаль: </a:t>
            </a:r>
            <a:endParaRPr lang="ru-RU" sz="1400" dirty="0" smtClean="0"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cs typeface="Times New Roman" panose="02020603050405020304" pitchFamily="18" charset="0"/>
              </a:rPr>
              <a:t>1 </a:t>
            </a:r>
            <a:r>
              <a:rPr lang="ru-RU" sz="1400" dirty="0">
                <a:cs typeface="Times New Roman" panose="02020603050405020304" pitchFamily="18" charset="0"/>
              </a:rPr>
              <a:t>место –</a:t>
            </a:r>
            <a:r>
              <a:rPr lang="ru-RU" sz="1400" dirty="0" smtClean="0">
                <a:cs typeface="Times New Roman" panose="02020603050405020304" pitchFamily="18" charset="0"/>
              </a:rPr>
              <a:t>186 </a:t>
            </a:r>
          </a:p>
          <a:p>
            <a:pPr algn="ctr"/>
            <a:r>
              <a:rPr lang="ru-RU" sz="1400" dirty="0" smtClean="0">
                <a:cs typeface="Times New Roman" panose="02020603050405020304" pitchFamily="18" charset="0"/>
              </a:rPr>
              <a:t>2 </a:t>
            </a:r>
            <a:r>
              <a:rPr lang="ru-RU" sz="1400" dirty="0">
                <a:cs typeface="Times New Roman" panose="02020603050405020304" pitchFamily="18" charset="0"/>
              </a:rPr>
              <a:t>место – </a:t>
            </a:r>
            <a:r>
              <a:rPr lang="ru-RU" sz="1400" dirty="0" smtClean="0">
                <a:cs typeface="Times New Roman" panose="02020603050405020304" pitchFamily="18" charset="0"/>
              </a:rPr>
              <a:t>163 </a:t>
            </a:r>
          </a:p>
          <a:p>
            <a:pPr algn="ctr"/>
            <a:r>
              <a:rPr lang="ru-RU" sz="1400" dirty="0" smtClean="0">
                <a:cs typeface="Times New Roman" panose="02020603050405020304" pitchFamily="18" charset="0"/>
              </a:rPr>
              <a:t>3 </a:t>
            </a:r>
            <a:r>
              <a:rPr lang="ru-RU" sz="1400" dirty="0">
                <a:cs typeface="Times New Roman" panose="02020603050405020304" pitchFamily="18" charset="0"/>
              </a:rPr>
              <a:t>место – </a:t>
            </a:r>
            <a:r>
              <a:rPr lang="ru-RU" sz="1400" dirty="0" smtClean="0">
                <a:cs typeface="Times New Roman" panose="02020603050405020304" pitchFamily="18" charset="0"/>
              </a:rPr>
              <a:t>272</a:t>
            </a:r>
            <a:endParaRPr lang="ru-RU" sz="1400" dirty="0"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56528" y="3903448"/>
            <a:ext cx="4235199" cy="1060051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209801" y="5346788"/>
            <a:ext cx="2760562" cy="1367179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668" y="5346788"/>
            <a:ext cx="599095" cy="59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100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64" y="4955614"/>
            <a:ext cx="3350029" cy="2201499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271446" y="3837367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 i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	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8600" y="102886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569" y="3296961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342" y="324751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907" y="323667"/>
            <a:ext cx="4823710" cy="314198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371425" y="3502806"/>
            <a:ext cx="382759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В </a:t>
            </a: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рамках реализации </a:t>
            </a: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государственной Программы поддержки </a:t>
            </a: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малого и среднего предпринимательства </a:t>
            </a:r>
            <a:r>
              <a:rPr lang="ru-RU" sz="1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предоставлены </a:t>
            </a:r>
            <a:r>
              <a:rPr lang="ru-RU" sz="14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  <a:r>
              <a:rPr lang="ru-RU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59</a:t>
            </a:r>
            <a:r>
              <a:rPr lang="ru-RU" sz="1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субъектам </a:t>
            </a:r>
            <a:r>
              <a:rPr lang="ru-RU" sz="1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МСП на </a:t>
            </a:r>
            <a:r>
              <a:rPr lang="ru-RU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общую сумму </a:t>
            </a:r>
            <a:r>
              <a:rPr lang="ru-RU" sz="1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4,3 млн. руб</a:t>
            </a:r>
            <a:r>
              <a:rPr lang="ru-RU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4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3226" y="-178338"/>
            <a:ext cx="1114091" cy="12072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75115" y="-42398"/>
            <a:ext cx="5670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Поддержка малого и среднего предпринимательства</a:t>
            </a:r>
            <a:endParaRPr lang="ru-RU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116944" y="669712"/>
            <a:ext cx="813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Основан </a:t>
            </a: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в </a:t>
            </a:r>
            <a:endParaRPr kumimoji="0" lang="ru-RU" sz="9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1990 </a:t>
            </a: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году</a:t>
            </a: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3506575321"/>
              </p:ext>
            </p:extLst>
          </p:nvPr>
        </p:nvGraphicFramePr>
        <p:xfrm>
          <a:off x="4585622" y="3797518"/>
          <a:ext cx="4704841" cy="2875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4759616" y="3439183"/>
            <a:ext cx="4163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Динамика численности МСП и ИП в 2020-2024 гг.</a:t>
            </a:r>
            <a:endParaRPr lang="ru-RU" sz="12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20883" y="462485"/>
            <a:ext cx="457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В городе осуществляются следующие виды поддержки малого и среднего предпринимательства :</a:t>
            </a:r>
          </a:p>
          <a:p>
            <a:pPr marL="285750" indent="457200" algn="just"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Финансовая (предоставление субсидий, грантов и др.)</a:t>
            </a:r>
          </a:p>
          <a:p>
            <a:pPr marL="285750" indent="457200" algn="just"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Имущественная (льготное предоставление имущества в аренду)</a:t>
            </a:r>
          </a:p>
          <a:p>
            <a:pPr marL="285750" indent="457200" algn="just"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Образовательные мероприятия </a:t>
            </a:r>
          </a:p>
          <a:p>
            <a:pPr marL="285750" indent="457200" algn="just"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Консультационно-информационная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901122" y="2561977"/>
            <a:ext cx="40974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Малый и средний бизнес в городе </a:t>
            </a:r>
            <a:r>
              <a:rPr lang="ru-RU" sz="1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Пыть-Яхе</a:t>
            </a:r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-</a:t>
            </a:r>
            <a:r>
              <a:rPr lang="en-US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1 597 </a:t>
            </a:r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субъектов МСП.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983607" y="4694004"/>
            <a:ext cx="2508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Предоставлено </a:t>
            </a: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221 консультация.</a:t>
            </a:r>
            <a:endParaRPr lang="ru-RU" sz="14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65136" y="3476073"/>
            <a:ext cx="4192782" cy="1180816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014937" y="4654673"/>
            <a:ext cx="2445472" cy="661428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702" y="5355648"/>
            <a:ext cx="606330" cy="60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657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84" y="206680"/>
            <a:ext cx="3896942" cy="295033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62198" y="317453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550571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00400" y="6433"/>
            <a:ext cx="2789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Потребительский</a:t>
            </a:r>
            <a:r>
              <a:rPr lang="ru-RU" b="1" dirty="0" smtClean="0"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рынок</a:t>
            </a:r>
            <a:endParaRPr lang="ru-RU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8600" y="-208101"/>
            <a:ext cx="1253807" cy="13046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381" y="3253376"/>
            <a:ext cx="4873636" cy="365522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-47775" y="729368"/>
            <a:ext cx="7873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Основан </a:t>
            </a:r>
            <a:r>
              <a:rPr kumimoji="0" lang="ru-RU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в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1990 году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4363262"/>
            <a:ext cx="51054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Общественное питание на территории города осуществляют 89 предприятий на 4 403 посадочных места, в том числе:</a:t>
            </a:r>
          </a:p>
          <a:p>
            <a:pPr indent="457200" algn="just"/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-	1 ресторан на 160 посадочных мест;</a:t>
            </a:r>
          </a:p>
          <a:p>
            <a:pPr indent="457200" algn="just"/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-	6 баров на 151 посадочное место;</a:t>
            </a:r>
          </a:p>
          <a:p>
            <a:pPr indent="457200" algn="just"/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-	33 кафе на 2 100 посадочных мест;</a:t>
            </a:r>
          </a:p>
          <a:p>
            <a:pPr indent="457200" algn="just"/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-	33 закусочных и прочих объектов общественного питания на  </a:t>
            </a:r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236 </a:t>
            </a:r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посадочных мест; </a:t>
            </a:r>
          </a:p>
          <a:p>
            <a:pPr indent="457200" algn="just"/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-	16 столовых при учебных заведениях, организациях, промышленных предприятиях, а также общедоступных столовых на 1 756 посадочных мест.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-55191" y="3157012"/>
            <a:ext cx="5134421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Инфраструктура потребительского рынка (на 01.01.2024):</a:t>
            </a:r>
          </a:p>
          <a:p>
            <a:pPr marL="285750" marR="0" lvl="0" indent="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300" b="1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16</a:t>
            </a:r>
            <a:r>
              <a:rPr lang="ru-RU" sz="1300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торговых центров</a:t>
            </a:r>
          </a:p>
          <a:p>
            <a:pPr marL="285750" marR="0" lvl="0" indent="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300" b="1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377 </a:t>
            </a:r>
            <a:r>
              <a:rPr lang="ru-RU" sz="1300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продовольственных, непродовольственных и универсальных магазинов</a:t>
            </a:r>
          </a:p>
          <a:p>
            <a:pPr marL="285750" marR="0" lvl="0" indent="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300" b="1" kern="0" dirty="0" smtClean="0">
                <a:cs typeface="Times New Roman" panose="02020603050405020304" pitchFamily="18" charset="0"/>
              </a:rPr>
              <a:t>69 </a:t>
            </a:r>
            <a:r>
              <a:rPr lang="ru-RU" sz="1300" kern="0" dirty="0" smtClean="0">
                <a:cs typeface="Times New Roman" panose="02020603050405020304" pitchFamily="18" charset="0"/>
              </a:rPr>
              <a:t>объектов нестационарной торговли</a:t>
            </a:r>
            <a:endParaRPr lang="ru-RU" sz="1300" kern="0" dirty="0"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17329" y="1174790"/>
            <a:ext cx="5208838" cy="1556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1300" dirty="0">
                <a:solidFill>
                  <a:srgbClr val="000000"/>
                </a:solidFill>
                <a:ea typeface="Times New Roman" panose="02020603050405020304" pitchFamily="18" charset="0"/>
              </a:rPr>
              <a:t>Потребительский рынок находится в непосредственной зависимости от других рынков, денежных доходов населения, регулирует товарно-денежные отношения, способствует конкурентоспособности отечественных товаров и является одним из важных секторов жизнеобеспечения </a:t>
            </a:r>
            <a:r>
              <a:rPr lang="ru-RU" sz="13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города.</a:t>
            </a:r>
            <a:endParaRPr lang="ru-RU" sz="1300" dirty="0">
              <a:solidFill>
                <a:srgbClr val="000000"/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3944685" y="1219200"/>
            <a:ext cx="2225880" cy="0"/>
          </a:xfrm>
          <a:prstGeom prst="line">
            <a:avLst/>
          </a:prstGeom>
          <a:ln w="254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Шестиугольник 16"/>
          <p:cNvSpPr/>
          <p:nvPr/>
        </p:nvSpPr>
        <p:spPr>
          <a:xfrm rot="16200000">
            <a:off x="3679962" y="731778"/>
            <a:ext cx="529445" cy="445399"/>
          </a:xfrm>
          <a:prstGeom prst="hexagon">
            <a:avLst/>
          </a:prstGeom>
          <a:noFill/>
          <a:ln w="25400">
            <a:solidFill>
              <a:srgbClr val="002060"/>
            </a:solidFill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rgbClr val="00206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6053916" y="1214841"/>
            <a:ext cx="149877" cy="6705"/>
          </a:xfrm>
          <a:prstGeom prst="straightConnector1">
            <a:avLst/>
          </a:prstGeom>
          <a:ln w="2540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376" y="748076"/>
            <a:ext cx="420008" cy="42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229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3810000" y="552509"/>
            <a:ext cx="5012659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449263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i="1" dirty="0">
                <a:ln w="0">
                  <a:solidFill>
                    <a:srgbClr val="467EA6"/>
                  </a:solidFill>
                </a:ln>
                <a:solidFill>
                  <a:srgbClr val="467EA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Уважаемые </a:t>
            </a:r>
            <a:r>
              <a:rPr lang="ru-RU" altLang="ru-RU" sz="1800" i="1" dirty="0" smtClean="0">
                <a:ln w="0">
                  <a:solidFill>
                    <a:srgbClr val="467EA6"/>
                  </a:solidFill>
                </a:ln>
                <a:solidFill>
                  <a:srgbClr val="467EA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инвесторы, коллеги,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i="1" dirty="0">
                <a:ln w="0">
                  <a:solidFill>
                    <a:srgbClr val="467EA6"/>
                  </a:solidFill>
                </a:ln>
                <a:solidFill>
                  <a:srgbClr val="467EA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ж</a:t>
            </a:r>
            <a:r>
              <a:rPr lang="ru-RU" altLang="ru-RU" sz="1800" i="1" dirty="0" smtClean="0">
                <a:ln w="0">
                  <a:solidFill>
                    <a:srgbClr val="467EA6"/>
                  </a:solidFill>
                </a:ln>
                <a:solidFill>
                  <a:srgbClr val="467EA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ители города!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i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Приветствую Вас на официальных интернет-страницах администрации города Пыть-Яха. 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Рад представить Вашему вниманию Инвестиционный паспорт города Пыть-Яха!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Инвестиционный паспорт разработан в целях создания благоприятного инвестиционного климата в городе Пыть-Яхе, повышения инвестиционной привлекательности путем предоставления информации заинтересованным юридическим и физическим лицам об условиях осуществления инвестиционной деятельности в городе.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i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                  </a:t>
            </a:r>
            <a:endParaRPr lang="ru-RU" altLang="ru-RU" sz="1400" b="1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071230" y="2566472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-37070" y="748204"/>
            <a:ext cx="755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Основан в </a:t>
            </a:r>
            <a:endParaRPr lang="ru-RU" sz="900" b="1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lvl="0" algn="ctr"/>
            <a:r>
              <a:rPr lang="ru-RU" sz="9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1990 </a:t>
            </a:r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году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-160874"/>
            <a:ext cx="1186117" cy="1280555"/>
          </a:xfrm>
          <a:prstGeom prst="rect">
            <a:avLst/>
          </a:prstGeom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40658" y="3459892"/>
            <a:ext cx="8558326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449263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Одна из стратегических задач города – создание комфортных условий для ведения бизнеса</a:t>
            </a:r>
            <a:r>
              <a:rPr lang="ru-RU" altLang="ru-RU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. Стратегия  является  своеобразной  визитной карточкой  и  призвана  стать  мощным  инструментом  повышения конкурентоспособности </a:t>
            </a:r>
            <a:r>
              <a:rPr lang="ru-RU" altLang="ru-RU" sz="1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города.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Проводимая в Пыть-Яхе инвестиционная </a:t>
            </a:r>
            <a:r>
              <a:rPr lang="ru-RU" altLang="ru-RU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политика направлена на поддержку  </a:t>
            </a:r>
            <a:r>
              <a:rPr lang="ru-RU" altLang="ru-RU" sz="1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конкурентоспособности предприятий  </a:t>
            </a:r>
            <a:r>
              <a:rPr lang="ru-RU" altLang="ru-RU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города, снижение административных барьеров, сопровождение перспективных инвестиционных  проектов  и  установление  взаимовыгодного сотрудничества с инвесторами во всех отраслях городского хозяйства.</a:t>
            </a:r>
            <a:endParaRPr lang="ru-RU" altLang="ru-RU" sz="1400" i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Мы готовы  </a:t>
            </a:r>
            <a:r>
              <a:rPr lang="ru-RU" altLang="ru-RU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оказать  активное содействие  в  </a:t>
            </a:r>
            <a:r>
              <a:rPr lang="ru-RU" altLang="ru-RU" sz="1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решении задач</a:t>
            </a:r>
            <a:r>
              <a:rPr lang="ru-RU" altLang="ru-RU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,  работая  на  повышение конкурентоспособности  предприятий  нашего  города,  обеспечивая стабильность и дальнейшее процветание. </a:t>
            </a:r>
            <a:endParaRPr lang="ru-RU" altLang="ru-RU" sz="1400" i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Желаю  </a:t>
            </a:r>
            <a:r>
              <a:rPr lang="ru-RU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нашим  деловым  партнерам  плодотворной  работы  и новых успехов! Добро пожаловать к сотрудничеству! </a:t>
            </a:r>
          </a:p>
          <a:p>
            <a:pPr algn="just" eaLnBrk="1" hangingPunct="1">
              <a:spcBef>
                <a:spcPct val="0"/>
              </a:spcBef>
              <a:buClrTx/>
              <a:buSzTx/>
              <a:buNone/>
            </a:pPr>
            <a:endParaRPr lang="ru-RU" sz="1600" i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None/>
            </a:pPr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Глава города Пыть-Яха, </a:t>
            </a:r>
            <a:r>
              <a:rPr lang="ru-RU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Сергей </a:t>
            </a:r>
            <a:r>
              <a:rPr lang="ru-RU" sz="1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Елишев</a:t>
            </a:r>
            <a:endParaRPr lang="ru-RU" altLang="ru-RU" sz="14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96" y="152400"/>
            <a:ext cx="2935459" cy="3440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5439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3089275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8600" y="102886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984" y="3244529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2429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414" y="5017443"/>
            <a:ext cx="3913907" cy="195695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544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7026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31364" y="955001"/>
            <a:ext cx="8440362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 smtClean="0">
                <a:cs typeface="Times New Roman" panose="02020603050405020304" pitchFamily="18" charset="0"/>
              </a:rPr>
              <a:t>Стратегия </a:t>
            </a:r>
            <a:r>
              <a:rPr lang="ru-RU" sz="1300" b="1" dirty="0">
                <a:cs typeface="Times New Roman" panose="02020603050405020304" pitchFamily="18" charset="0"/>
              </a:rPr>
              <a:t>социально-экономического развития</a:t>
            </a:r>
            <a:r>
              <a:rPr lang="ru-RU" sz="1300" dirty="0">
                <a:cs typeface="Times New Roman" panose="02020603050405020304" pitchFamily="18" charset="0"/>
              </a:rPr>
              <a:t> </a:t>
            </a:r>
            <a:r>
              <a:rPr lang="ru-RU" sz="1300" dirty="0" smtClean="0">
                <a:cs typeface="Times New Roman" panose="02020603050405020304" pitchFamily="18" charset="0"/>
              </a:rPr>
              <a:t>города Пыть-Яха до 2036 года утверждена решением Думы города Пыть-Яха от 26.12.2023 </a:t>
            </a:r>
            <a:r>
              <a:rPr lang="ru-RU" sz="1300" dirty="0">
                <a:cs typeface="Times New Roman" panose="02020603050405020304" pitchFamily="18" charset="0"/>
              </a:rPr>
              <a:t>№ </a:t>
            </a:r>
            <a:r>
              <a:rPr lang="ru-RU" sz="1300" dirty="0" smtClean="0">
                <a:cs typeface="Times New Roman" panose="02020603050405020304" pitchFamily="18" charset="0"/>
              </a:rPr>
              <a:t>229.</a:t>
            </a:r>
          </a:p>
          <a:p>
            <a:pPr algn="just"/>
            <a:endParaRPr lang="ru-RU" sz="13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    В качестве стратегических направлений и приоритетов развития можно отметить</a:t>
            </a:r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:</a:t>
            </a:r>
          </a:p>
          <a:p>
            <a:pPr algn="just"/>
            <a:endParaRPr lang="ru-RU" sz="1300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1</a:t>
            </a:r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Развитие </a:t>
            </a:r>
            <a:r>
              <a:rPr lang="ru-RU" sz="1300" b="1" dirty="0">
                <a:solidFill>
                  <a:srgbClr val="000000"/>
                </a:solidFill>
                <a:cs typeface="Times New Roman" panose="02020603050405020304" pitchFamily="18" charset="0"/>
              </a:rPr>
              <a:t>экономического потенциала города</a:t>
            </a:r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:</a:t>
            </a:r>
          </a:p>
          <a:p>
            <a:pPr marL="628650" lvl="1" indent="-285750" algn="just">
              <a:buFont typeface="Wingdings" panose="05000000000000000000" pitchFamily="2" charset="2"/>
              <a:buChar char="ü"/>
            </a:pPr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инфраструктурное </a:t>
            </a:r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развитие территории;</a:t>
            </a:r>
          </a:p>
          <a:p>
            <a:pPr marL="628650" lvl="1" indent="-285750" algn="just">
              <a:buFont typeface="Wingdings" panose="05000000000000000000" pitchFamily="2" charset="2"/>
              <a:buChar char="ü"/>
            </a:pPr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создание </a:t>
            </a:r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условий для привлечения инвестиций в экономику города; </a:t>
            </a:r>
          </a:p>
          <a:p>
            <a:pPr marL="628650" lvl="1" indent="-285750" algn="just">
              <a:buFont typeface="Wingdings" panose="05000000000000000000" pitchFamily="2" charset="2"/>
              <a:buChar char="ü"/>
            </a:pPr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создание </a:t>
            </a:r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условий для развития и </a:t>
            </a:r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поддержки</a:t>
            </a:r>
          </a:p>
          <a:p>
            <a:pPr marL="628650" lvl="1" indent="-285750" algn="just">
              <a:buFont typeface="Wingdings" panose="05000000000000000000" pitchFamily="2" charset="2"/>
              <a:buChar char="ü"/>
            </a:pPr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предпринимательства </a:t>
            </a:r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на территории города;</a:t>
            </a:r>
          </a:p>
          <a:p>
            <a:pPr marL="628650" lvl="1" indent="-285750" algn="just">
              <a:buFont typeface="Wingdings" panose="05000000000000000000" pitchFamily="2" charset="2"/>
              <a:buChar char="ü"/>
            </a:pPr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развитие </a:t>
            </a:r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потребительского рынка</a:t>
            </a:r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.</a:t>
            </a:r>
          </a:p>
          <a:p>
            <a:pPr lvl="1" algn="just"/>
            <a:endParaRPr lang="ru-RU" sz="13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2. </a:t>
            </a:r>
            <a:r>
              <a:rPr lang="ru-RU" sz="1300" b="1" dirty="0">
                <a:solidFill>
                  <a:srgbClr val="000000"/>
                </a:solidFill>
                <a:cs typeface="Times New Roman" panose="02020603050405020304" pitchFamily="18" charset="0"/>
              </a:rPr>
              <a:t>Повышение уровня и качества жизни населения</a:t>
            </a:r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:</a:t>
            </a:r>
          </a:p>
          <a:p>
            <a:pPr marL="628650" lvl="1" indent="-285750" algn="just">
              <a:buFont typeface="Wingdings" panose="05000000000000000000" pitchFamily="2" charset="2"/>
              <a:buChar char="ü"/>
            </a:pPr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улучшение </a:t>
            </a:r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демографической ситуации;</a:t>
            </a:r>
          </a:p>
          <a:p>
            <a:pPr marL="628650" lvl="1" indent="-285750" algn="just">
              <a:buFont typeface="Wingdings" panose="05000000000000000000" pitchFamily="2" charset="2"/>
              <a:buChar char="ü"/>
            </a:pPr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населения города </a:t>
            </a:r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благоустроенным</a:t>
            </a:r>
          </a:p>
          <a:p>
            <a:pPr lvl="1" algn="just"/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жильем </a:t>
            </a:r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и повышение инфраструктурной обеспеченности;</a:t>
            </a:r>
          </a:p>
          <a:p>
            <a:pPr marL="628650" lvl="1" indent="-285750" algn="just">
              <a:buFont typeface="Wingdings" panose="05000000000000000000" pitchFamily="2" charset="2"/>
              <a:buChar char="ü"/>
            </a:pPr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сбалансированности рынка труда;</a:t>
            </a:r>
          </a:p>
          <a:p>
            <a:pPr marL="628650" lvl="1" indent="-285750" algn="just">
              <a:buFont typeface="Wingdings" panose="05000000000000000000" pitchFamily="2" charset="2"/>
              <a:buChar char="ü"/>
            </a:pPr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улучшение </a:t>
            </a:r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уровня жизни населения;</a:t>
            </a:r>
          </a:p>
          <a:p>
            <a:pPr marL="628650" lvl="1" indent="-285750" algn="just">
              <a:buFont typeface="Wingdings" panose="05000000000000000000" pitchFamily="2" charset="2"/>
              <a:buChar char="ü"/>
            </a:pPr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социальной поддержки населения </a:t>
            </a:r>
            <a:endParaRPr lang="ru-RU" sz="1300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lvl="1" algn="just"/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и </a:t>
            </a:r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осуществления развития гражданского общества;</a:t>
            </a:r>
          </a:p>
          <a:p>
            <a:pPr marL="628650" lvl="1" indent="-285750" algn="just">
              <a:buFont typeface="Wingdings" panose="05000000000000000000" pitchFamily="2" charset="2"/>
              <a:buChar char="ü"/>
            </a:pPr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повышение </a:t>
            </a:r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уровня удовлетворения социальных и духовных потребностей населения;</a:t>
            </a:r>
          </a:p>
          <a:p>
            <a:pPr marL="628650" lvl="1" indent="-285750" algn="just">
              <a:buFont typeface="Wingdings" panose="05000000000000000000" pitchFamily="2" charset="2"/>
              <a:buChar char="ü"/>
            </a:pPr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повышение </a:t>
            </a:r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уровня общественной безопасности населения.</a:t>
            </a:r>
          </a:p>
          <a:p>
            <a:pPr lvl="1" algn="just"/>
            <a:endParaRPr lang="ru-RU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5075" y="-152401"/>
            <a:ext cx="1118840" cy="118288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88091" y="696255"/>
            <a:ext cx="8194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Основан в </a:t>
            </a:r>
            <a:endParaRPr kumimoji="0" lang="ru-RU" sz="1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1990 </a:t>
            </a: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году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60032" y="-19513"/>
            <a:ext cx="202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Стратегия города</a:t>
            </a:r>
            <a:endParaRPr lang="ru-RU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telegra.ph/file/f106d739b20cf0f4c9a9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54" t="2665" b="17732"/>
          <a:stretch/>
        </p:blipFill>
        <p:spPr bwMode="auto">
          <a:xfrm>
            <a:off x="6627683" y="1981347"/>
            <a:ext cx="1892366" cy="2640902"/>
          </a:xfrm>
          <a:prstGeom prst="round2Diag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24078045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3089275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8600" y="102886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984" y="3244529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2429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544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7026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74559" y="-4271"/>
            <a:ext cx="5791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Реализованные инвестиционные проекты в 2024 году</a:t>
            </a:r>
            <a:endParaRPr lang="ru-RU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1948" y="-238400"/>
            <a:ext cx="1118840" cy="118288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63333" y="638162"/>
            <a:ext cx="7873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Основан </a:t>
            </a:r>
            <a:r>
              <a:rPr kumimoji="0" lang="ru-RU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в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1990 году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019765"/>
              </p:ext>
            </p:extLst>
          </p:nvPr>
        </p:nvGraphicFramePr>
        <p:xfrm>
          <a:off x="802103" y="375218"/>
          <a:ext cx="8113297" cy="6384097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411477"/>
                <a:gridCol w="3139771"/>
                <a:gridCol w="4562049"/>
              </a:tblGrid>
              <a:tr h="154998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57" marR="44957" marT="0" marB="0">
                    <a:solidFill>
                      <a:schemeClr val="bg1">
                        <a:alpha val="61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3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57" marR="44957" marT="0" marB="0"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Обустройство тротуара по ул. Православная ,8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Горка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57" marR="44957" marT="0" marB="0"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 15,55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Протяжённость тротуара 520 м.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57" marR="44957" marT="0" marB="0">
                    <a:solidFill>
                      <a:schemeClr val="bg1">
                        <a:alpha val="88000"/>
                      </a:schemeClr>
                    </a:solidFill>
                  </a:tcPr>
                </a:tc>
              </a:tr>
              <a:tr h="85202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57" marR="44957" marT="0" marB="0"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«Бокс», г. Пыть-Ях, зона «массив» Центральная промышленная, ул.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Тепловский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тракт (гаражи для стоянки техники производственной базы)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57" marR="44957" marT="0" marB="0"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инвестиций: 4,0 млн. руб.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площадь здания -487,8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57" marR="44957" marT="0" marB="0">
                    <a:solidFill>
                      <a:schemeClr val="bg1">
                        <a:alpha val="67000"/>
                      </a:schemeClr>
                    </a:solidFill>
                  </a:tcPr>
                </a:tc>
              </a:tr>
              <a:tr h="228974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57" marR="44957" marT="0" marB="0"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Реконструкция (замена) парка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темных нефтепродуктов на парк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светлых нефтепродуктов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объемом 3000м3, замена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РВС400м3-1шт и РВС700м3-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1шт. на РВС2000м3 на площадке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нефтебазы по хранению и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перевалке нефти и нефтепродуктов, расположенной по адресу: ХМАО-Югра, г. Пыть-Ях,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промзона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«Центральная», ул. «Магистральная».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Корректировка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57" marR="44957" marT="0" marB="0"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инвестиций: 19,0 млн. руб.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объем проектируемого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резервуарного парка – 3000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куб.м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57" marR="44957" marT="0" marB="0">
                    <a:solidFill>
                      <a:schemeClr val="bg1">
                        <a:alpha val="88000"/>
                      </a:schemeClr>
                    </a:solidFill>
                  </a:tcPr>
                </a:tc>
              </a:tr>
              <a:tr h="56272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57" marR="44957" marT="0" marB="0"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Городская Соборная Мечеть,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Пыть-Ях, мкр. 6 Пионерный,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Фармана Салманова, 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57" marR="44957" marT="0" marB="0"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инвестиций: 45,0 млн. руб.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площадь здания - 846,5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57" marR="44957" marT="0" marB="0">
                    <a:solidFill>
                      <a:schemeClr val="bg1">
                        <a:alpha val="67000"/>
                      </a:schemeClr>
                    </a:solidFill>
                  </a:tcPr>
                </a:tc>
              </a:tr>
              <a:tr h="75461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57" marR="44957" marT="0" marB="0"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25195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Капитальный ремонт и реконструкция сетей тепло- и водоснабжения на участке от ТК115 до ТК102 г. Пыть-Ях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57" marR="44957" marT="0" marB="0"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Реконструируемые инженерные сети, общей протяженностью 661,2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п.м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 78,93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57" marR="44957" marT="0" marB="0">
                    <a:solidFill>
                      <a:schemeClr val="bg1">
                        <a:alpha val="93000"/>
                      </a:schemeClr>
                    </a:solidFill>
                  </a:tcPr>
                </a:tc>
              </a:tr>
              <a:tr h="56272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57" marR="44957" marT="0" marB="0"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25195" algn="l"/>
                        </a:tabLs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в сфере глэмпинга -«Динопарк»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57" marR="44957" marT="0" marB="0"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Установлены гриль-домики, крытые террасы, благоустроены зоны для семейного отдыха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 10,0 млн.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57" marR="44957" marT="0" marB="0">
                    <a:solidFill>
                      <a:schemeClr val="bg1">
                        <a:alpha val="67000"/>
                      </a:schemeClr>
                    </a:solidFill>
                  </a:tcPr>
                </a:tc>
              </a:tr>
              <a:tr h="68011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57" marR="44957" marT="0" marB="0">
                    <a:solidFill>
                      <a:schemeClr val="bg1"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25195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«Центр нейропсихологической коррекции для детей-инвалидов и детей с ОВЗ»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57" marR="44957" marT="0" marB="0">
                    <a:solidFill>
                      <a:schemeClr val="bg1"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 около 1,3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57" marR="44957" marT="0" marB="0">
                    <a:solidFill>
                      <a:schemeClr val="bg1">
                        <a:alpha val="96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24424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083488" y="3887955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3089275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8600" y="102886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984" y="3244529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231" y="579120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544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8613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2951799"/>
              </p:ext>
            </p:extLst>
          </p:nvPr>
        </p:nvGraphicFramePr>
        <p:xfrm>
          <a:off x="792008" y="473087"/>
          <a:ext cx="8305800" cy="6274914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533400"/>
                <a:gridCol w="3124200"/>
                <a:gridCol w="3352800"/>
                <a:gridCol w="1295400"/>
              </a:tblGrid>
              <a:tr h="43037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№</a:t>
                      </a:r>
                      <a:r>
                        <a:rPr lang="ru-RU" sz="1200" baseline="0" dirty="0" smtClean="0"/>
                        <a:t> п/п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Наименование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Ожидаемый результат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Сроки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6659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Совместный паритетный проект «Строительство (реконструкция) нового здания вокзала Пыть-Яха»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ОАО «Российские железные дороги»</a:t>
                      </a: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Улучшение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благоустройства города, комфортный транспортный узел.</a:t>
                      </a:r>
                    </a:p>
                    <a:p>
                      <a:pPr algn="l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инвестиций: 1 282,0 млн. руб.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до исполнения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7421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00325" algn="l"/>
                        </a:tabLst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Концессионное соглашение в отношении объектов уличного освещения  (АО «ЮТЭК-РС»)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Реконструкция (модернизация) 86 объектов уличного освещения</a:t>
                      </a:r>
                    </a:p>
                    <a:p>
                      <a:pPr algn="l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инвестиций: 45,3 млн. руб.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2023-2039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0907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сетей (техническое перевооружение и реконструкция) электроснабжения Инвестиционная программа АО «ЮТЭК-РС»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Реконструкция электросетевого комплекса. Обеспечение повышения надежности электроснабжения потребителей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города</a:t>
                      </a:r>
                    </a:p>
                    <a:p>
                      <a:pPr algn="l"/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рабочих мест</a:t>
                      </a:r>
                    </a:p>
                    <a:p>
                      <a:pPr algn="l"/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 645,82 млн. руб. 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2027</a:t>
                      </a:r>
                    </a:p>
                    <a:p>
                      <a:pPr algn="ctr"/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27101"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цеха по выпуску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бурильных труб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Выпуск бурильных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труб</a:t>
                      </a:r>
                      <a:b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инвестиций: 847,0 млн. руб.</a:t>
                      </a:r>
                      <a:b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рабочих мест: 70 единиц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 исполнения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45279"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Производство, модернизация основных фондов ООО «ЭКОТОН»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инвестиций: 918,2 млн. руб.</a:t>
                      </a:r>
                    </a:p>
                    <a:p>
                      <a:pPr algn="l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до 100 рабочих </a:t>
                      </a:r>
                      <a:r>
                        <a:rPr lang="ru-RU" sz="1200" b="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2022-до исполнения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96621"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Реконструкция инженерно-технических средств охраны объекта: Котельная "Мамонтово"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Реконструкция ИТСО, обеспечивающие сохранность и безопасность объекта. Протяженность реконструируемых линий 610 метров.</a:t>
                      </a:r>
                    </a:p>
                    <a:p>
                      <a:pPr algn="l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инвестиций: 32,3 млн. </a:t>
                      </a:r>
                      <a:r>
                        <a:rPr lang="ru-RU" sz="1200" b="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2022-2025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96621"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Реконструкция инженерно-технических средств охраны объекта: Котельная "Таёжная"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Реконструкция ИТСО, обеспечивающие сохранность и безопасность объекта. Протяженность реконструируемых линий 700 метров.</a:t>
                      </a:r>
                    </a:p>
                    <a:p>
                      <a:pPr algn="l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инвестиций: 43,3 млн. руб.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2022-2025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9860" y="-179621"/>
            <a:ext cx="1011583" cy="106949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11557" y="60887"/>
            <a:ext cx="7026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Реализуемые </a:t>
            </a:r>
            <a:r>
              <a:rPr lang="ru-RU" b="1" dirty="0">
                <a:solidFill>
                  <a:srgbClr val="0070C0"/>
                </a:solidFill>
                <a:cs typeface="Times New Roman" panose="02020603050405020304" pitchFamily="18" charset="0"/>
              </a:rPr>
              <a:t>инвестиционные </a:t>
            </a:r>
            <a:r>
              <a:rPr lang="ru-RU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проекты</a:t>
            </a:r>
            <a:endParaRPr lang="ru-RU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89982" y="573750"/>
            <a:ext cx="8242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>
                <a:solidFill>
                  <a:srgbClr val="000000"/>
                </a:solidFill>
              </a:rPr>
              <a:t>Основан </a:t>
            </a:r>
            <a:endParaRPr lang="ru-RU" sz="1000" b="1" kern="0" dirty="0" smtClean="0">
              <a:solidFill>
                <a:srgbClr val="000000"/>
              </a:solidFill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 smtClean="0">
                <a:solidFill>
                  <a:srgbClr val="000000"/>
                </a:solidFill>
              </a:rPr>
              <a:t>в </a:t>
            </a:r>
            <a:r>
              <a:rPr lang="ru-RU" sz="1000" b="1" kern="0" dirty="0">
                <a:solidFill>
                  <a:srgbClr val="000000"/>
                </a:solidFill>
              </a:rPr>
              <a:t>1990 году</a:t>
            </a:r>
          </a:p>
        </p:txBody>
      </p:sp>
    </p:spTree>
    <p:extLst>
      <p:ext uri="{BB962C8B-B14F-4D97-AF65-F5344CB8AC3E}">
        <p14:creationId xmlns:p14="http://schemas.microsoft.com/office/powerpoint/2010/main" val="38073480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083488" y="3887955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3089275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8600" y="102886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984" y="3244529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231" y="579120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544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8613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4811992"/>
              </p:ext>
            </p:extLst>
          </p:nvPr>
        </p:nvGraphicFramePr>
        <p:xfrm>
          <a:off x="621369" y="1028863"/>
          <a:ext cx="8305800" cy="5448137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533400"/>
                <a:gridCol w="3124200"/>
                <a:gridCol w="3352800"/>
                <a:gridCol w="1295400"/>
              </a:tblGrid>
              <a:tr h="43037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№</a:t>
                      </a:r>
                      <a:r>
                        <a:rPr lang="ru-RU" sz="1200" baseline="0" dirty="0" smtClean="0"/>
                        <a:t> п/п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Наименование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Ожидаемый результат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Сроки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8757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индустриального производственно-логистического парка в г. Пыть-Яхе 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транспортно-логистических линий; рост промышленного производства; повышение производительности предприятия; создание дополнительных рабочих мест.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до исполнения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7421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00325" algn="l"/>
                        </a:tabLst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в сфере </a:t>
                      </a:r>
                      <a:r>
                        <a:rPr lang="ru-RU" sz="1200" b="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глэмпинга</a:t>
                      </a: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1200" b="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Динопарк</a:t>
                      </a: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эко-туризма; социальная эффективность: создание дополнительных рабочих мест, развитие физической культуры и спорта; проведение тематических культурных мероприятий; привлечение инвестиций.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r>
                        <a:rPr lang="ru-RU" sz="12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до исполнения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0907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объекта: «Физкультурно- спортивный комплекс» для единоборств по адресу: г. Пыть-Ях, 10 микрорайон «Мамонтово»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обеспеченности горожан спортивными объектами. Увеличение систематически занимающегося населения физической культурой и спортом.</a:t>
                      </a:r>
                    </a:p>
                    <a:p>
                      <a:pPr algn="l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Мощность объекта: общая площадь здания 3350 </a:t>
                      </a:r>
                      <a:r>
                        <a:rPr lang="ru-RU" sz="1200" b="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.; вместимость трибун 152 пос./мест; пропускная способность 84 чел./смена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2026</a:t>
                      </a:r>
                    </a:p>
                    <a:p>
                      <a:pPr algn="ctr"/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27101"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и модернизация нежилой недвижимости и спецтехники ООО «Кристалл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инвестиций: 599,0 млн. руб.</a:t>
                      </a:r>
                    </a:p>
                    <a:p>
                      <a:pPr algn="l"/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2023-до исполнения</a:t>
                      </a:r>
                    </a:p>
                    <a:p>
                      <a:pPr algn="ctr"/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085843"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Энергосервисные</a:t>
                      </a: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контракты на оказание услуг, направленных на энергосбережение и повышение эффективности использования электрической энергии на нужды наружного освещения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Энергосбережение электрической энергии в 3-х образовательных учреждениях</a:t>
                      </a:r>
                    </a:p>
                    <a:p>
                      <a:pPr algn="l"/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инвестиций: 1,6 млн. руб.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2019-2025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5075" y="-152401"/>
            <a:ext cx="1118840" cy="118288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90800" y="356772"/>
            <a:ext cx="7026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Реализуемые </a:t>
            </a:r>
            <a:r>
              <a:rPr lang="ru-RU" b="1" dirty="0">
                <a:solidFill>
                  <a:srgbClr val="0070C0"/>
                </a:solidFill>
                <a:cs typeface="Times New Roman" panose="02020603050405020304" pitchFamily="18" charset="0"/>
              </a:rPr>
              <a:t>инвестиционные проекты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-76200" y="679654"/>
            <a:ext cx="8242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>
                <a:solidFill>
                  <a:srgbClr val="000000"/>
                </a:solidFill>
              </a:rPr>
              <a:t>Основан </a:t>
            </a:r>
            <a:endParaRPr lang="ru-RU" sz="1000" b="1" kern="0" dirty="0" smtClean="0">
              <a:solidFill>
                <a:srgbClr val="000000"/>
              </a:solidFill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 smtClean="0">
                <a:solidFill>
                  <a:srgbClr val="000000"/>
                </a:solidFill>
              </a:rPr>
              <a:t>в </a:t>
            </a:r>
            <a:r>
              <a:rPr lang="ru-RU" sz="1000" b="1" kern="0" dirty="0">
                <a:solidFill>
                  <a:srgbClr val="000000"/>
                </a:solidFill>
              </a:rPr>
              <a:t>1990 году</a:t>
            </a:r>
          </a:p>
        </p:txBody>
      </p:sp>
    </p:spTree>
    <p:extLst>
      <p:ext uri="{BB962C8B-B14F-4D97-AF65-F5344CB8AC3E}">
        <p14:creationId xmlns:p14="http://schemas.microsoft.com/office/powerpoint/2010/main" val="23651420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083488" y="3887955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3089275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8600" y="102886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984" y="3244529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231" y="579120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544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8613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6877195"/>
              </p:ext>
            </p:extLst>
          </p:nvPr>
        </p:nvGraphicFramePr>
        <p:xfrm>
          <a:off x="570805" y="1389063"/>
          <a:ext cx="8305800" cy="45720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533400"/>
                <a:gridCol w="3124200"/>
                <a:gridCol w="3352800"/>
                <a:gridCol w="1295400"/>
              </a:tblGrid>
              <a:tr h="44886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№</a:t>
                      </a:r>
                      <a:r>
                        <a:rPr lang="ru-RU" sz="1200" baseline="0" dirty="0" smtClean="0"/>
                        <a:t> п/п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Наименование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Ожидаемый результат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Сроки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07955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Реконструкция объекта капитального строительства: "Канализационная станция КНС-3Г в мкр. №3 "Кедровый" в г. Пыть-Ях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Реконструкция КНС -3Г, мощностью 28800 </a:t>
                      </a:r>
                      <a:r>
                        <a:rPr lang="ru-RU" sz="1200" b="0" i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куб.м</a:t>
                      </a:r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/сутки</a:t>
                      </a:r>
                    </a:p>
                    <a:p>
                      <a:pPr algn="l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инвестиций: 7,9 млн. руб. (разработка ПСД)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2023-2025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07955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00325" algn="l"/>
                        </a:tabLst>
                      </a:pPr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Централизованное газоснабжение индивидуальной жилой застройки, расположенной по адресу: г. Пыть-Ях, мкр. 8 "Горка"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инвестиций: 6,0 млн. руб. (разработка ПСД)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2023-2024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4000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Капитальный ремонт и реконструкция сетей тепло- и водоснабжения на участке от ТК115 до ТК102 г. Пыть-Ях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Реконструируемые инженерные сети, общей протяженностью 661,2 </a:t>
                      </a:r>
                      <a:r>
                        <a:rPr lang="ru-RU" sz="1200" b="0" i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п.м</a:t>
                      </a:r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l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 60,3 млн. руб.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2020-2027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87501"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газопровода от пункта редуцирования газа </a:t>
                      </a:r>
                      <a:r>
                        <a:rPr lang="ru-RU" sz="1200" b="0" i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юлочного</a:t>
                      </a:r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типа (ГРПБ Пыть-Ях) до точки врезки в газопровод диаметром 720 мм высокого давления II категории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Газопровод, мощностью 42000 куб. метров.</a:t>
                      </a:r>
                    </a:p>
                    <a:p>
                      <a:pPr algn="l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 16,9 млн. руб.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2023-2027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07955"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участка сети водоснабжения "ТК М2 - узел V" по ул. Магистральная в г. Пыть-Ях"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водопроводных сетей, протяженностью 1800 п. метров.</a:t>
                      </a:r>
                    </a:p>
                    <a:p>
                      <a:pPr algn="l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 8,6</a:t>
                      </a:r>
                      <a:r>
                        <a:rPr lang="ru-RU" sz="1200" b="0" i="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(разработка ПСД)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5075" y="-152401"/>
            <a:ext cx="1118840" cy="118288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34742" y="497563"/>
            <a:ext cx="7026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Реализуемые </a:t>
            </a:r>
            <a:r>
              <a:rPr lang="ru-RU" b="1" dirty="0">
                <a:solidFill>
                  <a:srgbClr val="0070C0"/>
                </a:solidFill>
                <a:cs typeface="Times New Roman" panose="02020603050405020304" pitchFamily="18" charset="0"/>
              </a:rPr>
              <a:t>инвестиционные проекты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-76200" y="679654"/>
            <a:ext cx="8242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>
                <a:solidFill>
                  <a:srgbClr val="000000"/>
                </a:solidFill>
              </a:rPr>
              <a:t>Основан </a:t>
            </a:r>
            <a:endParaRPr lang="ru-RU" sz="1000" b="1" kern="0" dirty="0" smtClean="0">
              <a:solidFill>
                <a:srgbClr val="000000"/>
              </a:solidFill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 smtClean="0">
                <a:solidFill>
                  <a:srgbClr val="000000"/>
                </a:solidFill>
              </a:rPr>
              <a:t>в </a:t>
            </a:r>
            <a:r>
              <a:rPr lang="ru-RU" sz="1000" b="1" kern="0" dirty="0">
                <a:solidFill>
                  <a:srgbClr val="000000"/>
                </a:solidFill>
              </a:rPr>
              <a:t>1990 году</a:t>
            </a:r>
          </a:p>
        </p:txBody>
      </p:sp>
    </p:spTree>
    <p:extLst>
      <p:ext uri="{BB962C8B-B14F-4D97-AF65-F5344CB8AC3E}">
        <p14:creationId xmlns:p14="http://schemas.microsoft.com/office/powerpoint/2010/main" val="12943649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083488" y="3887955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3089275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8600" y="102886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984" y="3244529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231" y="579120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544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8613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0239574"/>
              </p:ext>
            </p:extLst>
          </p:nvPr>
        </p:nvGraphicFramePr>
        <p:xfrm>
          <a:off x="626685" y="1453983"/>
          <a:ext cx="8305800" cy="393192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533400"/>
                <a:gridCol w="3124200"/>
                <a:gridCol w="3352800"/>
                <a:gridCol w="1295400"/>
              </a:tblGrid>
              <a:tr h="44886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№</a:t>
                      </a:r>
                      <a:r>
                        <a:rPr lang="ru-RU" sz="1200" baseline="0" dirty="0" smtClean="0"/>
                        <a:t> п/п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Наименование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Ожидаемый результат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Сроки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07955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проектной, сметной документации с последующим строительством 1 этапа дорог улиц Брусничная, Заречная, </a:t>
                      </a:r>
                      <a:r>
                        <a:rPr lang="ru-RU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Балыкская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Загородная, Дружбы, Хрустальный проезд в мкр. 9 Черемушки г. Пыть-Ях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ПСД для строительства дорог, общей протяженностью 1,4 км.</a:t>
                      </a:r>
                    </a:p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 47,4 млн. рублей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4000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артезианских скважин №5, №6, №7 ул. Первопроходцев ВОС-1, </a:t>
                      </a:r>
                      <a:r>
                        <a:rPr lang="ru-RU" sz="1200" b="0" i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промзона</a:t>
                      </a:r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"Северная-Восточная", г. Пыть-Ях; скважин №8, №9, №16, №19, №20, ВОС-3, "Мамонтовское месторождение нефти", г. Пыть-Ях. Ликвидация скважин №5, №6, №7 ул. Первопроходцев ВОС-1, </a:t>
                      </a:r>
                      <a:r>
                        <a:rPr lang="ru-RU" sz="1200" b="0" i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промзона</a:t>
                      </a:r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"Северная-Восточная", г. Пыть-Ях; скважин №8, №9, №16, №19, №20, ВОС-3, "Мамонтовское месторождение нефти", г. Пыть-Ях.</a:t>
                      </a:r>
                    </a:p>
                    <a:p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артезианских скважин для водоочистных сооружений.</a:t>
                      </a:r>
                    </a:p>
                    <a:p>
                      <a:pPr algn="l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 9,6 млн. рублей (разработка ПСД)</a:t>
                      </a:r>
                    </a:p>
                    <a:p>
                      <a:pPr algn="l"/>
                      <a:endParaRPr lang="ru-RU" sz="1200" b="0" i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l"/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3488" y="-169880"/>
            <a:ext cx="1118840" cy="118288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38400" y="572754"/>
            <a:ext cx="7026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Реализуемые </a:t>
            </a:r>
            <a:r>
              <a:rPr lang="ru-RU" b="1" dirty="0">
                <a:solidFill>
                  <a:srgbClr val="0070C0"/>
                </a:solidFill>
                <a:cs typeface="Times New Roman" panose="02020603050405020304" pitchFamily="18" charset="0"/>
              </a:rPr>
              <a:t>инвестиционные проекты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-76200" y="679654"/>
            <a:ext cx="8242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>
                <a:solidFill>
                  <a:srgbClr val="000000"/>
                </a:solidFill>
              </a:rPr>
              <a:t>Основан </a:t>
            </a:r>
            <a:endParaRPr lang="ru-RU" sz="1000" b="1" kern="0" dirty="0" smtClean="0">
              <a:solidFill>
                <a:srgbClr val="000000"/>
              </a:solidFill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 smtClean="0">
                <a:solidFill>
                  <a:srgbClr val="000000"/>
                </a:solidFill>
              </a:rPr>
              <a:t>в </a:t>
            </a:r>
            <a:r>
              <a:rPr lang="ru-RU" sz="1000" b="1" kern="0" dirty="0">
                <a:solidFill>
                  <a:srgbClr val="000000"/>
                </a:solidFill>
              </a:rPr>
              <a:t>1990 году</a:t>
            </a:r>
          </a:p>
        </p:txBody>
      </p:sp>
    </p:spTree>
    <p:extLst>
      <p:ext uri="{BB962C8B-B14F-4D97-AF65-F5344CB8AC3E}">
        <p14:creationId xmlns:p14="http://schemas.microsoft.com/office/powerpoint/2010/main" val="23070835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083488" y="3887955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3089275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8600" y="102886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984" y="3244529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231" y="579120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544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8613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005124"/>
              </p:ext>
            </p:extLst>
          </p:nvPr>
        </p:nvGraphicFramePr>
        <p:xfrm>
          <a:off x="626685" y="1453983"/>
          <a:ext cx="8305800" cy="4567047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533400"/>
                <a:gridCol w="3124200"/>
                <a:gridCol w="3352800"/>
                <a:gridCol w="1295400"/>
              </a:tblGrid>
              <a:tr h="44886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№</a:t>
                      </a:r>
                      <a:r>
                        <a:rPr lang="ru-RU" sz="1200" baseline="0" dirty="0" smtClean="0"/>
                        <a:t> п/п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Наименование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Ожидаемый результат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Сроки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07955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25195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Строительство объекта: «Физкультурно- спортивный комплекс» для единоборств по адресу: г. Пыть-Ях, 10 микрорайон «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Мамонтово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обеспеченности горожан спортивными объектами. Увеличение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систематически занимающегося населения физической культурой и спортом.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Мощность объекта: общая площадь здания 3350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.; вместимость трибун 152 пос./мест; пропускная способность 84 чел./смена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 - 494 926,6  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2022-2026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07955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25195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Разработка проектной, сметной документации с последующим строительством 1 этапа дорог улиц Брусничная, Заречная,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Балыкская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Загородная, Дружбы, Хрустальный проезд в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9 Черемушки г. Пыть-Ях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ПСД для строительства дорог, общей протяженностью 1,4 км.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 47,4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4000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25195" algn="l"/>
                        </a:tabLs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Реконструкция объекта «Путепровод через железнодорожные пути в г. Пыть-Яхе»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безопасности движения автомобильного и железнодорожного транспорта. Обеспечение транспортной доступностью жителей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№2а «Лесников» и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№7 «Газовиков».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Протяжённость 166,9 м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 254,9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3488" y="-169880"/>
            <a:ext cx="1118840" cy="118288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38400" y="572754"/>
            <a:ext cx="7026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Реализуемые </a:t>
            </a:r>
            <a:r>
              <a:rPr lang="ru-RU" b="1" dirty="0">
                <a:solidFill>
                  <a:srgbClr val="0070C0"/>
                </a:solidFill>
                <a:cs typeface="Times New Roman" panose="02020603050405020304" pitchFamily="18" charset="0"/>
              </a:rPr>
              <a:t>инвестиционные проекты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-76200" y="679654"/>
            <a:ext cx="8242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>
                <a:solidFill>
                  <a:srgbClr val="000000"/>
                </a:solidFill>
              </a:rPr>
              <a:t>Основан </a:t>
            </a:r>
            <a:endParaRPr lang="ru-RU" sz="1000" b="1" kern="0" dirty="0" smtClean="0">
              <a:solidFill>
                <a:srgbClr val="000000"/>
              </a:solidFill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 smtClean="0">
                <a:solidFill>
                  <a:srgbClr val="000000"/>
                </a:solidFill>
              </a:rPr>
              <a:t>в </a:t>
            </a:r>
            <a:r>
              <a:rPr lang="ru-RU" sz="1000" b="1" kern="0" dirty="0">
                <a:solidFill>
                  <a:srgbClr val="000000"/>
                </a:solidFill>
              </a:rPr>
              <a:t>1990 году</a:t>
            </a:r>
          </a:p>
        </p:txBody>
      </p:sp>
    </p:spTree>
    <p:extLst>
      <p:ext uri="{BB962C8B-B14F-4D97-AF65-F5344CB8AC3E}">
        <p14:creationId xmlns:p14="http://schemas.microsoft.com/office/powerpoint/2010/main" val="8557137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083488" y="3887955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3089275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8600" y="102886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984" y="3244529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231" y="579120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544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8613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9122072"/>
              </p:ext>
            </p:extLst>
          </p:nvPr>
        </p:nvGraphicFramePr>
        <p:xfrm>
          <a:off x="748065" y="1434229"/>
          <a:ext cx="8167741" cy="4661771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524535"/>
                <a:gridCol w="3072269"/>
                <a:gridCol w="3297069"/>
                <a:gridCol w="1273868"/>
              </a:tblGrid>
              <a:tr h="7373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№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п/п</a:t>
                      </a:r>
                      <a:endParaRPr lang="ru-RU" sz="1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28" marR="64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Наименование</a:t>
                      </a:r>
                      <a:endParaRPr lang="ru-RU" sz="1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28" marR="64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Ожидаемый результат</a:t>
                      </a:r>
                      <a:endParaRPr lang="ru-RU" sz="1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28" marR="6482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Сроки реализации </a:t>
                      </a:r>
                      <a:endParaRPr lang="ru-RU" sz="1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28" marR="64828" marT="0" marB="0"/>
                </a:tc>
              </a:tr>
              <a:tr h="3924400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28" marR="64828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Средняя общеобразовательная школа в г. Пыть-Ях (Общеобразовательная организация с универсальной </a:t>
                      </a:r>
                      <a:r>
                        <a:rPr lang="ru-RU" sz="12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безбарьерной</a:t>
                      </a:r>
                      <a:r>
                        <a:rPr lang="ru-RU" sz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средой)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Заправка для электромобилей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28" marR="64828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Обеспечение доступности качественного образования. Сокращение количества обучающихся во 2 смену.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Мощность школы – 1000 мест.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Создание 172 рабочих мест.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Объем инвестиций - 5 044,8 млн. руб.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Развитие транспортной инфраструктуры для зарядки электромобилей.</a:t>
                      </a:r>
                      <a:endParaRPr lang="ru-RU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Срок реализации проекта -  3 месяца.</a:t>
                      </a:r>
                      <a:endParaRPr lang="ru-RU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Срок окупаемости - 7 лет</a:t>
                      </a:r>
                      <a:endParaRPr lang="ru-RU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колонок - 1 единица на 2 автомобиля</a:t>
                      </a:r>
                      <a:endParaRPr lang="ru-RU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рабочих мест -  1 единица </a:t>
                      </a:r>
                      <a:endParaRPr lang="ru-RU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Объем инвестиций - 2,0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млн.руб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28" marR="64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2029</a:t>
                      </a:r>
                      <a:r>
                        <a:rPr lang="ru-RU" sz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до исполнения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baseline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baseline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baseline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baseline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baseline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baseline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baseline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2025 год - до исполнения</a:t>
                      </a:r>
                      <a:endParaRPr lang="ru-RU" sz="1200" baseline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28" marR="64828" marT="0" marB="0"/>
                </a:tc>
              </a:tr>
            </a:tbl>
          </a:graphicData>
        </a:graphic>
      </p:graphicFrame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5075" y="-152401"/>
            <a:ext cx="1118840" cy="118288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18892" y="517922"/>
            <a:ext cx="7026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cs typeface="Times New Roman" panose="02020603050405020304" pitchFamily="18" charset="0"/>
              </a:rPr>
              <a:t>Планируемые к реализации инвестиционные проекты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-76200" y="679654"/>
            <a:ext cx="8242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>
                <a:solidFill>
                  <a:srgbClr val="000000"/>
                </a:solidFill>
              </a:rPr>
              <a:t>Основан </a:t>
            </a:r>
            <a:endParaRPr lang="ru-RU" sz="1000" b="1" kern="0" dirty="0" smtClean="0">
              <a:solidFill>
                <a:srgbClr val="000000"/>
              </a:solidFill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 smtClean="0">
                <a:solidFill>
                  <a:srgbClr val="000000"/>
                </a:solidFill>
              </a:rPr>
              <a:t>в </a:t>
            </a:r>
            <a:r>
              <a:rPr lang="ru-RU" sz="1000" b="1" kern="0" dirty="0">
                <a:solidFill>
                  <a:srgbClr val="000000"/>
                </a:solidFill>
              </a:rPr>
              <a:t>1990 году</a:t>
            </a:r>
          </a:p>
        </p:txBody>
      </p:sp>
    </p:spTree>
    <p:extLst>
      <p:ext uri="{BB962C8B-B14F-4D97-AF65-F5344CB8AC3E}">
        <p14:creationId xmlns:p14="http://schemas.microsoft.com/office/powerpoint/2010/main" val="42665392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114800" y="3887955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3089275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862" y="819662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984" y="3244529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2429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544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7026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627034"/>
              </p:ext>
            </p:extLst>
          </p:nvPr>
        </p:nvGraphicFramePr>
        <p:xfrm>
          <a:off x="429774" y="1292408"/>
          <a:ext cx="8249859" cy="1737348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616811"/>
                <a:gridCol w="2563585"/>
                <a:gridCol w="2961263"/>
                <a:gridCol w="2108200"/>
              </a:tblGrid>
              <a:tr h="1058628">
                <a:tc>
                  <a:txBody>
                    <a:bodyPr/>
                    <a:lstStyle>
                      <a:lvl1pPr marL="0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1pPr>
                      <a:lvl2pPr marL="457206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2pPr>
                      <a:lvl3pPr marL="914411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3pPr>
                      <a:lvl4pPr marL="1371617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4pPr>
                      <a:lvl5pPr marL="1828823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5pPr>
                      <a:lvl6pPr marL="2286029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6pPr>
                      <a:lvl7pPr marL="2743235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7pPr>
                      <a:lvl8pPr marL="3200440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8pPr>
                      <a:lvl9pPr marL="3657646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/>
                        <a:t>№ п/п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1pPr>
                      <a:lvl2pPr marL="457206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2pPr>
                      <a:lvl3pPr marL="914411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3pPr>
                      <a:lvl4pPr marL="1371617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4pPr>
                      <a:lvl5pPr marL="1828823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5pPr>
                      <a:lvl6pPr marL="2286029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6pPr>
                      <a:lvl7pPr marL="2743235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7pPr>
                      <a:lvl8pPr marL="3200440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8pPr>
                      <a:lvl9pPr marL="3657646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/>
                        <a:t>Кадастровый номер земельного участка (при наличии) или номер кадастрового квартала, в границах которого может быть образован земельный участок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1pPr>
                      <a:lvl2pPr marL="457206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2pPr>
                      <a:lvl3pPr marL="914411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3pPr>
                      <a:lvl4pPr marL="1371617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4pPr>
                      <a:lvl5pPr marL="1828823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5pPr>
                      <a:lvl6pPr marL="2286029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6pPr>
                      <a:lvl7pPr marL="2743235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7pPr>
                      <a:lvl8pPr marL="3200440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8pPr>
                      <a:lvl9pPr marL="3657646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/>
                        <a:t>Площадь земельного участка или площадь территории кадастрового квартала</a:t>
                      </a:r>
                    </a:p>
                    <a:p>
                      <a:pPr algn="ctr"/>
                      <a:r>
                        <a:rPr lang="ru-RU" sz="1200" dirty="0" smtClean="0"/>
                        <a:t>(ориентировочная), в границах которой может быть образован земельный участок, кв. м</a:t>
                      </a:r>
                      <a:endParaRPr lang="ru-RU" sz="1200" b="0" i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1pPr>
                      <a:lvl2pPr marL="457206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2pPr>
                      <a:lvl3pPr marL="914411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3pPr>
                      <a:lvl4pPr marL="1371617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4pPr>
                      <a:lvl5pPr marL="1828823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5pPr>
                      <a:lvl6pPr marL="2286029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6pPr>
                      <a:lvl7pPr marL="2743235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7pPr>
                      <a:lvl8pPr marL="3200440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8pPr>
                      <a:lvl9pPr marL="3657646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/>
                        <a:t>Адрес (местоположение) земельного участка в г. </a:t>
                      </a:r>
                      <a:r>
                        <a:rPr lang="ru-RU" sz="1200" dirty="0" err="1" smtClean="0"/>
                        <a:t>Пыть-Ях</a:t>
                      </a:r>
                      <a:endParaRPr lang="ru-RU" sz="1200" b="0" i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/>
                </a:tc>
              </a:tr>
              <a:tr h="264654">
                <a:tc>
                  <a:txBody>
                    <a:bodyPr/>
                    <a:lstStyle>
                      <a:lvl1pPr marL="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1pPr>
                      <a:lvl2pPr marL="45720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2pPr>
                      <a:lvl3pPr marL="914411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3pPr>
                      <a:lvl4pPr marL="1371617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4pPr>
                      <a:lvl5pPr marL="1828823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5pPr>
                      <a:lvl6pPr marL="2286029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6pPr>
                      <a:lvl7pPr marL="2743235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7pPr>
                      <a:lvl8pPr marL="320044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8pPr>
                      <a:lvl9pPr marL="365764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/>
                        <a:t>1.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1pPr>
                      <a:lvl2pPr marL="45720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2pPr>
                      <a:lvl3pPr marL="914411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3pPr>
                      <a:lvl4pPr marL="1371617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4pPr>
                      <a:lvl5pPr marL="1828823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5pPr>
                      <a:lvl6pPr marL="2286029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6pPr>
                      <a:lvl7pPr marL="2743235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7pPr>
                      <a:lvl8pPr marL="320044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8pPr>
                      <a:lvl9pPr marL="365764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/>
                        <a:t>86:15:0101030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1pPr>
                      <a:lvl2pPr marL="45720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2pPr>
                      <a:lvl3pPr marL="914411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3pPr>
                      <a:lvl4pPr marL="1371617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4pPr>
                      <a:lvl5pPr marL="1828823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5pPr>
                      <a:lvl6pPr marL="2286029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6pPr>
                      <a:lvl7pPr marL="2743235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7pPr>
                      <a:lvl8pPr marL="320044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8pPr>
                      <a:lvl9pPr marL="365764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/>
                        <a:t>18</a:t>
                      </a:r>
                      <a:r>
                        <a:rPr lang="ru-RU" sz="1200" baseline="0" dirty="0" smtClean="0"/>
                        <a:t> 000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1pPr>
                      <a:lvl2pPr marL="45720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2pPr>
                      <a:lvl3pPr marL="914411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3pPr>
                      <a:lvl4pPr marL="1371617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4pPr>
                      <a:lvl5pPr marL="1828823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5pPr>
                      <a:lvl6pPr marL="2286029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6pPr>
                      <a:lvl7pPr marL="2743235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7pPr>
                      <a:lvl8pPr marL="320044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8pPr>
                      <a:lvl9pPr marL="365764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9pPr>
                    </a:lstStyle>
                    <a:p>
                      <a:r>
                        <a:rPr lang="ru-RU" sz="1200" dirty="0" err="1" smtClean="0"/>
                        <a:t>Промзона</a:t>
                      </a:r>
                      <a:r>
                        <a:rPr lang="ru-RU" sz="1200" baseline="0" dirty="0" smtClean="0"/>
                        <a:t> «Южная»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/>
                </a:tc>
              </a:tr>
              <a:tr h="264654">
                <a:tc>
                  <a:txBody>
                    <a:bodyPr/>
                    <a:lstStyle>
                      <a:lvl1pPr marL="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1pPr>
                      <a:lvl2pPr marL="45720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2pPr>
                      <a:lvl3pPr marL="914411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3pPr>
                      <a:lvl4pPr marL="1371617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4pPr>
                      <a:lvl5pPr marL="1828823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5pPr>
                      <a:lvl6pPr marL="2286029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6pPr>
                      <a:lvl7pPr marL="2743235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7pPr>
                      <a:lvl8pPr marL="320044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8pPr>
                      <a:lvl9pPr marL="365764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/>
                        <a:t>2. 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1pPr>
                      <a:lvl2pPr marL="45720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2pPr>
                      <a:lvl3pPr marL="914411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3pPr>
                      <a:lvl4pPr marL="1371617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4pPr>
                      <a:lvl5pPr marL="1828823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5pPr>
                      <a:lvl6pPr marL="2286029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6pPr>
                      <a:lvl7pPr marL="2743235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7pPr>
                      <a:lvl8pPr marL="320044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8pPr>
                      <a:lvl9pPr marL="365764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/>
                        <a:t>86:15:0101030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1pPr>
                      <a:lvl2pPr marL="45720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2pPr>
                      <a:lvl3pPr marL="914411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3pPr>
                      <a:lvl4pPr marL="1371617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4pPr>
                      <a:lvl5pPr marL="1828823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5pPr>
                      <a:lvl6pPr marL="2286029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6pPr>
                      <a:lvl7pPr marL="2743235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7pPr>
                      <a:lvl8pPr marL="320044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8pPr>
                      <a:lvl9pPr marL="365764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/>
                        <a:t>27 000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1pPr>
                      <a:lvl2pPr marL="45720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2pPr>
                      <a:lvl3pPr marL="914411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3pPr>
                      <a:lvl4pPr marL="1371617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4pPr>
                      <a:lvl5pPr marL="1828823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5pPr>
                      <a:lvl6pPr marL="2286029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6pPr>
                      <a:lvl7pPr marL="2743235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7pPr>
                      <a:lvl8pPr marL="320044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8pPr>
                      <a:lvl9pPr marL="365764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9pPr>
                    </a:lstStyle>
                    <a:p>
                      <a:r>
                        <a:rPr lang="ru-RU" sz="1200" dirty="0" err="1" smtClean="0"/>
                        <a:t>Промзона</a:t>
                      </a:r>
                      <a:r>
                        <a:rPr lang="ru-RU" sz="1200" baseline="0" dirty="0" smtClean="0"/>
                        <a:t> «Южная»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/>
                </a:tc>
              </a:tr>
            </a:tbl>
          </a:graphicData>
        </a:graphic>
      </p:graphicFrame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8" y="320868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52276" y="-54634"/>
            <a:ext cx="75011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Земельные участки предназначенные для реализации масштабных инвестиционных проектов</a:t>
            </a:r>
            <a:endParaRPr lang="ru-RU" sz="15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0173" y="-178879"/>
            <a:ext cx="1199894" cy="122706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38115" y="702342"/>
            <a:ext cx="685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800" b="1" dirty="0">
                <a:solidFill>
                  <a:prstClr val="black"/>
                </a:solidFill>
                <a:cs typeface="Times New Roman" panose="02020603050405020304" pitchFamily="18" charset="0"/>
              </a:rPr>
              <a:t>Основан в </a:t>
            </a:r>
          </a:p>
          <a:p>
            <a:pPr lvl="0" algn="ctr"/>
            <a:r>
              <a:rPr lang="ru-RU" sz="800" b="1" dirty="0">
                <a:solidFill>
                  <a:prstClr val="black"/>
                </a:solidFill>
                <a:cs typeface="Times New Roman" panose="02020603050405020304" pitchFamily="18" charset="0"/>
              </a:rPr>
              <a:t>1990 году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32388" y="724871"/>
            <a:ext cx="40655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Промышленные инвестиционные площадки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04005" y="6028698"/>
            <a:ext cx="86030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Все инвестиционные площадки размещены на Инвестиционном портале г. Пыть-Ях </a:t>
            </a:r>
            <a:r>
              <a:rPr lang="en-US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invest</a:t>
            </a:r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.</a:t>
            </a:r>
            <a:r>
              <a:rPr lang="en-US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gov86</a:t>
            </a:r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.</a:t>
            </a:r>
            <a:r>
              <a:rPr lang="en-US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org</a:t>
            </a:r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: </a:t>
            </a:r>
            <a:r>
              <a:rPr lang="ru-RU" sz="1600" dirty="0">
                <a:solidFill>
                  <a:srgbClr val="000000"/>
                </a:solidFill>
              </a:rPr>
              <a:t>Инвестируй в Пыть-Ях!/ Инвестиционные площадки</a:t>
            </a:r>
            <a:endParaRPr lang="ru-RU" sz="1600" dirty="0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483" y="3360902"/>
            <a:ext cx="3664546" cy="2450585"/>
          </a:xfrm>
          <a:prstGeom prst="round2Diag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9136" y="3362870"/>
            <a:ext cx="3839666" cy="2388295"/>
          </a:xfrm>
          <a:prstGeom prst="round2Diag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35" name="Шестиугольник 34"/>
          <p:cNvSpPr/>
          <p:nvPr/>
        </p:nvSpPr>
        <p:spPr>
          <a:xfrm rot="16200000">
            <a:off x="2089249" y="575340"/>
            <a:ext cx="529445" cy="445399"/>
          </a:xfrm>
          <a:prstGeom prst="hexagon">
            <a:avLst/>
          </a:prstGeom>
          <a:noFill/>
          <a:ln w="25400">
            <a:solidFill>
              <a:srgbClr val="002060"/>
            </a:solidFill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rgbClr val="002060"/>
              </a:solidFill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2346120" y="1063425"/>
            <a:ext cx="2225880" cy="0"/>
          </a:xfrm>
          <a:prstGeom prst="line">
            <a:avLst/>
          </a:prstGeom>
          <a:ln w="254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4554703" y="1062099"/>
            <a:ext cx="169697" cy="1326"/>
          </a:xfrm>
          <a:prstGeom prst="straightConnector1">
            <a:avLst/>
          </a:prstGeom>
          <a:ln w="2540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91720" y="636544"/>
            <a:ext cx="324504" cy="32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931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114798" y="4267200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3089275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8600" y="102886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984" y="3244529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2429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544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7026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2504" y="1392883"/>
            <a:ext cx="8821183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150" dirty="0" smtClean="0">
                <a:cs typeface="Times New Roman" panose="02020603050405020304" pitchFamily="18" charset="0"/>
              </a:rPr>
              <a:t>Решение Думы от 26.04.2007 №181 «Об утверждении Положения о муниципальной поддержке инвестиционных проектов на территории города Пыть-Яха» (с изм. от 14.10.2014 № 285);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150" dirty="0" smtClean="0">
                <a:cs typeface="Times New Roman" panose="02020603050405020304" pitchFamily="18" charset="0"/>
              </a:rPr>
              <a:t>Постановление </a:t>
            </a:r>
            <a:r>
              <a:rPr lang="ru-RU" sz="1150" dirty="0">
                <a:cs typeface="Times New Roman" panose="02020603050405020304" pitchFamily="18" charset="0"/>
              </a:rPr>
              <a:t>Главы города от 28.12.2017 </a:t>
            </a:r>
            <a:r>
              <a:rPr lang="ru-RU" sz="1150" dirty="0" smtClean="0">
                <a:cs typeface="Times New Roman" panose="02020603050405020304" pitchFamily="18" charset="0"/>
              </a:rPr>
              <a:t>№60-пг </a:t>
            </a:r>
            <a:r>
              <a:rPr lang="ru-RU" sz="1150" dirty="0">
                <a:cs typeface="Times New Roman" panose="02020603050405020304" pitchFamily="18" charset="0"/>
              </a:rPr>
              <a:t>«Об утверждении регламента </a:t>
            </a:r>
            <a:r>
              <a:rPr lang="ru-RU" sz="1150" dirty="0" smtClean="0">
                <a:cs typeface="Times New Roman" panose="02020603050405020304" pitchFamily="18" charset="0"/>
              </a:rPr>
              <a:t>сопровождения инвестиционных проектов </a:t>
            </a:r>
            <a:r>
              <a:rPr lang="ru-RU" sz="1150" dirty="0">
                <a:cs typeface="Times New Roman" panose="02020603050405020304" pitchFamily="18" charset="0"/>
              </a:rPr>
              <a:t>в муниципальном </a:t>
            </a:r>
            <a:r>
              <a:rPr lang="ru-RU" sz="1150" dirty="0" smtClean="0">
                <a:cs typeface="Times New Roman" panose="02020603050405020304" pitchFamily="18" charset="0"/>
              </a:rPr>
              <a:t>образовании городской </a:t>
            </a:r>
            <a:r>
              <a:rPr lang="ru-RU" sz="1150" dirty="0">
                <a:cs typeface="Times New Roman" panose="02020603050405020304" pitchFamily="18" charset="0"/>
              </a:rPr>
              <a:t>округ город </a:t>
            </a:r>
            <a:r>
              <a:rPr lang="ru-RU" sz="1150" dirty="0" err="1" smtClean="0">
                <a:cs typeface="Times New Roman" panose="02020603050405020304" pitchFamily="18" charset="0"/>
              </a:rPr>
              <a:t>Пыть-Ях</a:t>
            </a:r>
            <a:r>
              <a:rPr lang="ru-RU" sz="1150" dirty="0" smtClean="0">
                <a:cs typeface="Times New Roman" panose="02020603050405020304" pitchFamily="18" charset="0"/>
              </a:rPr>
              <a:t>» (с изм. от 11.01.2024 № 02-пг);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150" dirty="0" smtClean="0">
                <a:cs typeface="Times New Roman" panose="02020603050405020304" pitchFamily="18" charset="0"/>
              </a:rPr>
              <a:t>Постановление администрации </a:t>
            </a:r>
            <a:r>
              <a:rPr lang="ru-RU" sz="1150" dirty="0">
                <a:cs typeface="Times New Roman" panose="02020603050405020304" pitchFamily="18" charset="0"/>
              </a:rPr>
              <a:t>города  от 24.12.2015 </a:t>
            </a:r>
            <a:r>
              <a:rPr lang="ru-RU" sz="1150" dirty="0" smtClean="0">
                <a:cs typeface="Times New Roman" panose="02020603050405020304" pitchFamily="18" charset="0"/>
              </a:rPr>
              <a:t>№375-па </a:t>
            </a:r>
            <a:r>
              <a:rPr lang="ru-RU" sz="1150" dirty="0">
                <a:cs typeface="Times New Roman" panose="02020603050405020304" pitchFamily="18" charset="0"/>
              </a:rPr>
              <a:t>«Об утверждении порядка осуществления бюджетных инвестиций в объекты муниципальной собственности муниципального образования городской округ город Пыть-Ях</a:t>
            </a:r>
            <a:r>
              <a:rPr lang="ru-RU" sz="1150" dirty="0" smtClean="0">
                <a:cs typeface="Times New Roman" panose="02020603050405020304" pitchFamily="18" charset="0"/>
              </a:rPr>
              <a:t>» (пос. изм. от 16.01.2024 №06-па);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150" dirty="0">
                <a:cs typeface="Times New Roman" panose="02020603050405020304" pitchFamily="18" charset="0"/>
              </a:rPr>
              <a:t>Постановление администрации города от </a:t>
            </a:r>
            <a:r>
              <a:rPr lang="ru-RU" sz="1150" dirty="0" smtClean="0">
                <a:cs typeface="Times New Roman" panose="02020603050405020304" pitchFamily="18" charset="0"/>
              </a:rPr>
              <a:t>06.09.2018 №273-па «О Координационном совете по вопросам развития инвестиционной деятельности в </a:t>
            </a:r>
            <a:r>
              <a:rPr lang="ru-RU" sz="1150" dirty="0" err="1" smtClean="0">
                <a:cs typeface="Times New Roman" panose="02020603050405020304" pitchFamily="18" charset="0"/>
              </a:rPr>
              <a:t>горде</a:t>
            </a:r>
            <a:r>
              <a:rPr lang="ru-RU" sz="1150" dirty="0" smtClean="0">
                <a:cs typeface="Times New Roman" panose="02020603050405020304" pitchFamily="18" charset="0"/>
              </a:rPr>
              <a:t> </a:t>
            </a:r>
            <a:r>
              <a:rPr lang="ru-RU" sz="1150" dirty="0" err="1" smtClean="0">
                <a:cs typeface="Times New Roman" panose="02020603050405020304" pitchFamily="18" charset="0"/>
              </a:rPr>
              <a:t>Пыть-Ях</a:t>
            </a:r>
            <a:r>
              <a:rPr lang="ru-RU" sz="1150" dirty="0" err="1">
                <a:cs typeface="Times New Roman" panose="02020603050405020304" pitchFamily="18" charset="0"/>
              </a:rPr>
              <a:t>е</a:t>
            </a:r>
            <a:r>
              <a:rPr lang="ru-RU" sz="1150" dirty="0" smtClean="0">
                <a:cs typeface="Times New Roman" panose="02020603050405020304" pitchFamily="18" charset="0"/>
              </a:rPr>
              <a:t>» (с изм. от 20.12.2024 №282-па);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150" dirty="0" smtClean="0">
                <a:cs typeface="Times New Roman" panose="02020603050405020304" pitchFamily="18" charset="0"/>
              </a:rPr>
              <a:t>Постановление </a:t>
            </a:r>
            <a:r>
              <a:rPr lang="ru-RU" sz="1150" dirty="0">
                <a:cs typeface="Times New Roman" panose="02020603050405020304" pitchFamily="18" charset="0"/>
              </a:rPr>
              <a:t>администрации </a:t>
            </a:r>
            <a:r>
              <a:rPr lang="ru-RU" sz="1150" dirty="0" smtClean="0">
                <a:cs typeface="Times New Roman" panose="02020603050405020304" pitchFamily="18" charset="0"/>
              </a:rPr>
              <a:t>города от 14.12.2021 №575-па «О </a:t>
            </a:r>
            <a:r>
              <a:rPr lang="ru-RU" sz="1150" dirty="0">
                <a:cs typeface="Times New Roman" panose="02020603050405020304" pitchFamily="18" charset="0"/>
              </a:rPr>
              <a:t>порядке проведения проверки инвестиционных проектов на предмет эффективности использования средств бюджета муниципального образования </a:t>
            </a:r>
            <a:r>
              <a:rPr lang="ru-RU" sz="1150" dirty="0" smtClean="0">
                <a:cs typeface="Times New Roman" panose="02020603050405020304" pitchFamily="18" charset="0"/>
              </a:rPr>
              <a:t>город </a:t>
            </a:r>
            <a:r>
              <a:rPr lang="ru-RU" sz="1150" dirty="0">
                <a:cs typeface="Times New Roman" panose="02020603050405020304" pitchFamily="18" charset="0"/>
              </a:rPr>
              <a:t>Пыть-Ях, направляемых на капитальные </a:t>
            </a:r>
            <a:r>
              <a:rPr lang="ru-RU" sz="1150" dirty="0" smtClean="0">
                <a:cs typeface="Times New Roman" panose="02020603050405020304" pitchFamily="18" charset="0"/>
              </a:rPr>
              <a:t>вложения;</a:t>
            </a:r>
            <a:endParaRPr lang="ru-RU" sz="1150" dirty="0"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150" dirty="0" smtClean="0">
                <a:cs typeface="Times New Roman" panose="02020603050405020304" pitchFamily="18" charset="0"/>
              </a:rPr>
              <a:t>Распоряжение </a:t>
            </a:r>
            <a:r>
              <a:rPr lang="ru-RU" sz="1150" dirty="0">
                <a:cs typeface="Times New Roman" panose="02020603050405020304" pitchFamily="18" charset="0"/>
              </a:rPr>
              <a:t>администрации города от 26.04.2017 </a:t>
            </a:r>
            <a:r>
              <a:rPr lang="ru-RU" sz="1150" dirty="0" smtClean="0">
                <a:cs typeface="Times New Roman" panose="02020603050405020304" pitchFamily="18" charset="0"/>
              </a:rPr>
              <a:t>№756-ра </a:t>
            </a:r>
            <a:r>
              <a:rPr lang="ru-RU" sz="1150" dirty="0">
                <a:cs typeface="Times New Roman" panose="02020603050405020304" pitchFamily="18" charset="0"/>
              </a:rPr>
              <a:t>«Об утверждении порядка формирования плана создания объектов инвестиционной инфраструктуры в муниципальном образовании городской округ город </a:t>
            </a:r>
            <a:r>
              <a:rPr lang="ru-RU" sz="1150" dirty="0" err="1">
                <a:cs typeface="Times New Roman" panose="02020603050405020304" pitchFamily="18" charset="0"/>
              </a:rPr>
              <a:t>Пыть-Ях</a:t>
            </a:r>
            <a:r>
              <a:rPr lang="ru-RU" sz="1150" dirty="0" smtClean="0">
                <a:cs typeface="Times New Roman" panose="02020603050405020304" pitchFamily="18" charset="0"/>
              </a:rPr>
              <a:t>» (с изм. от 05.06.2019 № 1214-ра); </a:t>
            </a:r>
            <a:endParaRPr lang="ru-RU" sz="1150" dirty="0"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150" dirty="0" smtClean="0">
                <a:cs typeface="Times New Roman" panose="02020603050405020304" pitchFamily="18" charset="0"/>
              </a:rPr>
              <a:t>Постановление администрации города от 09.07.2021 №312-па «Об утверждении порядка заключения соглашений о реализации инвестиционных проектов в отношении объектов местного значения города Пыть-Яха»(пос. ред. от 11.11.2021 №500-па)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150" dirty="0" smtClean="0">
                <a:cs typeface="Times New Roman" panose="02020603050405020304" pitchFamily="18" charset="0"/>
              </a:rPr>
              <a:t>Постановление администрации города от 17.03.2022 №94-па «Об утверждении порядка и условий заключения соглашений о защите и поощрении капиталовложений со стороны города Пыть-Яха» (пос. ред. от 22.11.2011 №514-па)</a:t>
            </a:r>
            <a:endParaRPr lang="ru-RU" sz="1150" dirty="0"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4962" y="51327"/>
            <a:ext cx="770703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5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Нормативно-правовые акты, регулирующие инвестиционную деятельность и развитие малого и среднего предпринимательства в муниципальном образовании г. </a:t>
            </a:r>
            <a:r>
              <a:rPr lang="ru-RU" sz="1250" b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Пыть-Ях</a:t>
            </a:r>
            <a:r>
              <a:rPr lang="ru-RU" sz="125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endParaRPr lang="ru-RU" sz="125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00541" y="-176189"/>
            <a:ext cx="1162287" cy="122706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-91818" y="688313"/>
            <a:ext cx="7627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800" b="1" dirty="0">
                <a:solidFill>
                  <a:prstClr val="black"/>
                </a:solidFill>
                <a:cs typeface="Times New Roman" panose="02020603050405020304" pitchFamily="18" charset="0"/>
              </a:rPr>
              <a:t>Основан в </a:t>
            </a:r>
          </a:p>
          <a:p>
            <a:pPr lvl="0" algn="ctr"/>
            <a:r>
              <a:rPr lang="ru-RU" sz="800" b="1" dirty="0">
                <a:solidFill>
                  <a:prstClr val="black"/>
                </a:solidFill>
                <a:cs typeface="Times New Roman" panose="02020603050405020304" pitchFamily="18" charset="0"/>
              </a:rPr>
              <a:t>1990 году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063689" y="763459"/>
            <a:ext cx="29188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Инвестиционная деятельность 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2834428" y="1092631"/>
            <a:ext cx="2225880" cy="0"/>
          </a:xfrm>
          <a:prstGeom prst="line">
            <a:avLst/>
          </a:prstGeom>
          <a:ln w="254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Шестиугольник 24"/>
          <p:cNvSpPr/>
          <p:nvPr/>
        </p:nvSpPr>
        <p:spPr>
          <a:xfrm rot="16200000">
            <a:off x="2574497" y="605209"/>
            <a:ext cx="529445" cy="445399"/>
          </a:xfrm>
          <a:prstGeom prst="hexagon">
            <a:avLst/>
          </a:prstGeom>
          <a:noFill/>
          <a:ln w="25400">
            <a:solidFill>
              <a:srgbClr val="002060"/>
            </a:solidFill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rgbClr val="002060"/>
              </a:solidFill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>
            <a:off x="5029631" y="1097880"/>
            <a:ext cx="169697" cy="1326"/>
          </a:xfrm>
          <a:prstGeom prst="straightConnector1">
            <a:avLst/>
          </a:prstGeom>
          <a:ln w="2540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768" y="654114"/>
            <a:ext cx="327319" cy="32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937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68547" y="3700529"/>
            <a:ext cx="466944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449263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                  </a:t>
            </a:r>
            <a:endParaRPr lang="ru-RU" altLang="ru-RU" sz="1400" b="1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071230" y="2566472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219200" y="-8546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Содержание</a:t>
            </a:r>
            <a:endParaRPr lang="ru-RU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76200" y="748203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b="1" dirty="0" smtClean="0">
                <a:cs typeface="Times New Roman" panose="02020603050405020304" pitchFamily="18" charset="0"/>
              </a:rPr>
              <a:t>Основан в</a:t>
            </a:r>
          </a:p>
          <a:p>
            <a:pPr algn="ctr"/>
            <a:r>
              <a:rPr lang="ru-RU" sz="900" b="1" dirty="0" smtClean="0">
                <a:cs typeface="Times New Roman" panose="02020603050405020304" pitchFamily="18" charset="0"/>
              </a:rPr>
              <a:t> 1990 году</a:t>
            </a:r>
            <a:endParaRPr lang="ru-RU" sz="900" b="1" dirty="0"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517" y="-178089"/>
            <a:ext cx="1160310" cy="124488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87351" y="748203"/>
            <a:ext cx="79248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ru-RU" sz="12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1. Территориальные и климатические характеристики </a:t>
            </a:r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………………………………………………………………………</a:t>
            </a:r>
            <a:r>
              <a:rPr lang="ru-RU" altLang="ru-RU" sz="12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4</a:t>
            </a:r>
          </a:p>
          <a:p>
            <a:pPr lvl="0"/>
            <a:r>
              <a:rPr lang="en-US" altLang="ru-RU" sz="12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ru-RU" altLang="ru-RU" sz="12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. Конкурентные преимущества</a:t>
            </a:r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………………………………………………………………………………………...……5,6</a:t>
            </a:r>
            <a:endParaRPr lang="ru-RU" altLang="ru-RU" sz="1200" dirty="0">
              <a:solidFill>
                <a:srgbClr val="00000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altLang="ru-RU" sz="12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3. Инфраструктура города:</a:t>
            </a:r>
          </a:p>
          <a:p>
            <a:pPr marL="171450" indent="-171450">
              <a:buFontTx/>
              <a:buChar char="-"/>
            </a:pPr>
            <a:r>
              <a:rPr lang="ru-RU" altLang="ru-RU" sz="12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Транспортная инфраструктура</a:t>
            </a:r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…………………………………………………………………………………...………….</a:t>
            </a:r>
            <a:r>
              <a:rPr lang="ru-RU" altLang="ru-RU" sz="12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7</a:t>
            </a:r>
          </a:p>
          <a:p>
            <a:pPr marL="171450" indent="-171450">
              <a:buFontTx/>
              <a:buChar char="-"/>
            </a:pPr>
            <a:r>
              <a:rPr lang="ru-RU" altLang="ru-RU" sz="12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Коммунальная инфраструктура</a:t>
            </a:r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……………………………………..………………………………………………....….…</a:t>
            </a:r>
            <a:r>
              <a:rPr lang="ru-RU" altLang="ru-RU" sz="12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8</a:t>
            </a:r>
          </a:p>
          <a:p>
            <a:pPr lvl="0"/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4</a:t>
            </a:r>
            <a:r>
              <a:rPr lang="ru-RU" altLang="ru-RU" sz="12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. Экономический потенциал</a:t>
            </a:r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………………………………………………………………………………………………..9,10</a:t>
            </a:r>
            <a:endParaRPr lang="ru-RU" altLang="ru-RU" sz="1200" dirty="0">
              <a:solidFill>
                <a:srgbClr val="00000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altLang="ru-RU" sz="12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5. Производственный потенциал</a:t>
            </a:r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………………………………………………………………………………...……………11</a:t>
            </a:r>
            <a:endParaRPr lang="ru-RU" altLang="ru-RU" sz="1200" dirty="0">
              <a:solidFill>
                <a:srgbClr val="00000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6. Строительство  </a:t>
            </a:r>
          </a:p>
          <a:p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-  Строительство жилья и социальных объектов…………………………………………………………………………….12</a:t>
            </a:r>
            <a:endParaRPr lang="ru-RU" altLang="ru-RU" sz="1200" dirty="0">
              <a:solidFill>
                <a:srgbClr val="00000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Строительство нежилых объектов…………………………………………………………………………………………13</a:t>
            </a:r>
          </a:p>
          <a:p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7. Демографическая ситуация………………………………………………………………………………..………………..14</a:t>
            </a:r>
          </a:p>
          <a:p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8. Социальная </a:t>
            </a:r>
            <a:r>
              <a:rPr lang="ru-RU" altLang="ru-RU" sz="12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инфраструктура</a:t>
            </a:r>
          </a:p>
          <a:p>
            <a:pPr marL="171450" indent="-171450">
              <a:buFontTx/>
              <a:buChar char="-"/>
            </a:pPr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Образование и Культура….…………………………………………………………………………………...…………….15</a:t>
            </a:r>
            <a:endParaRPr lang="ru-RU" altLang="ru-RU" sz="1200" dirty="0">
              <a:solidFill>
                <a:srgbClr val="00000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Здравоохранение....….……………………………………………………………………………………………...……….16</a:t>
            </a:r>
            <a:endParaRPr lang="ru-RU" altLang="ru-RU" sz="1200" dirty="0">
              <a:solidFill>
                <a:srgbClr val="00000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Физическая </a:t>
            </a:r>
            <a:r>
              <a:rPr lang="ru-RU" altLang="ru-RU" sz="12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культура и </a:t>
            </a:r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спорт..………………………………………………………………………………..…………….17</a:t>
            </a:r>
            <a:endParaRPr lang="ru-RU" altLang="ru-RU" sz="1200" dirty="0">
              <a:solidFill>
                <a:srgbClr val="00000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9. Поддержка </a:t>
            </a:r>
            <a:r>
              <a:rPr lang="ru-RU" altLang="ru-RU" sz="12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малого и среднего </a:t>
            </a:r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предпринимательства..…………………………………………………………..……….18</a:t>
            </a:r>
            <a:endParaRPr lang="ru-RU" altLang="ru-RU" sz="1200" dirty="0">
              <a:solidFill>
                <a:srgbClr val="00000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10. Потребительский рынок…………..……………………………………………………………………..………………...19</a:t>
            </a:r>
            <a:endParaRPr lang="ru-RU" altLang="ru-RU" sz="1200" dirty="0">
              <a:solidFill>
                <a:srgbClr val="00000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11. </a:t>
            </a:r>
            <a:r>
              <a:rPr lang="ru-RU" altLang="ru-RU" sz="12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Стратегия </a:t>
            </a:r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города…………………………………………………………...........................................................................20</a:t>
            </a:r>
            <a:endParaRPr lang="ru-RU" altLang="ru-RU" sz="1200" dirty="0">
              <a:solidFill>
                <a:srgbClr val="00000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12. Реализованные инвестиционные проекты ………………………………………………………….………...………….21</a:t>
            </a:r>
          </a:p>
          <a:p>
            <a:pPr lvl="0"/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13. Реализуемые </a:t>
            </a:r>
            <a:r>
              <a:rPr lang="ru-RU" altLang="ru-RU" sz="12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инвестиционные </a:t>
            </a:r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проекты………………………………………………………………………………22-25</a:t>
            </a:r>
            <a:endParaRPr lang="ru-RU" altLang="ru-RU" sz="1200" dirty="0">
              <a:solidFill>
                <a:srgbClr val="00000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14. </a:t>
            </a:r>
            <a:r>
              <a:rPr lang="ru-RU" altLang="ru-RU" sz="12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Планируемые к реализации инвестиционные  </a:t>
            </a:r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проекты………………………………………………………….……..26</a:t>
            </a:r>
          </a:p>
          <a:p>
            <a:pPr lvl="0"/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15. </a:t>
            </a:r>
            <a:r>
              <a:rPr lang="ru-RU" altLang="ru-RU" sz="12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Земельных участки, предназначенные для реализации инвестиционных </a:t>
            </a:r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проектов…………………………………..27</a:t>
            </a:r>
            <a:endParaRPr lang="ru-RU" altLang="ru-RU" sz="1200" dirty="0">
              <a:solidFill>
                <a:srgbClr val="00000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16. </a:t>
            </a:r>
            <a:r>
              <a:rPr lang="ru-RU" altLang="ru-RU" sz="12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Нормативно-правовые акты, регулирующие инвестиционную деятельность и развитие малого и среднего предпринимательства в муниципальном </a:t>
            </a:r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образовании………………………………………………………………..…28,29</a:t>
            </a:r>
            <a:endParaRPr lang="ru-RU" altLang="ru-RU" sz="1200" dirty="0">
              <a:solidFill>
                <a:srgbClr val="00000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17. </a:t>
            </a:r>
            <a:r>
              <a:rPr lang="ru-RU" altLang="ru-RU" sz="12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Контактная </a:t>
            </a:r>
            <a:r>
              <a:rPr lang="ru-RU" altLang="ru-RU" sz="120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информация……………………………………………………………………………………………….30-32</a:t>
            </a:r>
            <a:endParaRPr lang="ru-RU" altLang="ru-RU" dirty="0">
              <a:solidFill>
                <a:srgbClr val="00000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4167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114798" y="3875654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875" t="75198" r="23125" b="19179"/>
          <a:stretch/>
        </p:blipFill>
        <p:spPr>
          <a:xfrm>
            <a:off x="-794" y="6553200"/>
            <a:ext cx="9143999" cy="30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8600" y="102886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2429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544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7026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402" y="4134513"/>
            <a:ext cx="868759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000000"/>
                </a:solidFill>
                <a:cs typeface="Times New Roman" panose="02020603050405020304" pitchFamily="18" charset="0"/>
              </a:rPr>
              <a:t>Постановление администрации города от </a:t>
            </a:r>
            <a:r>
              <a:rPr lang="ru-RU" sz="11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24.05.2022 №198 </a:t>
            </a:r>
            <a:r>
              <a:rPr lang="ru-RU" sz="1100" dirty="0">
                <a:solidFill>
                  <a:srgbClr val="000000"/>
                </a:solidFill>
                <a:cs typeface="Times New Roman" panose="02020603050405020304" pitchFamily="18" charset="0"/>
              </a:rPr>
              <a:t>«О создании координационного совета по вопросам развития малого и среднего  предпринимательства</a:t>
            </a:r>
            <a:r>
              <a:rPr lang="ru-RU" sz="11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» (с изменением от 03.10.2023 № 275-па);</a:t>
            </a:r>
            <a:endParaRPr lang="ru-RU" sz="11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Постановление администрации города от 18.12.2023 № 345-па «Об утверждении муниципальной программы «Развитие экономического потенциала города Пыть-Яха» (с изменением от 29.02.2024 № 33-па);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000000"/>
                </a:solidFill>
                <a:cs typeface="Times New Roman" panose="02020603050405020304" pitchFamily="18" charset="0"/>
              </a:rPr>
              <a:t>Постановление администрации города </a:t>
            </a:r>
            <a:r>
              <a:rPr lang="ru-RU" sz="11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от 20.12.2023 № 350-па «Об </a:t>
            </a:r>
            <a:r>
              <a:rPr lang="ru-RU" sz="1100" dirty="0">
                <a:solidFill>
                  <a:srgbClr val="000000"/>
                </a:solidFill>
                <a:cs typeface="Times New Roman" panose="02020603050405020304" pitchFamily="18" charset="0"/>
              </a:rPr>
              <a:t>утверждении  муниципальной </a:t>
            </a:r>
            <a:r>
              <a:rPr lang="ru-RU" sz="11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программы </a:t>
            </a:r>
            <a:r>
              <a:rPr lang="ru-RU" sz="1100" dirty="0">
                <a:solidFill>
                  <a:srgbClr val="000000"/>
                </a:solidFill>
                <a:cs typeface="Times New Roman" panose="02020603050405020304" pitchFamily="18" charset="0"/>
              </a:rPr>
              <a:t>«Развитие агропромышленного </a:t>
            </a:r>
            <a:r>
              <a:rPr lang="ru-RU" sz="11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комплекса в городе Пыть-Яхе».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ru-RU" sz="1100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sz="11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Порядки предоставления субсидий, грантов, комиссия по предоставлению субсидий расположены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на официальном сайте администрации города в разделе: Главная/Экономика/ Предпринимательство</a:t>
            </a:r>
            <a:endParaRPr lang="ru-RU" sz="1200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401" y="907251"/>
            <a:ext cx="8687594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100" dirty="0">
                <a:cs typeface="Times New Roman" panose="02020603050405020304" pitchFamily="18" charset="0"/>
              </a:rPr>
              <a:t>Постановление главы города от 24.03.2017 № 08-пг «Об определении уполномоченного органа в сфере муниципально-частного партнерства</a:t>
            </a:r>
            <a:r>
              <a:rPr lang="ru-RU" sz="1100" dirty="0" smtClean="0">
                <a:cs typeface="Times New Roman" panose="02020603050405020304" pitchFamily="18" charset="0"/>
              </a:rPr>
              <a:t>» (с изм. от 20.04.2017 № 13-пг);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100" dirty="0" smtClean="0">
                <a:cs typeface="Times New Roman" panose="02020603050405020304" pitchFamily="18" charset="0"/>
              </a:rPr>
              <a:t>Постановление администрации города от 17.11.2017 № 293-па «О порядке принятия решений о заключении соглашений о муниципально-частном партнерстве на территории муниципального образования городской </a:t>
            </a:r>
            <a:r>
              <a:rPr lang="ru-RU" sz="1100" dirty="0">
                <a:cs typeface="Times New Roman" panose="02020603050405020304" pitchFamily="18" charset="0"/>
              </a:rPr>
              <a:t>о</a:t>
            </a:r>
            <a:r>
              <a:rPr lang="ru-RU" sz="1100" dirty="0" smtClean="0">
                <a:cs typeface="Times New Roman" panose="02020603050405020304" pitchFamily="18" charset="0"/>
              </a:rPr>
              <a:t>круг город Пыть-Ях»;</a:t>
            </a:r>
            <a:endParaRPr lang="ru-RU" sz="1100" dirty="0"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100" dirty="0" smtClean="0">
                <a:cs typeface="Times New Roman" panose="02020603050405020304" pitchFamily="18" charset="0"/>
              </a:rPr>
              <a:t>Постановление администрации города от </a:t>
            </a:r>
            <a:r>
              <a:rPr lang="ru-RU" sz="1100" dirty="0">
                <a:cs typeface="Times New Roman" panose="02020603050405020304" pitchFamily="18" charset="0"/>
              </a:rPr>
              <a:t>08.06.2017 № 149-па «О порядке принятия решений о заключении концессионных соглашений на территории муниципального образования городской округ город Пыть-Ях и порядке формирования перечня объектов</a:t>
            </a:r>
            <a:r>
              <a:rPr lang="ru-RU" sz="1100" dirty="0" smtClean="0">
                <a:cs typeface="Times New Roman" panose="02020603050405020304" pitchFamily="18" charset="0"/>
              </a:rPr>
              <a:t>» (с </a:t>
            </a:r>
            <a:r>
              <a:rPr lang="ru-RU" sz="1100" dirty="0" err="1" smtClean="0">
                <a:cs typeface="Times New Roman" panose="02020603050405020304" pitchFamily="18" charset="0"/>
              </a:rPr>
              <a:t>изм.от</a:t>
            </a:r>
            <a:r>
              <a:rPr lang="ru-RU" sz="1100" dirty="0" smtClean="0">
                <a:cs typeface="Times New Roman" panose="02020603050405020304" pitchFamily="18" charset="0"/>
              </a:rPr>
              <a:t> 11.12.2023 № 342-па);</a:t>
            </a:r>
            <a:endParaRPr lang="ru-RU" sz="1100" dirty="0"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100" dirty="0">
                <a:cs typeface="Times New Roman" panose="02020603050405020304" pitchFamily="18" charset="0"/>
              </a:rPr>
              <a:t>Распоряжение от 17.05.2017 № 923-ра «Об утверждении перечня объектов муниципальной собственности, предназначенных для размещения объектов дошкольного образования, детского отдыха и оздоровления, социального обслуживания, здравоохранения, спорта, культуры, подлежащих передачи негосударственным (немуниципальным) организациям в соответствии с концессионными соглашениями, соглашениями о муниципально-частном партнерстве, а также по договорам аренды с обязательством сохранения целевого назначения и использования объекта</a:t>
            </a:r>
            <a:r>
              <a:rPr lang="ru-RU" sz="1100" dirty="0" smtClean="0">
                <a:cs typeface="Times New Roman" panose="02020603050405020304" pitchFamily="18" charset="0"/>
              </a:rPr>
              <a:t>» (с изм. от 26.05.2017 № 956-ра).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100" dirty="0" smtClean="0">
                <a:cs typeface="Times New Roman" panose="02020603050405020304" pitchFamily="18" charset="0"/>
              </a:rPr>
              <a:t>Постановление администрации города от 29.04.2022 №166-па «Об утверждении конкурсной документации и конкурсной комиссии по проведению открытого конкурса на право заключения концессионного соглашения в отношении объектов, предназначенных для наружного: уличного и внутриквартального (дворового) освещения территории города Пыть-Яха (с изм. от 20.06.2022 №248-па).</a:t>
            </a:r>
            <a:endParaRPr lang="ru-RU" sz="1100" dirty="0"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4116" y="-198201"/>
            <a:ext cx="1162287" cy="122706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58811" y="647844"/>
            <a:ext cx="76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800" b="1" dirty="0">
                <a:solidFill>
                  <a:prstClr val="black"/>
                </a:solidFill>
                <a:cs typeface="Times New Roman" panose="02020603050405020304" pitchFamily="18" charset="0"/>
              </a:rPr>
              <a:t>Основан в </a:t>
            </a:r>
          </a:p>
          <a:p>
            <a:pPr lvl="0" algn="ctr"/>
            <a:r>
              <a:rPr lang="ru-RU" sz="800" b="1" dirty="0">
                <a:solidFill>
                  <a:prstClr val="black"/>
                </a:solidFill>
                <a:cs typeface="Times New Roman" panose="02020603050405020304" pitchFamily="18" charset="0"/>
              </a:rPr>
              <a:t>1990 году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63279" y="49119"/>
            <a:ext cx="720001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5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Нормативно-правовые акты, регулирующие инвестиционную деятельность и развитие малого и среднего предпринимательства в муниципальном образовании г. </a:t>
            </a:r>
            <a:r>
              <a:rPr lang="ru-RU" sz="1250" b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Пыть-Ях</a:t>
            </a:r>
            <a:r>
              <a:rPr lang="ru-RU" sz="125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endParaRPr lang="ru-RU" sz="125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86788" y="526173"/>
            <a:ext cx="4953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Концессия, </a:t>
            </a:r>
            <a:r>
              <a:rPr lang="ru-RU" sz="1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муниципально</a:t>
            </a:r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-частное партнерство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71700" y="3581265"/>
            <a:ext cx="5257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Развитие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11728295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114800" y="3887955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8600" y="102886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2429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071" y="1941169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544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412" y="3064330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46198" y="1679405"/>
            <a:ext cx="64500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Адрес:</a:t>
            </a: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Ханты-Мансийский АО, </a:t>
            </a:r>
            <a:r>
              <a:rPr lang="ru-RU" sz="1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Пыть-Ях</a:t>
            </a: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 г., 1 микрорайон, 6</a:t>
            </a:r>
          </a:p>
          <a:p>
            <a:r>
              <a:rPr lang="ru-RU" sz="1400" b="1" dirty="0">
                <a:solidFill>
                  <a:srgbClr val="000000"/>
                </a:solidFill>
                <a:cs typeface="Times New Roman" panose="02020603050405020304" pitchFamily="18" charset="0"/>
              </a:rPr>
              <a:t>Часы работы: </a:t>
            </a:r>
            <a:r>
              <a:rPr lang="ru-RU" sz="1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пн-пт</a:t>
            </a: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 08:00-17:00, перерыв 12:00-13:00</a:t>
            </a:r>
          </a:p>
          <a:p>
            <a:r>
              <a:rPr lang="ru-RU" sz="1400" b="1" dirty="0">
                <a:solidFill>
                  <a:srgbClr val="000000"/>
                </a:solidFill>
                <a:cs typeface="Times New Roman" panose="02020603050405020304" pitchFamily="18" charset="0"/>
              </a:rPr>
              <a:t>Телефон:</a:t>
            </a: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 +7 (3463) 46-04-78, +7 (3463) 46-61-65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48903" y="3828982"/>
            <a:ext cx="649843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Физический адрес: </a:t>
            </a: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628310, г. Нефтеюганск, 12 </a:t>
            </a:r>
            <a:r>
              <a:rPr lang="ru-RU" sz="14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мкр</a:t>
            </a: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., д. 18</a:t>
            </a:r>
          </a:p>
          <a:p>
            <a:r>
              <a:rPr lang="ru-RU" sz="14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Юридический адрес: </a:t>
            </a: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628310, Ханты-Мансийский автономный округ - Югра, </a:t>
            </a:r>
          </a:p>
          <a:p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г. Нефтеюганск, 12 </a:t>
            </a:r>
            <a:r>
              <a:rPr lang="ru-RU" sz="14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мкр</a:t>
            </a: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., д. 18</a:t>
            </a:r>
          </a:p>
          <a:p>
            <a:r>
              <a:rPr lang="ru-RU" sz="14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Контакт-центр</a:t>
            </a: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8-800-222-2222</a:t>
            </a:r>
          </a:p>
          <a:p>
            <a:r>
              <a:rPr lang="ru-RU" sz="14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Приемная:</a:t>
            </a: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+7 (3463) 28-65-05</a:t>
            </a:r>
          </a:p>
          <a:p>
            <a:r>
              <a:rPr lang="ru-RU" sz="14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Телефон доверия: </a:t>
            </a: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+7 (3463) 25-65-06</a:t>
            </a:r>
          </a:p>
          <a:p>
            <a:r>
              <a:rPr lang="ru-RU" sz="14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Факс:</a:t>
            </a: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+7 (3463) 25-65-66</a:t>
            </a:r>
            <a:endParaRPr lang="ru-RU" sz="14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14559" y="-15760"/>
            <a:ext cx="43578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Справочная информация. Налоговая служба</a:t>
            </a:r>
            <a:endParaRPr lang="ru-RU" sz="16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0143" y="-165504"/>
            <a:ext cx="1162287" cy="120261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794" y="698554"/>
            <a:ext cx="6944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800" b="1" dirty="0">
                <a:solidFill>
                  <a:prstClr val="black"/>
                </a:solidFill>
                <a:cs typeface="Times New Roman" panose="02020603050405020304" pitchFamily="18" charset="0"/>
              </a:rPr>
              <a:t>Основан в </a:t>
            </a:r>
            <a:endParaRPr lang="ru-RU" sz="800" b="1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lvl="0" algn="ctr"/>
            <a:r>
              <a:rPr lang="ru-RU" sz="8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1990 </a:t>
            </a:r>
            <a:r>
              <a:rPr lang="ru-RU" sz="800" b="1" dirty="0">
                <a:solidFill>
                  <a:prstClr val="black"/>
                </a:solidFill>
                <a:cs typeface="Times New Roman" panose="02020603050405020304" pitchFamily="18" charset="0"/>
              </a:rPr>
              <a:t>году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7641" y="5198242"/>
            <a:ext cx="2095500" cy="59055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83940" y="1121474"/>
            <a:ext cx="73266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  <a:cs typeface="Times New Roman" panose="02020603050405020304" pitchFamily="18" charset="0"/>
              </a:rPr>
              <a:t>Инспекция Федеральной налоговой службы ИФНС России в г. Пыть-Ях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47700" y="3055208"/>
            <a:ext cx="8305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  <a:cs typeface="Times New Roman" panose="02020603050405020304" pitchFamily="18" charset="0"/>
              </a:rPr>
              <a:t>Межрайонная ИФНС России № 7 по Ханты-Мансийскому автономному округу – Югре в г. Нефтеюганск</a:t>
            </a:r>
          </a:p>
        </p:txBody>
      </p:sp>
    </p:spTree>
    <p:extLst>
      <p:ext uri="{BB962C8B-B14F-4D97-AF65-F5344CB8AC3E}">
        <p14:creationId xmlns:p14="http://schemas.microsoft.com/office/powerpoint/2010/main" val="39991664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114800" y="3887955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69747" y="1615261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8600" y="859251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2429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772" y="2778541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848" y="185489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544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368" y="3163254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09600" y="3926541"/>
            <a:ext cx="47834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solidFill>
                <a:srgbClr val="000000"/>
              </a:solidFill>
              <a:latin typeface="+mn-lt"/>
            </a:endParaRPr>
          </a:p>
          <a:p>
            <a:r>
              <a:rPr lang="ru-RU" sz="12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Координационный </a:t>
            </a:r>
            <a:r>
              <a:rPr lang="ru-RU" sz="1200" b="1" dirty="0">
                <a:solidFill>
                  <a:srgbClr val="000000"/>
                </a:solidFill>
                <a:cs typeface="Times New Roman" panose="02020603050405020304" pitchFamily="18" charset="0"/>
              </a:rPr>
              <a:t>совет по вопросам развития малого и среднего предпринимательства г</a:t>
            </a:r>
            <a:r>
              <a:rPr lang="ru-RU" sz="12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. </a:t>
            </a:r>
            <a:r>
              <a:rPr lang="ru-RU" sz="1200" b="1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Пыть-Ях</a:t>
            </a:r>
            <a:endParaRPr lang="ru-RU" sz="12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Адрес: г</a:t>
            </a: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. </a:t>
            </a:r>
            <a:r>
              <a:rPr lang="ru-RU" sz="12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Пыть-Ях</a:t>
            </a:r>
            <a:endParaRPr lang="ru-RU" sz="12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Тел.: (3463) 46-55-15</a:t>
            </a:r>
          </a:p>
          <a:p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Факс: (3463) 46-55-31</a:t>
            </a:r>
          </a:p>
          <a:p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Эл. почта: econom@pyadm.ru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81000" y="1744791"/>
            <a:ext cx="492841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2"/>
                </a:solidFill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Формы поддержки: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Предоставление </a:t>
            </a:r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поручительств (Программа «Гарантия</a:t>
            </a: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»)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Компенсация </a:t>
            </a:r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части затрат по уплате лизинговых платежей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Компенсация банковской процентной ставки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Компенсации части затрат по оплате обучения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Образовательные мероприятия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Информационно-консультационная поддержка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Имущественная поддержка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Микрокредитование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71004" y="1197805"/>
            <a:ext cx="3800318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Представитель </a:t>
            </a:r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союза </a:t>
            </a: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«Торгово-промышленная </a:t>
            </a:r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палата Ханты-Мансийского автономного округа – </a:t>
            </a: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Югры» </a:t>
            </a:r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в г. </a:t>
            </a: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Пыть-Ях (</a:t>
            </a:r>
            <a:r>
              <a:rPr lang="en-US" sz="1200" dirty="0">
                <a:solidFill>
                  <a:srgbClr val="000000"/>
                </a:solidFill>
                <a:cs typeface="Times New Roman" panose="02020603050405020304" pitchFamily="18" charset="0"/>
                <a:hlinkClick r:id="rId5"/>
              </a:rPr>
              <a:t>http://hmao.tpprf.ru/ru</a:t>
            </a:r>
            <a:r>
              <a:rPr lang="en-US" sz="1200" dirty="0" smtClean="0">
                <a:solidFill>
                  <a:srgbClr val="000000"/>
                </a:solidFill>
                <a:cs typeface="Times New Roman" panose="02020603050405020304" pitchFamily="18" charset="0"/>
                <a:hlinkClick r:id="rId5"/>
              </a:rPr>
              <a:t>/</a:t>
            </a: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)</a:t>
            </a:r>
          </a:p>
          <a:p>
            <a:endParaRPr lang="ru-RU" sz="1200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Технопарк </a:t>
            </a:r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  <a:hlinkClick r:id="rId6"/>
              </a:rPr>
              <a:t>www.tp86.ru</a:t>
            </a: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200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Центр </a:t>
            </a:r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поддержки экспорта Югры (</a:t>
            </a:r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  <a:hlinkClick r:id="rId7"/>
              </a:rPr>
              <a:t>http://</a:t>
            </a: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  <a:hlinkClick r:id="rId7"/>
              </a:rPr>
              <a:t>www.export-ugra.ru</a:t>
            </a: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200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Региональный </a:t>
            </a:r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центр инвестиций (</a:t>
            </a:r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  <a:hlinkClick r:id="rId8"/>
              </a:rPr>
              <a:t>http://</a:t>
            </a: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  <a:hlinkClick r:id="rId8"/>
              </a:rPr>
              <a:t>rciugra.ru</a:t>
            </a: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)</a:t>
            </a:r>
          </a:p>
          <a:p>
            <a:endParaRPr lang="ru-RU" sz="1200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Инвестиционный </a:t>
            </a:r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портал ХМАО – Югры (</a:t>
            </a:r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  <a:hlinkClick r:id="rId9"/>
              </a:rPr>
              <a:t>http://</a:t>
            </a: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  <a:hlinkClick r:id="rId9"/>
              </a:rPr>
              <a:t>investugra.ru</a:t>
            </a: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200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Фонд развития Югры (</a:t>
            </a:r>
            <a:r>
              <a:rPr lang="en-US" sz="1200" dirty="0">
                <a:solidFill>
                  <a:srgbClr val="000000"/>
                </a:solidFill>
                <a:cs typeface="Times New Roman" panose="02020603050405020304" pitchFamily="18" charset="0"/>
                <a:hlinkClick r:id="rId10"/>
              </a:rPr>
              <a:t>https://fondugra.ru/</a:t>
            </a: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)</a:t>
            </a:r>
            <a:endParaRPr lang="ru-RU" sz="12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endParaRPr lang="ru-RU" sz="12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400" dirty="0" smtClean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31838" y="-14420"/>
            <a:ext cx="5678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Институты поддержки предпринимательства Югры</a:t>
            </a:r>
            <a:endParaRPr lang="ru-RU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19596" y="-204672"/>
            <a:ext cx="1247093" cy="128678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-11885" y="674096"/>
            <a:ext cx="6687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800" b="1" dirty="0">
                <a:solidFill>
                  <a:prstClr val="black"/>
                </a:solidFill>
                <a:cs typeface="Times New Roman" panose="02020603050405020304" pitchFamily="18" charset="0"/>
              </a:rPr>
              <a:t>Основан </a:t>
            </a:r>
            <a:r>
              <a:rPr lang="ru-RU" sz="8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в</a:t>
            </a:r>
          </a:p>
          <a:p>
            <a:pPr lvl="0" algn="ctr"/>
            <a:r>
              <a:rPr lang="ru-RU" sz="8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ru-RU" sz="800" b="1" dirty="0">
                <a:solidFill>
                  <a:prstClr val="black"/>
                </a:solidFill>
                <a:cs typeface="Times New Roman" panose="02020603050405020304" pitchFamily="18" charset="0"/>
              </a:rPr>
              <a:t>1990 году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24000" y="838200"/>
            <a:ext cx="3674274" cy="1024836"/>
          </a:xfrm>
          <a:prstGeom prst="round2Diag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97035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114800" y="3887955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875" t="75198" r="23125" b="19179"/>
          <a:stretch/>
        </p:blipFill>
        <p:spPr>
          <a:xfrm>
            <a:off x="6125" y="6553200"/>
            <a:ext cx="9143999" cy="304800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3089275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412" y="990677"/>
            <a:ext cx="2840834" cy="189425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038600" y="102886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984" y="3244529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2429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544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7026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98054" y="291174"/>
            <a:ext cx="7496487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>
              <a:solidFill>
                <a:srgbClr val="000000"/>
              </a:solidFill>
              <a:latin typeface="+mn-lt"/>
            </a:endParaRPr>
          </a:p>
          <a:p>
            <a:pPr algn="ctr"/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628380, Ханты-Мансийский автономный округ, г</a:t>
            </a:r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. </a:t>
            </a:r>
            <a:r>
              <a:rPr lang="ru-RU" sz="16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Пыть-Ях</a:t>
            </a:r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, 1 </a:t>
            </a:r>
            <a:r>
              <a:rPr lang="ru-RU" sz="1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мкр</a:t>
            </a:r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., дом 18а</a:t>
            </a:r>
          </a:p>
          <a:p>
            <a:pPr algn="ctr"/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E-mail: </a:t>
            </a:r>
            <a:r>
              <a:rPr lang="ru-RU" sz="16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referent</a:t>
            </a:r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@</a:t>
            </a:r>
            <a:r>
              <a:rPr lang="en-US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py</a:t>
            </a:r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86.</a:t>
            </a:r>
            <a:r>
              <a:rPr lang="en-US" sz="1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ru</a:t>
            </a:r>
            <a:r>
              <a:rPr lang="en-US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Тел</a:t>
            </a:r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.: +7 (3463) </a:t>
            </a:r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46-55-01</a:t>
            </a:r>
          </a:p>
          <a:p>
            <a:pPr algn="ctr"/>
            <a:endParaRPr lang="ru-RU" sz="1400" dirty="0">
              <a:solidFill>
                <a:srgbClr val="000000"/>
              </a:solidFill>
              <a:latin typeface="+mn-lt"/>
            </a:endParaRPr>
          </a:p>
          <a:p>
            <a:pPr algn="ctr"/>
            <a:endParaRPr lang="ru-RU" sz="1400" dirty="0" smtClean="0">
              <a:solidFill>
                <a:srgbClr val="000000"/>
              </a:solidFill>
              <a:latin typeface="+mn-lt"/>
            </a:endParaRPr>
          </a:p>
          <a:p>
            <a:pPr algn="ctr"/>
            <a:endParaRPr lang="ru-RU" sz="1400" dirty="0" smtClean="0">
              <a:solidFill>
                <a:srgbClr val="000000"/>
              </a:solidFill>
              <a:latin typeface="+mn-lt"/>
            </a:endParaRPr>
          </a:p>
          <a:p>
            <a:pPr algn="ctr"/>
            <a:endParaRPr lang="ru-RU" sz="1400" dirty="0">
              <a:solidFill>
                <a:srgbClr val="000000"/>
              </a:solidFill>
              <a:latin typeface="+mn-lt"/>
            </a:endParaRPr>
          </a:p>
          <a:p>
            <a:pPr algn="ctr"/>
            <a:endParaRPr lang="ru-RU" sz="1600" dirty="0">
              <a:solidFill>
                <a:srgbClr val="000000"/>
              </a:solidFill>
              <a:latin typeface="+mn-lt"/>
            </a:endParaRPr>
          </a:p>
          <a:p>
            <a:pPr algn="just"/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П</a:t>
            </a:r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ервый </a:t>
            </a:r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заместитель главы </a:t>
            </a:r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города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Староста Татьяна Викторовна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Е-</a:t>
            </a:r>
            <a:r>
              <a:rPr lang="en-US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mail</a:t>
            </a:r>
            <a:r>
              <a:rPr lang="en-US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:</a:t>
            </a:r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1600" dirty="0">
                <a:hlinkClick r:id="rId8"/>
              </a:rPr>
              <a:t>StarostaTV@py86.ru </a:t>
            </a:r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тел</a:t>
            </a:r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.: +7 (3463) 46-55-01</a:t>
            </a:r>
            <a:endParaRPr lang="ru-RU" sz="1600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sz="16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И.о</a:t>
            </a:r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. заместителя главы города - председателя </a:t>
            </a:r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комитета по </a:t>
            </a:r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финансам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Кочурова Ирина Геннадьевна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Е-</a:t>
            </a:r>
            <a:r>
              <a:rPr lang="en-US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mail</a:t>
            </a:r>
            <a:r>
              <a:rPr lang="en-US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: </a:t>
            </a:r>
            <a:r>
              <a:rPr lang="en-US" sz="1600" dirty="0">
                <a:hlinkClick r:id="rId9"/>
              </a:rPr>
              <a:t>KochurovaIG@py86.ru </a:t>
            </a:r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тел</a:t>
            </a:r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.: +7 (3463) 46-55-50</a:t>
            </a:r>
          </a:p>
          <a:p>
            <a:pPr algn="ctr"/>
            <a:endParaRPr lang="ru-RU" sz="16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Н</a:t>
            </a:r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ачальник управления </a:t>
            </a:r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по экономике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E-mail</a:t>
            </a:r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: </a:t>
            </a:r>
            <a:r>
              <a:rPr lang="ru-RU" sz="16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MaslakSV</a:t>
            </a:r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@</a:t>
            </a:r>
            <a:r>
              <a:rPr lang="en-US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py</a:t>
            </a:r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86.</a:t>
            </a:r>
            <a:r>
              <a:rPr lang="en-US" sz="16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ru</a:t>
            </a:r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,тел</a:t>
            </a:r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: +7 (3463) 46-55-15</a:t>
            </a:r>
          </a:p>
          <a:p>
            <a:pPr algn="just"/>
            <a:r>
              <a:rPr lang="ru-RU" sz="16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управления </a:t>
            </a:r>
            <a:r>
              <a:rPr lang="ru-RU" sz="1600" dirty="0">
                <a:solidFill>
                  <a:schemeClr val="bg1"/>
                </a:solidFill>
                <a:cs typeface="Times New Roman" panose="02020603050405020304" pitchFamily="18" charset="0"/>
              </a:rPr>
              <a:t>и инвестиций </a:t>
            </a:r>
            <a:r>
              <a:rPr lang="ru-RU" sz="16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управления </a:t>
            </a:r>
            <a:r>
              <a:rPr lang="ru-RU" sz="1600" dirty="0">
                <a:solidFill>
                  <a:schemeClr val="bg1"/>
                </a:solidFill>
                <a:cs typeface="Times New Roman" panose="02020603050405020304" pitchFamily="18" charset="0"/>
              </a:rPr>
              <a:t>по экономике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E-mail: </a:t>
            </a:r>
            <a:r>
              <a:rPr lang="en-US" sz="16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KellerEVpy</a:t>
            </a:r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86.</a:t>
            </a:r>
            <a:r>
              <a:rPr lang="en-US" sz="1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ru</a:t>
            </a:r>
            <a:r>
              <a:rPr lang="en-US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тел</a:t>
            </a:r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: </a:t>
            </a:r>
            <a:endParaRPr lang="ru-RU" sz="1600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+</a:t>
            </a:r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7 (3463) 46-55-80 </a:t>
            </a:r>
            <a:endParaRPr lang="ru-RU" sz="1600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96309" y="-177482"/>
            <a:ext cx="1171238" cy="119780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30945" y="714958"/>
            <a:ext cx="6944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800" b="1" dirty="0">
                <a:solidFill>
                  <a:prstClr val="black"/>
                </a:solidFill>
                <a:cs typeface="Times New Roman" panose="02020603050405020304" pitchFamily="18" charset="0"/>
              </a:rPr>
              <a:t>Основан в </a:t>
            </a:r>
            <a:endParaRPr lang="ru-RU" sz="800" b="1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lvl="0" algn="ctr"/>
            <a:r>
              <a:rPr lang="ru-RU" sz="8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1990 </a:t>
            </a:r>
            <a:r>
              <a:rPr lang="ru-RU" sz="800" b="1" dirty="0">
                <a:solidFill>
                  <a:prstClr val="black"/>
                </a:solidFill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57645" y="-64309"/>
            <a:ext cx="2827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Контактная</a:t>
            </a:r>
            <a:r>
              <a:rPr lang="ru-RU" b="1" dirty="0" smtClean="0"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информация</a:t>
            </a:r>
            <a:endParaRPr lang="ru-RU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58025" y="5770963"/>
            <a:ext cx="2885975" cy="76944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Интернет-ресурс об инвестиционной деятельности муниципального образования </a:t>
            </a:r>
          </a:p>
          <a:p>
            <a:pPr algn="ctr"/>
            <a:r>
              <a:rPr lang="ru-RU" sz="11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г. </a:t>
            </a:r>
            <a:r>
              <a:rPr lang="ru-RU" sz="11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Пыть-Яха</a:t>
            </a:r>
            <a:endParaRPr lang="ru-RU" sz="1100" dirty="0" smtClean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n-US" sz="1100" dirty="0">
                <a:solidFill>
                  <a:schemeClr val="bg1"/>
                </a:solidFill>
                <a:cs typeface="Times New Roman" panose="02020603050405020304" pitchFamily="18" charset="0"/>
              </a:rPr>
              <a:t>http://invest.gov86.org/</a:t>
            </a:r>
            <a:endParaRPr lang="ru-RU" sz="1100" dirty="0" smtClean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AutoShape 2" descr="https://cs11.pikabu.ru/post_img/2019/05/08/5/og_og_155729583028251773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cs11.pikabu.ru/post_img/2019/05/08/5/og_og_155729583028251773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https://cs11.pikabu.ru/post_img/2019/05/08/5/og_og_1557295830282517739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2531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899" y="77727"/>
            <a:ext cx="4618470" cy="3591893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4" name="TextBox 3"/>
          <p:cNvSpPr txBox="1"/>
          <p:nvPr/>
        </p:nvSpPr>
        <p:spPr>
          <a:xfrm>
            <a:off x="1631717" y="-38080"/>
            <a:ext cx="63238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467EA6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Территориальные и климатические характеристики</a:t>
            </a:r>
            <a:endParaRPr lang="ru-RU" sz="2000" b="1" dirty="0">
              <a:solidFill>
                <a:srgbClr val="467EA6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3842" y="-191017"/>
            <a:ext cx="1109917" cy="125781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46185" y="718684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Основан в </a:t>
            </a:r>
            <a:endParaRPr lang="ru-RU" sz="900" b="1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lvl="0" algn="ctr"/>
            <a:r>
              <a:rPr lang="ru-RU" sz="9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1990 </a:t>
            </a:r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04822" y="5221593"/>
            <a:ext cx="28272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Население на 1 января 2025 года – 40 608 человек</a:t>
            </a:r>
            <a:endParaRPr lang="ru-RU" sz="1500" dirty="0"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129215" y="5206203"/>
            <a:ext cx="285097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57200" algn="ctr"/>
            <a:r>
              <a:rPr lang="ru-RU" sz="1500" dirty="0">
                <a:ln w="0"/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Координаты: 60º45′00 </a:t>
            </a:r>
            <a:r>
              <a:rPr lang="ru-RU" sz="1500" dirty="0" err="1">
                <a:ln w="0"/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с.ш</a:t>
            </a:r>
            <a:r>
              <a:rPr lang="ru-RU" sz="1500" dirty="0">
                <a:ln w="0"/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. </a:t>
            </a:r>
            <a:endParaRPr lang="ru-RU" sz="1500" dirty="0" smtClean="0">
              <a:ln w="0"/>
              <a:solidFill>
                <a:srgbClr val="00000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 indent="457200" algn="ctr"/>
            <a:r>
              <a:rPr lang="ru-RU" sz="1500" dirty="0" smtClean="0">
                <a:ln w="0"/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72º47′00 </a:t>
            </a:r>
            <a:r>
              <a:rPr lang="ru-RU" sz="1500" dirty="0" err="1" smtClean="0">
                <a:ln w="0"/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в.д</a:t>
            </a:r>
            <a:r>
              <a:rPr lang="ru-RU" sz="1500" dirty="0">
                <a:ln w="0"/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053686" y="2384790"/>
            <a:ext cx="5090314" cy="2298502"/>
          </a:xfrm>
          <a:prstGeom prst="roundRect">
            <a:avLst/>
          </a:prstGeom>
          <a:noFill/>
          <a:ln>
            <a:noFill/>
          </a:ln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500" i="0" u="none" strike="noStrike" kern="0" normalizeH="0" baseline="0" noProof="0" dirty="0" smtClean="0"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Климат резко континентальный. </a:t>
            </a:r>
            <a:endParaRPr kumimoji="0" lang="en-US" altLang="ru-RU" sz="1500" i="0" u="none" strike="noStrike" kern="0" normalizeH="0" baseline="0" noProof="0" dirty="0" smtClean="0">
              <a:uLnTx/>
              <a:uFillTx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500" i="0" u="none" strike="noStrike" kern="0" normalizeH="0" baseline="0" noProof="0" dirty="0" smtClean="0"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Средняя температура зимой от -18°С до -24°С. Абсолютный минимум </a:t>
            </a:r>
            <a:r>
              <a:rPr kumimoji="0" lang="en-US" altLang="ru-RU" sz="1500" i="0" u="none" strike="noStrike" kern="0" normalizeH="0" baseline="0" noProof="0" dirty="0" smtClean="0"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t</a:t>
            </a:r>
            <a:r>
              <a:rPr kumimoji="0" lang="ru-RU" altLang="ru-RU" sz="1500" i="0" u="none" strike="noStrike" kern="0" normalizeH="0" baseline="0" noProof="0" dirty="0" smtClean="0"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 воздуха в пределах от -48°С до -60°С.</a:t>
            </a:r>
            <a:endParaRPr kumimoji="0" lang="en-US" altLang="ru-RU" sz="1500" i="0" u="none" strike="noStrike" kern="0" normalizeH="0" baseline="0" noProof="0" dirty="0" smtClean="0">
              <a:uLnTx/>
              <a:uFillTx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500" i="0" u="none" strike="noStrike" kern="0" normalizeH="0" baseline="0" noProof="0" dirty="0" smtClean="0"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Средняя температура летом от +15,7°С до +18,4°С. Абсолютный максимум </a:t>
            </a:r>
            <a:r>
              <a:rPr kumimoji="0" lang="en-US" altLang="ru-RU" sz="1500" i="0" u="none" strike="noStrike" kern="0" normalizeH="0" baseline="0" noProof="0" dirty="0" smtClean="0"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t </a:t>
            </a:r>
            <a:r>
              <a:rPr kumimoji="0" lang="ru-RU" altLang="ru-RU" sz="1500" i="0" u="none" strike="noStrike" kern="0" normalizeH="0" baseline="0" noProof="0" dirty="0" smtClean="0"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до</a:t>
            </a:r>
            <a:r>
              <a:rPr kumimoji="0" lang="en-US" altLang="ru-RU" sz="1500" i="0" u="none" strike="noStrike" kern="0" normalizeH="0" baseline="0" noProof="0" dirty="0" smtClean="0"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 +37</a:t>
            </a:r>
            <a:r>
              <a:rPr kumimoji="0" lang="ru-RU" altLang="ru-RU" sz="1500" i="0" u="none" strike="noStrike" kern="0" normalizeH="0" baseline="0" noProof="0" dirty="0" smtClean="0"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°С</a:t>
            </a:r>
            <a:endParaRPr kumimoji="0" lang="en-US" altLang="ru-RU" sz="1500" i="0" u="none" strike="noStrike" kern="0" normalizeH="0" baseline="0" noProof="0" dirty="0" smtClean="0">
              <a:uLnTx/>
              <a:uFillTx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500" i="0" u="none" strike="noStrike" kern="0" normalizeH="0" baseline="0" noProof="0" dirty="0" smtClean="0"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Возможны резкие колебания температуры воздуха, не только от месяца к месяцу, но и от суток к суткам и даже в течение суток.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73886" y="5232377"/>
            <a:ext cx="3505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alt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Телефонный код: </a:t>
            </a:r>
            <a:r>
              <a:rPr lang="ru-RU" alt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3463</a:t>
            </a:r>
          </a:p>
          <a:p>
            <a:pPr lvl="0" algn="just"/>
            <a:r>
              <a:rPr lang="ru-RU" alt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Часовой </a:t>
            </a:r>
            <a:r>
              <a:rPr lang="ru-RU" alt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пояс: UTC+6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00914" y="5755055"/>
            <a:ext cx="25146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В городе </a:t>
            </a:r>
            <a:r>
              <a:rPr lang="ru-RU" sz="15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действует Екатеринбургское время. </a:t>
            </a:r>
            <a:endParaRPr lang="ru-RU" sz="1500" dirty="0" smtClean="0">
              <a:solidFill>
                <a:srgbClr val="00000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sz="15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Москва </a:t>
            </a:r>
            <a:r>
              <a:rPr lang="ru-RU" sz="15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ru-RU" sz="1500" dirty="0" err="1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msk</a:t>
            </a:r>
            <a:r>
              <a:rPr lang="ru-RU" sz="15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)+2</a:t>
            </a:r>
            <a:endParaRPr lang="ru-RU" sz="1500" dirty="0"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19600" y="509845"/>
            <a:ext cx="420855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5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Город Пыть-Ях  - молодой город 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Ханты-Мансийского автономного округа-Югры. Город приравнен к районам Крайнего Севера. Н</a:t>
            </a:r>
            <a:r>
              <a:rPr lang="ru-RU" sz="15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аходится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 на правом берегу реки Большой Балык. </a:t>
            </a:r>
          </a:p>
          <a:p>
            <a:pPr indent="457200" algn="just"/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Общая площадь города 8,4 </a:t>
            </a:r>
            <a:r>
              <a:rPr lang="ru-RU" sz="1500" dirty="0" err="1" smtClean="0">
                <a:ea typeface="Verdana" panose="020B0604030504040204" pitchFamily="34" charset="0"/>
                <a:cs typeface="Times New Roman" panose="02020603050405020304" pitchFamily="18" charset="0"/>
              </a:rPr>
              <a:t>тыс.га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., из них площадь застроенных земель 6,4 тыс. га.</a:t>
            </a:r>
            <a:endParaRPr lang="ru-RU" sz="1500" dirty="0"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525" y="521892"/>
            <a:ext cx="287783" cy="28778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788" y="2580949"/>
            <a:ext cx="287783" cy="28778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509" y="5225318"/>
            <a:ext cx="287783" cy="28778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275" y="5221593"/>
            <a:ext cx="287783" cy="28778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56" y="5317989"/>
            <a:ext cx="287783" cy="28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4079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-276292" y="3740214"/>
            <a:ext cx="466944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449263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                  </a:t>
            </a:r>
            <a:endParaRPr lang="ru-RU" altLang="ru-RU" sz="1400" b="1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071230" y="2566472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-76200" y="716648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b="1" dirty="0" smtClean="0">
                <a:cs typeface="Times New Roman" panose="02020603050405020304" pitchFamily="18" charset="0"/>
              </a:rPr>
              <a:t>Основан в</a:t>
            </a:r>
          </a:p>
          <a:p>
            <a:pPr algn="ctr"/>
            <a:r>
              <a:rPr lang="ru-RU" sz="900" b="1" dirty="0" smtClean="0">
                <a:cs typeface="Times New Roman" panose="02020603050405020304" pitchFamily="18" charset="0"/>
              </a:rPr>
              <a:t> 1990 году</a:t>
            </a:r>
            <a:endParaRPr lang="ru-RU" sz="900" b="1" dirty="0"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69971" y="14134"/>
            <a:ext cx="4354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467EA6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Конкурентные</a:t>
            </a:r>
            <a:r>
              <a:rPr lang="ru-RU" sz="2400" dirty="0" smtClean="0">
                <a:solidFill>
                  <a:srgbClr val="467EA6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467EA6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преимущества</a:t>
            </a:r>
            <a:endParaRPr lang="ru-RU" sz="2400" b="1" dirty="0">
              <a:solidFill>
                <a:srgbClr val="467EA6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13670" y="675740"/>
            <a:ext cx="418548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b="1" dirty="0">
                <a:ea typeface="Verdana" panose="020B0604030504040204" pitchFamily="34" charset="0"/>
                <a:cs typeface="Times New Roman" panose="02020603050405020304" pitchFamily="18" charset="0"/>
              </a:rPr>
              <a:t>Выгодное географическое положение </a:t>
            </a:r>
            <a:r>
              <a:rPr lang="ru-RU" sz="1500" b="1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города </a:t>
            </a:r>
          </a:p>
          <a:p>
            <a:pPr algn="just"/>
            <a:endParaRPr lang="ru-RU" sz="1400" b="1" dirty="0"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Город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Пыть-Ях – это «Ворота Югры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». Он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является первым крупным населенным пунктом Ханты-Мансийского автономного 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округа- Югры,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как на автомобильной магистрали федерального значения, так и на железнодорожной ветке Свердловской железной дороги, связывающих автономный округ с Тюменской областью.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19056" y="4789017"/>
            <a:ext cx="655320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500" b="1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Развитая инфраструктура</a:t>
            </a:r>
          </a:p>
          <a:p>
            <a:pPr algn="r"/>
            <a:r>
              <a:rPr lang="ru-RU" sz="1500" b="1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В городе развита социальная  инфраструктура. Жителям и гостям города доступны учреждения образования, культуры, спорта. </a:t>
            </a:r>
          </a:p>
          <a:p>
            <a:pPr algn="just"/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Развита жилищная и жилищно-коммунальная сферы. </a:t>
            </a:r>
          </a:p>
          <a:p>
            <a:pPr algn="just"/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Микрорайоны города связаны между собой автомобильными дорогами с твердым асфальтовым покрытием.</a:t>
            </a:r>
          </a:p>
          <a:p>
            <a:endParaRPr lang="ru-RU" sz="12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814" y="-182358"/>
            <a:ext cx="1163414" cy="1268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216825"/>
            <a:ext cx="3439694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b="1" dirty="0">
                <a:ea typeface="Verdana" panose="020B0604030504040204" pitchFamily="34" charset="0"/>
                <a:cs typeface="Times New Roman" panose="02020603050405020304" pitchFamily="18" charset="0"/>
              </a:rPr>
              <a:t>Наличие мощной ресурсной </a:t>
            </a:r>
            <a:r>
              <a:rPr lang="ru-RU" sz="1500" b="1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базы</a:t>
            </a:r>
          </a:p>
          <a:p>
            <a:pPr algn="just"/>
            <a:endParaRPr lang="ru-RU" sz="1500" b="1" dirty="0"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Основным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«сердцем» 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ресурсно-сырьевого потенциала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города Пыть-Яха, 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является Мамонтовское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нефтяное месторождение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, благодаря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которому можно 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уверенно говорить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о 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наличии инвестиционного потенциала.</a:t>
            </a:r>
            <a:endParaRPr lang="ru-RU" sz="1500" dirty="0"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Кроме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«черного золота» в недрах земли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, город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«богат» 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близлежащими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лесами.</a:t>
            </a:r>
          </a:p>
        </p:txBody>
      </p:sp>
      <p:pic>
        <p:nvPicPr>
          <p:cNvPr id="1026" name="Picture 2" descr="https://iro86.ru/images/bonus_page/map_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222" y="2646025"/>
            <a:ext cx="3294954" cy="2188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Шестиугольник 10"/>
          <p:cNvSpPr/>
          <p:nvPr/>
        </p:nvSpPr>
        <p:spPr>
          <a:xfrm rot="16200000">
            <a:off x="3021005" y="1039988"/>
            <a:ext cx="529445" cy="445399"/>
          </a:xfrm>
          <a:prstGeom prst="hexagon">
            <a:avLst/>
          </a:prstGeom>
          <a:noFill/>
          <a:ln w="25400">
            <a:solidFill>
              <a:srgbClr val="002060"/>
            </a:solidFill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rgbClr val="002060"/>
              </a:solidFill>
            </a:endParaRPr>
          </a:p>
        </p:txBody>
      </p:sp>
      <p:sp>
        <p:nvSpPr>
          <p:cNvPr id="12" name="Шестиугольник 11"/>
          <p:cNvSpPr/>
          <p:nvPr/>
        </p:nvSpPr>
        <p:spPr>
          <a:xfrm rot="16200000">
            <a:off x="4008628" y="553314"/>
            <a:ext cx="529445" cy="445399"/>
          </a:xfrm>
          <a:prstGeom prst="hexagon">
            <a:avLst/>
          </a:prstGeom>
          <a:noFill/>
          <a:ln w="25400">
            <a:solidFill>
              <a:srgbClr val="002060"/>
            </a:solidFill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rgbClr val="002060"/>
              </a:solidFill>
            </a:endParaRPr>
          </a:p>
        </p:txBody>
      </p:sp>
      <p:sp>
        <p:nvSpPr>
          <p:cNvPr id="14" name="Шестиугольник 13"/>
          <p:cNvSpPr/>
          <p:nvPr/>
        </p:nvSpPr>
        <p:spPr>
          <a:xfrm rot="16200000">
            <a:off x="8286336" y="4618208"/>
            <a:ext cx="529445" cy="445399"/>
          </a:xfrm>
          <a:prstGeom prst="hexagon">
            <a:avLst/>
          </a:prstGeom>
          <a:noFill/>
          <a:ln w="25400">
            <a:solidFill>
              <a:srgbClr val="002060"/>
            </a:solidFill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rgbClr val="002060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868620" y="1532687"/>
            <a:ext cx="2429502" cy="4620"/>
          </a:xfrm>
          <a:prstGeom prst="line">
            <a:avLst/>
          </a:prstGeom>
          <a:ln w="254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4273351" y="1042898"/>
            <a:ext cx="2429502" cy="4620"/>
          </a:xfrm>
          <a:prstGeom prst="line">
            <a:avLst/>
          </a:prstGeom>
          <a:ln w="254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6135147" y="5105630"/>
            <a:ext cx="2429502" cy="4620"/>
          </a:xfrm>
          <a:prstGeom prst="line">
            <a:avLst/>
          </a:prstGeom>
          <a:ln w="254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6702853" y="1045933"/>
            <a:ext cx="36594" cy="10554"/>
          </a:xfrm>
          <a:prstGeom prst="straightConnector1">
            <a:avLst/>
          </a:prstGeom>
          <a:ln w="2540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832026" y="1527410"/>
            <a:ext cx="36594" cy="10554"/>
          </a:xfrm>
          <a:prstGeom prst="straightConnector1">
            <a:avLst/>
          </a:prstGeom>
          <a:ln w="2540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6098553" y="5095076"/>
            <a:ext cx="36594" cy="10554"/>
          </a:xfrm>
          <a:prstGeom prst="straightConnector1">
            <a:avLst/>
          </a:prstGeom>
          <a:ln w="2540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28153" y="1093600"/>
            <a:ext cx="311541" cy="3115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092700" y="591021"/>
            <a:ext cx="361300" cy="3613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80908" y="4670758"/>
            <a:ext cx="340299" cy="34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948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102" y="2998891"/>
            <a:ext cx="4336551" cy="240976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TextBox 3"/>
          <p:cNvSpPr txBox="1"/>
          <p:nvPr/>
        </p:nvSpPr>
        <p:spPr>
          <a:xfrm>
            <a:off x="3171555" y="40507"/>
            <a:ext cx="3457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Конкурентные преимущества</a:t>
            </a:r>
            <a:endParaRPr lang="ru-RU" b="1" dirty="0">
              <a:solidFill>
                <a:srgbClr val="0070C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2814" y="-182357"/>
            <a:ext cx="1087214" cy="120498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74818" y="653296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Основан в </a:t>
            </a:r>
            <a:endParaRPr lang="ru-RU" sz="900" b="1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lvl="0" algn="ctr"/>
            <a:r>
              <a:rPr lang="ru-RU" sz="9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1990 </a:t>
            </a:r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191000" y="2216714"/>
            <a:ext cx="3923938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300" dirty="0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4 </a:t>
            </a:r>
            <a:r>
              <a:rPr lang="ru-RU" sz="130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дошкольных учреждений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6</a:t>
            </a:r>
            <a:r>
              <a:rPr lang="ru-RU" sz="1300" dirty="0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средних общеобразовательных школ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300" dirty="0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1 учреждение </a:t>
            </a:r>
            <a:r>
              <a:rPr lang="ru-RU" sz="130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в сфере дополнительного </a:t>
            </a:r>
            <a:r>
              <a:rPr lang="ru-RU" sz="1300" dirty="0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образования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300" dirty="0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Автономная некоммерческая профессиональная образовательная организация </a:t>
            </a:r>
            <a:r>
              <a:rPr lang="ru-RU" sz="130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«</a:t>
            </a:r>
            <a:r>
              <a:rPr lang="ru-RU" sz="1300" dirty="0" err="1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Сургутский</a:t>
            </a:r>
            <a:r>
              <a:rPr lang="ru-RU" sz="130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институт экономики, управления и права»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91000" y="720701"/>
            <a:ext cx="409112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БУ ХМАО-Югры «</a:t>
            </a:r>
            <a:r>
              <a:rPr lang="ru-RU" sz="1300" dirty="0" err="1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Пыть-Яхская</a:t>
            </a:r>
            <a:r>
              <a:rPr lang="ru-RU" sz="130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окружная клиническая больница»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АУ «</a:t>
            </a:r>
            <a:r>
              <a:rPr lang="ru-RU" sz="1300" dirty="0" err="1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Пыть-Яхская</a:t>
            </a:r>
            <a:r>
              <a:rPr lang="ru-RU" sz="130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городская стоматологическая поликлиника</a:t>
            </a:r>
            <a:r>
              <a:rPr lang="ru-RU" sz="1300" dirty="0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»</a:t>
            </a:r>
            <a:endParaRPr lang="ru-RU" sz="1300" dirty="0">
              <a:solidFill>
                <a:prstClr val="black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 flipH="1">
            <a:off x="4191000" y="1570605"/>
            <a:ext cx="3964512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300" dirty="0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4 </a:t>
            </a:r>
            <a:r>
              <a:rPr lang="ru-RU" sz="130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учреждения в сфере культуры и искусства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3 учреждения в сфере физической культуры и </a:t>
            </a:r>
            <a:r>
              <a:rPr lang="ru-RU" sz="1300" dirty="0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спорта</a:t>
            </a:r>
            <a:endParaRPr lang="ru-RU" sz="1300" dirty="0">
              <a:solidFill>
                <a:prstClr val="black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1740" y="3554165"/>
            <a:ext cx="449441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300" dirty="0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филиал </a:t>
            </a:r>
            <a:r>
              <a:rPr lang="ru-RU" sz="130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КУ «Центр социальных выплат Югры»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Комплексный центр социального обслуживания «Гелиос»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Реабилитационный центр для детей и подростков с ограниченными возможностями «</a:t>
            </a:r>
            <a:r>
              <a:rPr lang="ru-RU" sz="1300" dirty="0" err="1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Журавушка</a:t>
            </a:r>
            <a:r>
              <a:rPr lang="ru-RU" sz="1300" dirty="0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»</a:t>
            </a:r>
            <a:endParaRPr lang="ru-RU" sz="1300" dirty="0">
              <a:solidFill>
                <a:prstClr val="black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36" y="-182357"/>
            <a:ext cx="3924616" cy="368373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842881" y="349454"/>
            <a:ext cx="36866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600" b="1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Инфраструктура социальной </a:t>
            </a:r>
            <a:r>
              <a:rPr lang="ru-RU" sz="1600" b="1" dirty="0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сферы </a:t>
            </a:r>
            <a:endParaRPr lang="ru-RU" sz="1600" b="1" dirty="0">
              <a:solidFill>
                <a:prstClr val="black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51" y="4903419"/>
            <a:ext cx="3474810" cy="195458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877258" y="4862216"/>
            <a:ext cx="56638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Современная инфраструктура коммунального </a:t>
            </a:r>
            <a:r>
              <a:rPr lang="ru-RU" sz="1600" b="1" dirty="0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комплекса</a:t>
            </a:r>
            <a:r>
              <a:rPr lang="ru-RU" sz="1600" dirty="0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endParaRPr lang="ru-RU" sz="1600" dirty="0">
              <a:solidFill>
                <a:prstClr val="black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96955" y="5624096"/>
            <a:ext cx="523600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300" dirty="0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71,4 км тепловых сетей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300" dirty="0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6 </a:t>
            </a:r>
            <a:r>
              <a:rPr lang="ru-RU" sz="130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котельных суммарной мощностью </a:t>
            </a:r>
            <a:r>
              <a:rPr lang="ru-RU" sz="1300" dirty="0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280,8 </a:t>
            </a:r>
            <a:r>
              <a:rPr lang="ru-RU" sz="130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Гкал/час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300" dirty="0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93,4 </a:t>
            </a:r>
            <a:r>
              <a:rPr lang="ru-RU" sz="130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км сетей водоснабжения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300" dirty="0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2 КОС общей производительностью 9,7 тыс. куб. м/сутки</a:t>
            </a:r>
            <a:endParaRPr lang="ru-RU" sz="1300" dirty="0">
              <a:solidFill>
                <a:prstClr val="black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7445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76149" y="1680"/>
            <a:ext cx="4648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Транспортная инфраструктура города</a:t>
            </a:r>
            <a:endParaRPr lang="ru-RU" sz="2000" b="1" dirty="0">
              <a:solidFill>
                <a:srgbClr val="0070C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188" y="-182358"/>
            <a:ext cx="1171591" cy="12667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106" y="3162394"/>
            <a:ext cx="2842672" cy="1712330"/>
          </a:xfrm>
          <a:prstGeom prst="round2Diag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9" y="451013"/>
            <a:ext cx="4191000" cy="312649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-77819" y="715052"/>
            <a:ext cx="755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Основан в </a:t>
            </a:r>
            <a:endParaRPr lang="ru-RU" sz="900" b="1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lvl="0" algn="ctr"/>
            <a:r>
              <a:rPr lang="ru-RU" sz="9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1990 </a:t>
            </a:r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36737" y="604957"/>
            <a:ext cx="43434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     Железнодорожная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станция 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Пыть-Ях является первой станцией при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въезде в автономный 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округ, и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одной из крупных грузовых 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станций. Имеет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значительное количество тупиков, площадок для разгрузки, контейнерную станцию. </a:t>
            </a:r>
            <a:endParaRPr lang="ru-RU" sz="1500" dirty="0" smtClean="0"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      Транспортная железнодорожная ветвь относится к Свердловской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железной 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дороге. </a:t>
            </a:r>
            <a:endParaRPr lang="ru-RU" sz="1500" dirty="0"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83779" y="2267611"/>
            <a:ext cx="455067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     </a:t>
            </a:r>
            <a:r>
              <a:rPr lang="ru-RU" sz="1500" dirty="0" err="1" smtClean="0">
                <a:ea typeface="Verdana" panose="020B0604030504040204" pitchFamily="34" charset="0"/>
                <a:cs typeface="Times New Roman" panose="02020603050405020304" pitchFamily="18" charset="0"/>
              </a:rPr>
              <a:t>Пыть-Яхский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железнодорожный вокзал построен в 1988г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      Ведётся строительство нового здания вокзала Пыть-Ях, реконструкция привокзальной инфраструктуры. </a:t>
            </a:r>
            <a:endParaRPr lang="ru-RU" sz="1500" dirty="0"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74879" y="3866215"/>
            <a:ext cx="255477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Через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город Пыть-Ях 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проходит часть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федеральной 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автомобильной трассы</a:t>
            </a:r>
            <a:r>
              <a:rPr lang="ru-RU" sz="1500" b="1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endParaRPr lang="ru-RU" sz="1500" dirty="0"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28800" y="4800599"/>
            <a:ext cx="654824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	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Протяженность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улично-дорожной сети общего пользования на территории города составляет 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78,1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км, из них 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59,6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км с твердым покрытием. </a:t>
            </a:r>
          </a:p>
          <a:p>
            <a:pPr lvl="0" algn="just"/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	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76,1 км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городских улиц имеют электрическое освещение. Транспортная сеть представлена  автобусными маршрутами общего пользования с протяженностью 178,1 км. </a:t>
            </a:r>
            <a:r>
              <a:rPr lang="ru-RU" sz="1500" spc="-10" dirty="0"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endParaRPr lang="ru-RU" sz="1500" spc="-10" dirty="0" smtClean="0"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500" spc="-10" dirty="0">
                <a:ea typeface="Verdana" panose="020B0604030504040204" pitchFamily="34" charset="0"/>
                <a:cs typeface="Times New Roman" panose="02020603050405020304" pitchFamily="18" charset="0"/>
              </a:rPr>
              <a:t>	</a:t>
            </a:r>
            <a:r>
              <a:rPr lang="ru-RU" sz="1500" spc="-1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11 автобусных </a:t>
            </a:r>
            <a:r>
              <a:rPr lang="ru-RU" sz="1500" spc="-10" dirty="0">
                <a:ea typeface="Verdana" panose="020B0604030504040204" pitchFamily="34" charset="0"/>
                <a:cs typeface="Times New Roman" panose="02020603050405020304" pitchFamily="18" charset="0"/>
              </a:rPr>
              <a:t>маршрутов в городском </a:t>
            </a:r>
            <a:r>
              <a:rPr lang="ru-RU" sz="1500" spc="-1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сообщении, объем </a:t>
            </a:r>
            <a:r>
              <a:rPr lang="ru-RU" sz="1500" spc="-10" dirty="0">
                <a:ea typeface="Verdana" panose="020B0604030504040204" pitchFamily="34" charset="0"/>
                <a:cs typeface="Times New Roman" panose="02020603050405020304" pitchFamily="18" charset="0"/>
              </a:rPr>
              <a:t>пассажирских перевозок составил </a:t>
            </a:r>
            <a:r>
              <a:rPr lang="ru-RU" sz="1500" spc="-1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866,0 тыс</a:t>
            </a:r>
            <a:r>
              <a:rPr lang="ru-RU" sz="1500" spc="-10" dirty="0">
                <a:ea typeface="Verdana" panose="020B0604030504040204" pitchFamily="34" charset="0"/>
                <a:cs typeface="Times New Roman" panose="02020603050405020304" pitchFamily="18" charset="0"/>
              </a:rPr>
              <a:t>. человек. </a:t>
            </a:r>
            <a:endParaRPr lang="ru-RU" sz="1500" dirty="0">
              <a:solidFill>
                <a:srgbClr val="FF000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Двойные круглые скобки 18"/>
          <p:cNvSpPr/>
          <p:nvPr/>
        </p:nvSpPr>
        <p:spPr>
          <a:xfrm>
            <a:off x="407904" y="3781212"/>
            <a:ext cx="2632042" cy="889825"/>
          </a:xfrm>
          <a:prstGeom prst="bracketPair">
            <a:avLst>
              <a:gd name="adj" fmla="val 24951"/>
            </a:avLst>
          </a:prstGeom>
          <a:ln w="222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614313" y="4671037"/>
            <a:ext cx="2205087" cy="0"/>
          </a:xfrm>
          <a:prstGeom prst="line">
            <a:avLst/>
          </a:prstGeom>
          <a:ln w="222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599578" y="3781212"/>
            <a:ext cx="2219822" cy="0"/>
          </a:xfrm>
          <a:prstGeom prst="line">
            <a:avLst/>
          </a:prstGeom>
          <a:ln w="222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/>
          <p:cNvSpPr/>
          <p:nvPr/>
        </p:nvSpPr>
        <p:spPr>
          <a:xfrm>
            <a:off x="3027812" y="3940125"/>
            <a:ext cx="18936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Verdana" panose="020B0604030504040204" pitchFamily="34" charset="0"/>
                <a:cs typeface="Times New Roman" panose="02020603050405020304" pitchFamily="18" charset="0"/>
              </a:rPr>
              <a:t>Участок 699-700 км. трассы Тюмень- Ханты-Мансийск </a:t>
            </a:r>
            <a:endParaRPr lang="ru-RU" sz="1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1" name="Выгнутая вверх стрелка 10"/>
          <p:cNvSpPr/>
          <p:nvPr/>
        </p:nvSpPr>
        <p:spPr>
          <a:xfrm rot="1039967">
            <a:off x="2598559" y="3489321"/>
            <a:ext cx="939913" cy="368874"/>
          </a:xfrm>
          <a:prstGeom prst="curved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996" y="620513"/>
            <a:ext cx="287783" cy="28778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996" y="2313117"/>
            <a:ext cx="287783" cy="28778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303" y="4823626"/>
            <a:ext cx="287783" cy="2877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18" y="4366178"/>
            <a:ext cx="694721" cy="69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986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66918" y="17612"/>
            <a:ext cx="4810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Коммунальная инфраструктура города </a:t>
            </a:r>
            <a:endParaRPr lang="ru-RU" sz="2000" b="1" dirty="0">
              <a:solidFill>
                <a:srgbClr val="0070C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025" y="-170503"/>
            <a:ext cx="1167801" cy="118629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35503" y="646462"/>
            <a:ext cx="780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8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ru-RU" sz="9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Основан </a:t>
            </a:r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в </a:t>
            </a:r>
          </a:p>
          <a:p>
            <a:pPr lvl="0" algn="ctr"/>
            <a:r>
              <a:rPr lang="ru-RU" sz="9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1990 </a:t>
            </a:r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120828" y="966659"/>
            <a:ext cx="494451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ru-RU" sz="12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Теплоснабжение: 8</a:t>
            </a:r>
            <a:r>
              <a:rPr lang="en-US" sz="12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котельных суммарной мощностью 323,6 Гкал/час</a:t>
            </a:r>
          </a:p>
          <a:p>
            <a:pPr lvl="1" algn="just"/>
            <a:endParaRPr lang="ru-RU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2362200" y="2057400"/>
            <a:ext cx="20550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151" y="652133"/>
            <a:ext cx="4821354" cy="2712012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26156" y="3249594"/>
            <a:ext cx="88853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ru-RU" sz="12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2 </a:t>
            </a:r>
            <a:r>
              <a:rPr lang="ru-RU" sz="1200" dirty="0">
                <a:ea typeface="Verdana" panose="020B0604030504040204" pitchFamily="34" charset="0"/>
                <a:cs typeface="Times New Roman" panose="02020603050405020304" pitchFamily="18" charset="0"/>
              </a:rPr>
              <a:t>независимые системы </a:t>
            </a:r>
            <a:r>
              <a:rPr lang="ru-RU" sz="12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водоотведения:</a:t>
            </a:r>
            <a:endParaRPr lang="ru-RU" sz="1200" dirty="0"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200" dirty="0">
                <a:ea typeface="Verdana" panose="020B0604030504040204" pitchFamily="34" charset="0"/>
                <a:cs typeface="Times New Roman" panose="02020603050405020304" pitchFamily="18" charset="0"/>
              </a:rPr>
              <a:t>о</a:t>
            </a:r>
            <a:r>
              <a:rPr lang="ru-RU" sz="12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сновная </a:t>
            </a:r>
            <a:r>
              <a:rPr lang="ru-RU" sz="1200" dirty="0">
                <a:ea typeface="Verdana" panose="020B0604030504040204" pitchFamily="34" charset="0"/>
                <a:cs typeface="Times New Roman" panose="02020603050405020304" pitchFamily="18" charset="0"/>
              </a:rPr>
              <a:t>сеть включает в себя сеть самотечных и напорных трубопроводов канализации, 7 КНС и </a:t>
            </a:r>
            <a:r>
              <a:rPr lang="ru-RU" sz="12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2 комплекса </a:t>
            </a:r>
            <a:r>
              <a:rPr lang="ru-RU" sz="1200" dirty="0">
                <a:ea typeface="Verdana" panose="020B0604030504040204" pitchFamily="34" charset="0"/>
                <a:cs typeface="Times New Roman" panose="02020603050405020304" pitchFamily="18" charset="0"/>
              </a:rPr>
              <a:t>канализационных очистных </a:t>
            </a:r>
            <a:r>
              <a:rPr lang="ru-RU" sz="12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сооружений;</a:t>
            </a:r>
            <a:endParaRPr lang="ru-RU" sz="1200" dirty="0"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200" dirty="0">
                <a:ea typeface="Verdana" panose="020B0604030504040204" pitchFamily="34" charset="0"/>
                <a:cs typeface="Times New Roman" panose="02020603050405020304" pitchFamily="18" charset="0"/>
              </a:rPr>
              <a:t>с</a:t>
            </a:r>
            <a:r>
              <a:rPr lang="ru-RU" sz="12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ети </a:t>
            </a:r>
            <a:r>
              <a:rPr lang="ru-RU" sz="1200" dirty="0">
                <a:ea typeface="Verdana" panose="020B0604030504040204" pitchFamily="34" charset="0"/>
                <a:cs typeface="Times New Roman" panose="02020603050405020304" pitchFamily="18" charset="0"/>
              </a:rPr>
              <a:t>водоотведения микрорайона № 2А локализуются в пределах микрорайона, очистка стоков производится на </a:t>
            </a:r>
            <a:r>
              <a:rPr lang="ru-RU" sz="12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КОС-1100.</a:t>
            </a:r>
            <a:endParaRPr lang="ru-RU" sz="1200" dirty="0" smtClean="0"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112361" y="1525677"/>
            <a:ext cx="50237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ru-RU" sz="12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Водоснабжение (централизованное): подземные воды </a:t>
            </a:r>
            <a:r>
              <a:rPr lang="ru-RU" sz="1200" dirty="0" err="1" smtClean="0">
                <a:ea typeface="Verdana" panose="020B0604030504040204" pitchFamily="34" charset="0"/>
                <a:cs typeface="Times New Roman" panose="02020603050405020304" pitchFamily="18" charset="0"/>
              </a:rPr>
              <a:t>Атлымского</a:t>
            </a:r>
            <a:r>
              <a:rPr lang="ru-RU" sz="12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ea typeface="Verdana" panose="020B0604030504040204" pitchFamily="34" charset="0"/>
                <a:cs typeface="Times New Roman" panose="02020603050405020304" pitchFamily="18" charset="0"/>
              </a:rPr>
              <a:t>водоносного горизонта Пыть-Яхского </a:t>
            </a:r>
            <a:r>
              <a:rPr lang="ru-RU" sz="12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месторождения 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0" y="4236209"/>
            <a:ext cx="5486400" cy="3538319"/>
            <a:chOff x="184292" y="-1492510"/>
            <a:chExt cx="4757326" cy="5353210"/>
          </a:xfrm>
        </p:grpSpPr>
        <p:sp>
          <p:nvSpPr>
            <p:cNvPr id="16" name="TextBox 15"/>
            <p:cNvSpPr txBox="1"/>
            <p:nvPr/>
          </p:nvSpPr>
          <p:spPr>
            <a:xfrm>
              <a:off x="1492074" y="2326873"/>
              <a:ext cx="2805376" cy="352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ru-RU" sz="1200" b="1" dirty="0" smtClean="0">
                <a:solidFill>
                  <a:srgbClr val="00206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494426" y="2757566"/>
              <a:ext cx="186422" cy="333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ru-RU" sz="1100" b="1" dirty="0">
                <a:solidFill>
                  <a:srgbClr val="0479CD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505933" y="3470911"/>
              <a:ext cx="186422" cy="3897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endParaRPr lang="ru-RU" sz="1400" b="1" dirty="0">
                <a:solidFill>
                  <a:srgbClr val="00206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84292" y="-1492510"/>
              <a:ext cx="4757326" cy="4162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0000"/>
                </a:lnSpc>
              </a:pPr>
              <a:r>
                <a:rPr lang="ru-RU" sz="1200" dirty="0" smtClean="0">
                  <a:ea typeface="Calibri" panose="020F0502020204030204" pitchFamily="34" charset="0"/>
                </a:rPr>
                <a:t>       В </a:t>
              </a:r>
              <a:r>
                <a:rPr lang="ru-RU" sz="1200" dirty="0">
                  <a:ea typeface="Calibri" panose="020F0502020204030204" pitchFamily="34" charset="0"/>
                </a:rPr>
                <a:t>рамках реализации Региональной программы «Модернизация систем коммунальной инфраструктуры на 2023-2027 годы», утвержденной постановлением Правительства Ханты-Мансийском автономном округе-Югры от 20.01.2023 г. № 27-п, и муниципальной программы «Жилищно-коммунальный комплекс и городская среда города </a:t>
              </a:r>
              <a:r>
                <a:rPr lang="ru-RU" sz="1200" dirty="0" err="1">
                  <a:ea typeface="Calibri" panose="020F0502020204030204" pitchFamily="34" charset="0"/>
                </a:rPr>
                <a:t>Пыть-Яха</a:t>
              </a:r>
              <a:r>
                <a:rPr lang="ru-RU" sz="1200" dirty="0">
                  <a:ea typeface="Calibri" panose="020F0502020204030204" pitchFamily="34" charset="0"/>
                </a:rPr>
                <a:t>» </a:t>
              </a:r>
              <a:r>
                <a:rPr lang="ru-RU" sz="1200" dirty="0" smtClean="0">
                  <a:ea typeface="Calibri" panose="020F0502020204030204" pitchFamily="34" charset="0"/>
                </a:rPr>
                <a:t>в 2025 году выполнены </a:t>
              </a:r>
              <a:r>
                <a:rPr lang="ru-RU" sz="1200" dirty="0">
                  <a:ea typeface="Calibri" panose="020F0502020204030204" pitchFamily="34" charset="0"/>
                </a:rPr>
                <a:t>работы по капитальному ремонту следующих объектов: </a:t>
              </a:r>
            </a:p>
            <a:p>
              <a:pPr algn="just">
                <a:lnSpc>
                  <a:spcPct val="90000"/>
                </a:lnSpc>
              </a:pPr>
              <a:r>
                <a:rPr lang="ru-RU" sz="1200" dirty="0">
                  <a:ea typeface="Calibri" panose="020F0502020204030204" pitchFamily="34" charset="0"/>
                </a:rPr>
                <a:t>- сеть водоснабжения от ВК-44 до </a:t>
              </a:r>
              <a:r>
                <a:rPr lang="ru-RU" sz="1200" dirty="0" smtClean="0">
                  <a:ea typeface="Calibri" panose="020F0502020204030204" pitchFamily="34" charset="0"/>
                </a:rPr>
                <a:t>ВК-51</a:t>
              </a:r>
              <a:r>
                <a:rPr lang="ru-RU" sz="1200" dirty="0">
                  <a:ea typeface="Calibri" panose="020F0502020204030204" pitchFamily="34" charset="0"/>
                </a:rPr>
                <a:t>;</a:t>
              </a:r>
            </a:p>
            <a:p>
              <a:pPr algn="just">
                <a:lnSpc>
                  <a:spcPct val="90000"/>
                </a:lnSpc>
              </a:pPr>
              <a:r>
                <a:rPr lang="ru-RU" sz="1200" dirty="0">
                  <a:ea typeface="Calibri" panose="020F0502020204030204" pitchFamily="34" charset="0"/>
                </a:rPr>
                <a:t>- сети ТВС на участке от ТК -120 до </a:t>
              </a:r>
              <a:r>
                <a:rPr lang="ru-RU" sz="1200" dirty="0" smtClean="0">
                  <a:ea typeface="Calibri" panose="020F0502020204030204" pitchFamily="34" charset="0"/>
                </a:rPr>
                <a:t>ТК-121</a:t>
              </a:r>
              <a:r>
                <a:rPr lang="ru-RU" sz="1200" dirty="0">
                  <a:ea typeface="Calibri" panose="020F0502020204030204" pitchFamily="34" charset="0"/>
                </a:rPr>
                <a:t>;</a:t>
              </a:r>
            </a:p>
            <a:p>
              <a:pPr marL="171450" indent="-171450" algn="just">
                <a:lnSpc>
                  <a:spcPct val="90000"/>
                </a:lnSpc>
                <a:buFontTx/>
                <a:buChar char="-"/>
              </a:pPr>
              <a:r>
                <a:rPr lang="ru-RU" sz="1200" dirty="0" smtClean="0">
                  <a:ea typeface="Calibri" panose="020F0502020204030204" pitchFamily="34" charset="0"/>
                </a:rPr>
                <a:t>объекты</a:t>
              </a:r>
              <a:r>
                <a:rPr lang="ru-RU" sz="1200" dirty="0">
                  <a:ea typeface="Calibri" panose="020F0502020204030204" pitchFamily="34" charset="0"/>
                </a:rPr>
                <a:t>: «Водовод </a:t>
              </a:r>
              <a:r>
                <a:rPr lang="ru-RU" sz="1200" dirty="0" err="1">
                  <a:ea typeface="Calibri" panose="020F0502020204030204" pitchFamily="34" charset="0"/>
                </a:rPr>
                <a:t>Bр</a:t>
              </a:r>
              <a:r>
                <a:rPr lang="ru-RU" sz="1200" dirty="0">
                  <a:ea typeface="Calibri" panose="020F0502020204030204" pitchFamily="34" charset="0"/>
                </a:rPr>
                <a:t>. 5а - КОС-2700», «Водовод КОС-2700 - КОС-7000</a:t>
              </a:r>
              <a:r>
                <a:rPr lang="ru-RU" sz="1200" dirty="0" smtClean="0">
                  <a:ea typeface="Calibri" panose="020F0502020204030204" pitchFamily="34" charset="0"/>
                </a:rPr>
                <a:t>», «</a:t>
              </a:r>
              <a:r>
                <a:rPr lang="ru-RU" sz="1200" dirty="0">
                  <a:ea typeface="Calibri" panose="020F0502020204030204" pitchFamily="34" charset="0"/>
                </a:rPr>
                <a:t>Водовод КОС-7000 - ВОС-3</a:t>
              </a:r>
              <a:r>
                <a:rPr lang="ru-RU" sz="1200" dirty="0" smtClean="0">
                  <a:ea typeface="Calibri" panose="020F0502020204030204" pitchFamily="34" charset="0"/>
                </a:rPr>
                <a:t>»;</a:t>
              </a:r>
            </a:p>
            <a:p>
              <a:pPr algn="just">
                <a:lnSpc>
                  <a:spcPct val="90000"/>
                </a:lnSpc>
              </a:pPr>
              <a:r>
                <a:rPr lang="ru-RU" sz="1200" dirty="0" smtClean="0">
                  <a:ea typeface="Calibri" panose="020F0502020204030204" pitchFamily="34" charset="0"/>
                </a:rPr>
                <a:t>- </a:t>
              </a:r>
              <a:r>
                <a:rPr lang="ru-RU" sz="1200" dirty="0">
                  <a:ea typeface="Calibri" panose="020F0502020204030204" pitchFamily="34" charset="0"/>
                </a:rPr>
                <a:t>сети ТВС на участке от ТК-115 до </a:t>
              </a:r>
              <a:r>
                <a:rPr lang="ru-RU" sz="1200" dirty="0" smtClean="0">
                  <a:ea typeface="Calibri" panose="020F0502020204030204" pitchFamily="34" charset="0"/>
                </a:rPr>
                <a:t>ТК-102.</a:t>
              </a:r>
              <a:endParaRPr lang="ru-RU" sz="1200" dirty="0" smtClean="0"/>
            </a:p>
            <a:p>
              <a:pPr algn="just">
                <a:lnSpc>
                  <a:spcPct val="90000"/>
                </a:lnSpc>
              </a:pPr>
              <a:r>
                <a:rPr lang="ru-RU" sz="1200" dirty="0" smtClean="0"/>
                <a:t>       Заключение </a:t>
              </a:r>
              <a:r>
                <a:rPr lang="ru-RU" sz="1200" dirty="0"/>
                <a:t>концессионного соглашения в отношении объектов тепло-водоснабжения и </a:t>
              </a:r>
              <a:r>
                <a:rPr lang="ru-RU" sz="1200" dirty="0" smtClean="0"/>
                <a:t>водоотведения запланировано на 2025 год. В перечень объектов включено 348 объектов коммунального хозяйства</a:t>
              </a:r>
              <a:r>
                <a:rPr lang="ru-RU" sz="1200" dirty="0"/>
                <a:t>. Объем инвестиций по концессии планируется в размере </a:t>
              </a:r>
              <a:r>
                <a:rPr lang="ru-RU" sz="1200" b="1" dirty="0"/>
                <a:t>8,1 млрд. рублей</a:t>
              </a:r>
            </a:p>
            <a:p>
              <a:pPr algn="ctr">
                <a:lnSpc>
                  <a:spcPct val="90000"/>
                </a:lnSpc>
              </a:pPr>
              <a:endParaRPr lang="ru-RU" sz="1200" b="1" dirty="0"/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947" y="4230521"/>
            <a:ext cx="3778304" cy="245706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1" name="Двойные круглые скобки 30"/>
          <p:cNvSpPr/>
          <p:nvPr/>
        </p:nvSpPr>
        <p:spPr>
          <a:xfrm>
            <a:off x="7502050" y="2391514"/>
            <a:ext cx="1600201" cy="613277"/>
          </a:xfrm>
          <a:prstGeom prst="bracketPair">
            <a:avLst>
              <a:gd name="adj" fmla="val 24951"/>
            </a:avLst>
          </a:prstGeom>
          <a:ln w="222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230697" y="2465485"/>
            <a:ext cx="21583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ln w="0"/>
                <a:ea typeface="Verdana" panose="020B0604030504040204" pitchFamily="34" charset="0"/>
                <a:cs typeface="Times New Roman" panose="02020603050405020304" pitchFamily="18" charset="0"/>
              </a:rPr>
              <a:t>Протяженность сетей водоснабжения </a:t>
            </a:r>
            <a:r>
              <a:rPr lang="ru-RU" sz="1100" dirty="0" smtClean="0">
                <a:ln w="0"/>
                <a:ea typeface="Verdana" panose="020B0604030504040204" pitchFamily="34" charset="0"/>
                <a:cs typeface="Times New Roman" panose="02020603050405020304" pitchFamily="18" charset="0"/>
              </a:rPr>
              <a:t>93,4 </a:t>
            </a:r>
            <a:r>
              <a:rPr lang="ru-RU" sz="1100" dirty="0">
                <a:ln w="0"/>
                <a:ea typeface="Verdana" panose="020B0604030504040204" pitchFamily="34" charset="0"/>
                <a:cs typeface="Times New Roman" panose="02020603050405020304" pitchFamily="18" charset="0"/>
              </a:rPr>
              <a:t>км.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7654451" y="3010669"/>
            <a:ext cx="1295400" cy="3786"/>
          </a:xfrm>
          <a:prstGeom prst="line">
            <a:avLst/>
          </a:prstGeom>
          <a:ln w="222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7654450" y="2396824"/>
            <a:ext cx="1295400" cy="0"/>
          </a:xfrm>
          <a:prstGeom prst="line">
            <a:avLst/>
          </a:prstGeom>
          <a:ln w="222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012" y="2093347"/>
            <a:ext cx="511360" cy="51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2305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syktsu.ru/upload/iblock/531/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177" y="3652161"/>
            <a:ext cx="4915889" cy="3292254"/>
          </a:xfrm>
          <a:prstGeom prst="round2Diag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114800" y="3887955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89526" y="3996455"/>
            <a:ext cx="335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3B76"/>
                </a:solidFill>
              </a:rPr>
              <a:t>       </a:t>
            </a:r>
            <a:endParaRPr lang="ru-RU" i="1" dirty="0">
              <a:solidFill>
                <a:srgbClr val="003B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600" dirty="0">
              <a:solidFill>
                <a:srgbClr val="003B76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93" y="445193"/>
            <a:ext cx="4419564" cy="338660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88704" y="-333"/>
            <a:ext cx="4961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Экономический потенциал города</a:t>
            </a:r>
            <a:endParaRPr lang="ru-RU" sz="2400" b="1" dirty="0">
              <a:solidFill>
                <a:srgbClr val="0070C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3280" y="-186128"/>
            <a:ext cx="1247623" cy="129472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45775" y="763674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Основан в </a:t>
            </a:r>
            <a:endParaRPr lang="ru-RU" sz="900" b="1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lvl="0" algn="ctr"/>
            <a:r>
              <a:rPr lang="ru-RU" sz="9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1990 </a:t>
            </a:r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68409" y="3568266"/>
            <a:ext cx="77724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	</a:t>
            </a: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Социальное </a:t>
            </a: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и экономическое развитие города неразрывно связано </a:t>
            </a:r>
            <a:r>
              <a:rPr lang="ru-RU" sz="1500" b="1" dirty="0">
                <a:solidFill>
                  <a:srgbClr val="000000"/>
                </a:solidFill>
                <a:cs typeface="Times New Roman" panose="02020603050405020304" pitchFamily="18" charset="0"/>
              </a:rPr>
              <a:t>с производственным комплексом ООО «РН-</a:t>
            </a:r>
            <a:r>
              <a:rPr lang="ru-RU" sz="15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Юганскнефтегаз</a:t>
            </a:r>
            <a:r>
              <a:rPr lang="ru-RU" sz="1500" b="1" dirty="0">
                <a:solidFill>
                  <a:srgbClr val="000000"/>
                </a:solidFill>
                <a:cs typeface="Times New Roman" panose="02020603050405020304" pitchFamily="18" charset="0"/>
              </a:rPr>
              <a:t>»</a:t>
            </a: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	</a:t>
            </a:r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88689" y="4327111"/>
            <a:ext cx="413353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Особенностью территории города является и доминирующее территориальное положение в структуре шести производственных зон города тех предприятий, которые ведут производственную деятельность, связанную с добычей и транспортировкой нефти, обслуживанием месторождений.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114801" y="539580"/>
            <a:ext cx="494884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Основным представителем является  </a:t>
            </a:r>
            <a:r>
              <a:rPr lang="ru-RU" sz="1500" b="1" dirty="0">
                <a:solidFill>
                  <a:srgbClr val="000000"/>
                </a:solidFill>
                <a:cs typeface="Times New Roman" panose="02020603050405020304" pitchFamily="18" charset="0"/>
              </a:rPr>
              <a:t>"Южно-</a:t>
            </a:r>
            <a:r>
              <a:rPr lang="ru-RU" sz="15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Балыкский</a:t>
            </a:r>
            <a:r>
              <a:rPr lang="ru-RU" sz="1500" b="1" dirty="0">
                <a:solidFill>
                  <a:srgbClr val="000000"/>
                </a:solidFill>
                <a:cs typeface="Times New Roman" panose="02020603050405020304" pitchFamily="18" charset="0"/>
              </a:rPr>
              <a:t> ГПЗ" - филиал ОАО "</a:t>
            </a:r>
            <a:r>
              <a:rPr lang="ru-RU" sz="15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СибурТюменьГаз</a:t>
            </a:r>
            <a:r>
              <a:rPr lang="ru-RU" sz="1500" b="1" dirty="0">
                <a:solidFill>
                  <a:srgbClr val="000000"/>
                </a:solidFill>
                <a:cs typeface="Times New Roman" panose="02020603050405020304" pitchFamily="18" charset="0"/>
              </a:rPr>
              <a:t>"</a:t>
            </a: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92177" y="1534800"/>
            <a:ext cx="47714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Значительная </a:t>
            </a: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территория в границах городского округа занята </a:t>
            </a:r>
            <a:r>
              <a:rPr lang="ru-RU" sz="1500" b="1" dirty="0">
                <a:solidFill>
                  <a:srgbClr val="000000"/>
                </a:solidFill>
                <a:cs typeface="Times New Roman" panose="02020603050405020304" pitchFamily="18" charset="0"/>
              </a:rPr>
              <a:t>линейными объектами нефтедобычи</a:t>
            </a: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, то есть инженерными сетями и их охранными зонами. Данное обстоятельство определяет целый ряд градостроительных ограничений на использование существенной части городских территорий.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85" y="4336110"/>
            <a:ext cx="287783" cy="28778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742" y="1562430"/>
            <a:ext cx="287783" cy="28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7507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25593</TotalTime>
  <Words>4946</Words>
  <Application>Microsoft Office PowerPoint</Application>
  <PresentationFormat>Экран (4:3)</PresentationFormat>
  <Paragraphs>1122</Paragraphs>
  <Slides>33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1" baseType="lpstr">
      <vt:lpstr>Arial</vt:lpstr>
      <vt:lpstr>Calibri</vt:lpstr>
      <vt:lpstr>Calibri Light</vt:lpstr>
      <vt:lpstr>Elephant</vt:lpstr>
      <vt:lpstr>Times New Roman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Людмила Борцова</dc:creator>
  <cp:lastModifiedBy>Надежда Наумова</cp:lastModifiedBy>
  <cp:revision>2821</cp:revision>
  <cp:lastPrinted>2020-06-26T04:34:43Z</cp:lastPrinted>
  <dcterms:created xsi:type="dcterms:W3CDTF">2013-10-29T06:50:47Z</dcterms:created>
  <dcterms:modified xsi:type="dcterms:W3CDTF">2025-09-02T12:44:22Z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ODF_LAST_URL">
    <vt:lpwstr>C:\Users\BorcovaLA\Desktop\ИНВЕСТ ПАСПОРТ.odp</vt:lpwstr>
  </property>
</Properties>
</file>